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A01"/>
    <a:srgbClr val="F0B901"/>
    <a:srgbClr val="007EA1"/>
    <a:srgbClr val="32A701"/>
    <a:srgbClr val="C20302"/>
    <a:srgbClr val="C20403"/>
    <a:srgbClr val="4747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E0F3-5B17-40BB-B276-E8AB8E362DF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E537E-1C17-4B6B-BC17-E6EF9BEA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537E-1C17-4B6B-BC17-E6EF9BEA3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35FC3-E30B-45C1-B5DF-78C3C9969B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44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Tambah</a:t>
            </a:r>
            <a:r>
              <a:rPr lang="en-ID" dirty="0"/>
              <a:t> Tim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4147-C62B-4F05-9C0E-EC816704E8E9}" type="slidenum">
              <a:rPr lang="en-ID" altLang="en-US" smtClean="0"/>
              <a:pPr>
                <a:defRPr/>
              </a:pPr>
              <a:t>20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5957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674-BFBF-43BC-AADA-16843B8B5399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070E-2AFD-4DA1-8777-F671DE36A643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2D2F-B377-4EEA-9798-ED2420D2F8C3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CA5-1352-48BC-BD9E-84912F0F25AA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F51D-41B6-451D-A172-461479ADBA4B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FB32-C5AF-4108-9A07-43322F209E94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5400-480C-40CA-BE95-1F2CB083EE1A}" type="datetime1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0817-F8E4-4330-81C9-3EB00C45B4D5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ABDE-23BA-429D-8D49-0C5FF7A8963B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BCD8-F7B6-4870-A78E-A5ADD1E02F09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0A0E-9326-454D-8977-18BCB0AD8751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32A9-DD3A-4D0F-915A-B869DD79EED6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FC6B-F8CF-4707-962A-81F3C53D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46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5.png" /><Relationship Id="rId5" Type="http://schemas.openxmlformats.org/officeDocument/2006/relationships/image" Target="../media/image5.png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 /><Relationship Id="rId3" Type="http://schemas.openxmlformats.org/officeDocument/2006/relationships/image" Target="../media/image22.png" /><Relationship Id="rId7" Type="http://schemas.openxmlformats.org/officeDocument/2006/relationships/image" Target="../media/image4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7.png" /><Relationship Id="rId11" Type="http://schemas.openxmlformats.org/officeDocument/2006/relationships/image" Target="../media/image52.png" /><Relationship Id="rId5" Type="http://schemas.openxmlformats.org/officeDocument/2006/relationships/image" Target="../media/image5.png" /><Relationship Id="rId10" Type="http://schemas.openxmlformats.org/officeDocument/2006/relationships/image" Target="../media/image51.png" /><Relationship Id="rId4" Type="http://schemas.openxmlformats.org/officeDocument/2006/relationships/image" Target="../media/image7.png" /><Relationship Id="rId9" Type="http://schemas.openxmlformats.org/officeDocument/2006/relationships/image" Target="../media/image5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 /><Relationship Id="rId3" Type="http://schemas.openxmlformats.org/officeDocument/2006/relationships/image" Target="../media/image22.png" /><Relationship Id="rId7" Type="http://schemas.openxmlformats.org/officeDocument/2006/relationships/image" Target="../media/image55.jpeg" /><Relationship Id="rId12" Type="http://schemas.openxmlformats.org/officeDocument/2006/relationships/image" Target="../media/image60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4.jpeg" /><Relationship Id="rId11" Type="http://schemas.openxmlformats.org/officeDocument/2006/relationships/image" Target="../media/image59.jpeg" /><Relationship Id="rId5" Type="http://schemas.openxmlformats.org/officeDocument/2006/relationships/image" Target="../media/image53.jpeg" /><Relationship Id="rId10" Type="http://schemas.openxmlformats.org/officeDocument/2006/relationships/image" Target="../media/image58.jpeg" /><Relationship Id="rId4" Type="http://schemas.openxmlformats.org/officeDocument/2006/relationships/image" Target="../media/image5.png" /><Relationship Id="rId9" Type="http://schemas.openxmlformats.org/officeDocument/2006/relationships/image" Target="../media/image57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 /><Relationship Id="rId13" Type="http://schemas.openxmlformats.org/officeDocument/2006/relationships/image" Target="../media/image69.jpeg" /><Relationship Id="rId18" Type="http://schemas.openxmlformats.org/officeDocument/2006/relationships/image" Target="../media/image74.jpeg" /><Relationship Id="rId26" Type="http://schemas.openxmlformats.org/officeDocument/2006/relationships/image" Target="../media/image7.png" /><Relationship Id="rId3" Type="http://schemas.openxmlformats.org/officeDocument/2006/relationships/image" Target="../media/image22.png" /><Relationship Id="rId21" Type="http://schemas.openxmlformats.org/officeDocument/2006/relationships/image" Target="../media/image77.jpeg" /><Relationship Id="rId7" Type="http://schemas.openxmlformats.org/officeDocument/2006/relationships/image" Target="../media/image63.jpeg" /><Relationship Id="rId12" Type="http://schemas.openxmlformats.org/officeDocument/2006/relationships/image" Target="../media/image68.jpeg" /><Relationship Id="rId17" Type="http://schemas.openxmlformats.org/officeDocument/2006/relationships/image" Target="../media/image73.jpeg" /><Relationship Id="rId25" Type="http://schemas.openxmlformats.org/officeDocument/2006/relationships/image" Target="../media/image81.png" /><Relationship Id="rId2" Type="http://schemas.openxmlformats.org/officeDocument/2006/relationships/image" Target="../media/image6.png" /><Relationship Id="rId16" Type="http://schemas.openxmlformats.org/officeDocument/2006/relationships/image" Target="../media/image72.jpeg" /><Relationship Id="rId20" Type="http://schemas.openxmlformats.org/officeDocument/2006/relationships/image" Target="../media/image7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2.jpeg" /><Relationship Id="rId11" Type="http://schemas.openxmlformats.org/officeDocument/2006/relationships/image" Target="../media/image67.jpeg" /><Relationship Id="rId24" Type="http://schemas.openxmlformats.org/officeDocument/2006/relationships/image" Target="../media/image80.jpeg" /><Relationship Id="rId5" Type="http://schemas.openxmlformats.org/officeDocument/2006/relationships/image" Target="../media/image61.jpeg" /><Relationship Id="rId15" Type="http://schemas.openxmlformats.org/officeDocument/2006/relationships/image" Target="../media/image71.jpeg" /><Relationship Id="rId23" Type="http://schemas.openxmlformats.org/officeDocument/2006/relationships/image" Target="../media/image79.jpeg" /><Relationship Id="rId10" Type="http://schemas.openxmlformats.org/officeDocument/2006/relationships/image" Target="../media/image66.jpeg" /><Relationship Id="rId19" Type="http://schemas.openxmlformats.org/officeDocument/2006/relationships/image" Target="../media/image75.jpeg" /><Relationship Id="rId4" Type="http://schemas.openxmlformats.org/officeDocument/2006/relationships/image" Target="../media/image5.png" /><Relationship Id="rId9" Type="http://schemas.openxmlformats.org/officeDocument/2006/relationships/image" Target="../media/image65.jpeg" /><Relationship Id="rId14" Type="http://schemas.openxmlformats.org/officeDocument/2006/relationships/image" Target="../media/image70.png" /><Relationship Id="rId22" Type="http://schemas.openxmlformats.org/officeDocument/2006/relationships/image" Target="../media/image78.jpeg" /><Relationship Id="rId27" Type="http://schemas.openxmlformats.org/officeDocument/2006/relationships/image" Target="../media/image8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 /><Relationship Id="rId2" Type="http://schemas.openxmlformats.org/officeDocument/2006/relationships/image" Target="../media/image8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image" Target="../media/image86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5.jpeg" /><Relationship Id="rId5" Type="http://schemas.openxmlformats.org/officeDocument/2006/relationships/image" Target="../media/image7.png" /><Relationship Id="rId4" Type="http://schemas.openxmlformats.org/officeDocument/2006/relationships/image" Target="../media/image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 /><Relationship Id="rId2" Type="http://schemas.openxmlformats.org/officeDocument/2006/relationships/image" Target="../media/image8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0.png" /><Relationship Id="rId5" Type="http://schemas.openxmlformats.org/officeDocument/2006/relationships/image" Target="../media/image89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 /><Relationship Id="rId3" Type="http://schemas.openxmlformats.org/officeDocument/2006/relationships/image" Target="../media/image91.jpg" /><Relationship Id="rId7" Type="http://schemas.openxmlformats.org/officeDocument/2006/relationships/image" Target="../media/image9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3.jpeg" /><Relationship Id="rId5" Type="http://schemas.openxmlformats.org/officeDocument/2006/relationships/image" Target="../media/image92.png" /><Relationship Id="rId10" Type="http://schemas.openxmlformats.org/officeDocument/2006/relationships/image" Target="../media/image97.jpeg" /><Relationship Id="rId4" Type="http://schemas.openxmlformats.org/officeDocument/2006/relationships/image" Target="../media/image90.png" /><Relationship Id="rId9" Type="http://schemas.openxmlformats.org/officeDocument/2006/relationships/image" Target="../media/image96.jpe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 /><Relationship Id="rId13" Type="http://schemas.openxmlformats.org/officeDocument/2006/relationships/image" Target="../media/image106.jpeg" /><Relationship Id="rId3" Type="http://schemas.openxmlformats.org/officeDocument/2006/relationships/image" Target="../media/image22.png" /><Relationship Id="rId7" Type="http://schemas.openxmlformats.org/officeDocument/2006/relationships/image" Target="../media/image100.jpeg" /><Relationship Id="rId12" Type="http://schemas.openxmlformats.org/officeDocument/2006/relationships/image" Target="../media/image105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9.png" /><Relationship Id="rId11" Type="http://schemas.openxmlformats.org/officeDocument/2006/relationships/image" Target="../media/image104.jpeg" /><Relationship Id="rId5" Type="http://schemas.openxmlformats.org/officeDocument/2006/relationships/image" Target="../media/image98.png" /><Relationship Id="rId10" Type="http://schemas.openxmlformats.org/officeDocument/2006/relationships/image" Target="../media/image103.jpeg" /><Relationship Id="rId4" Type="http://schemas.openxmlformats.org/officeDocument/2006/relationships/image" Target="../media/image90.png" /><Relationship Id="rId9" Type="http://schemas.openxmlformats.org/officeDocument/2006/relationships/image" Target="../media/image102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6.png" /><Relationship Id="rId7" Type="http://schemas.openxmlformats.org/officeDocument/2006/relationships/image" Target="../media/image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 /><Relationship Id="rId13" Type="http://schemas.openxmlformats.org/officeDocument/2006/relationships/image" Target="../media/image113.jpeg" /><Relationship Id="rId3" Type="http://schemas.openxmlformats.org/officeDocument/2006/relationships/image" Target="../media/image6.png" /><Relationship Id="rId7" Type="http://schemas.openxmlformats.org/officeDocument/2006/relationships/image" Target="../media/image107.jpeg" /><Relationship Id="rId12" Type="http://schemas.openxmlformats.org/officeDocument/2006/relationships/image" Target="../media/image112.jpeg" /><Relationship Id="rId2" Type="http://schemas.openxmlformats.org/officeDocument/2006/relationships/notesSlide" Target="../notesSlides/notesSlide3.xml" /><Relationship Id="rId16" Type="http://schemas.openxmlformats.org/officeDocument/2006/relationships/image" Target="../media/image11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0.png" /><Relationship Id="rId11" Type="http://schemas.openxmlformats.org/officeDocument/2006/relationships/image" Target="../media/image111.jpeg" /><Relationship Id="rId5" Type="http://schemas.openxmlformats.org/officeDocument/2006/relationships/image" Target="../media/image92.png" /><Relationship Id="rId15" Type="http://schemas.openxmlformats.org/officeDocument/2006/relationships/image" Target="../media/image115.jpeg" /><Relationship Id="rId10" Type="http://schemas.openxmlformats.org/officeDocument/2006/relationships/image" Target="../media/image110.jpeg" /><Relationship Id="rId4" Type="http://schemas.openxmlformats.org/officeDocument/2006/relationships/image" Target="../media/image22.png" /><Relationship Id="rId9" Type="http://schemas.openxmlformats.org/officeDocument/2006/relationships/image" Target="../media/image109.jpeg" /><Relationship Id="rId14" Type="http://schemas.openxmlformats.org/officeDocument/2006/relationships/image" Target="../media/image114.jpe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 /><Relationship Id="rId3" Type="http://schemas.openxmlformats.org/officeDocument/2006/relationships/image" Target="../media/image22.png" /><Relationship Id="rId7" Type="http://schemas.openxmlformats.org/officeDocument/2006/relationships/image" Target="../media/image120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9.png" /><Relationship Id="rId5" Type="http://schemas.openxmlformats.org/officeDocument/2006/relationships/image" Target="../media/image118.png" /><Relationship Id="rId4" Type="http://schemas.openxmlformats.org/officeDocument/2006/relationships/image" Target="../media/image117.png" /><Relationship Id="rId9" Type="http://schemas.openxmlformats.org/officeDocument/2006/relationships/image" Target="../media/image92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 /><Relationship Id="rId2" Type="http://schemas.openxmlformats.org/officeDocument/2006/relationships/image" Target="../media/image12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13" Type="http://schemas.openxmlformats.org/officeDocument/2006/relationships/image" Target="../media/image21.png" /><Relationship Id="rId3" Type="http://schemas.openxmlformats.org/officeDocument/2006/relationships/image" Target="../media/image11.jpeg" /><Relationship Id="rId7" Type="http://schemas.openxmlformats.org/officeDocument/2006/relationships/image" Target="../media/image15.png" /><Relationship Id="rId12" Type="http://schemas.openxmlformats.org/officeDocument/2006/relationships/image" Target="../media/image20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11" Type="http://schemas.openxmlformats.org/officeDocument/2006/relationships/image" Target="../media/image19.png" /><Relationship Id="rId5" Type="http://schemas.openxmlformats.org/officeDocument/2006/relationships/image" Target="../media/image13.png" /><Relationship Id="rId10" Type="http://schemas.openxmlformats.org/officeDocument/2006/relationships/image" Target="../media/image18.png" /><Relationship Id="rId4" Type="http://schemas.openxmlformats.org/officeDocument/2006/relationships/image" Target="../media/image12.png" /><Relationship Id="rId9" Type="http://schemas.openxmlformats.org/officeDocument/2006/relationships/image" Target="../media/image17.png" /><Relationship Id="rId1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13" Type="http://schemas.openxmlformats.org/officeDocument/2006/relationships/image" Target="../media/image31.jpeg" /><Relationship Id="rId3" Type="http://schemas.openxmlformats.org/officeDocument/2006/relationships/image" Target="../media/image22.png" /><Relationship Id="rId7" Type="http://schemas.openxmlformats.org/officeDocument/2006/relationships/image" Target="../media/image25.jpeg" /><Relationship Id="rId12" Type="http://schemas.openxmlformats.org/officeDocument/2006/relationships/image" Target="../media/image30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11" Type="http://schemas.openxmlformats.org/officeDocument/2006/relationships/image" Target="../media/image29.jpeg" /><Relationship Id="rId5" Type="http://schemas.openxmlformats.org/officeDocument/2006/relationships/image" Target="../media/image23.png" /><Relationship Id="rId10" Type="http://schemas.openxmlformats.org/officeDocument/2006/relationships/image" Target="../media/image28.jpeg" /><Relationship Id="rId4" Type="http://schemas.openxmlformats.org/officeDocument/2006/relationships/image" Target="../media/image7.png" /><Relationship Id="rId9" Type="http://schemas.openxmlformats.org/officeDocument/2006/relationships/image" Target="../media/image27.jpeg" /><Relationship Id="rId1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3" Type="http://schemas.openxmlformats.org/officeDocument/2006/relationships/image" Target="../media/image22.png" /><Relationship Id="rId7" Type="http://schemas.openxmlformats.org/officeDocument/2006/relationships/image" Target="../media/image34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jpeg" /><Relationship Id="rId11" Type="http://schemas.openxmlformats.org/officeDocument/2006/relationships/image" Target="../media/image5.png" /><Relationship Id="rId5" Type="http://schemas.openxmlformats.org/officeDocument/2006/relationships/image" Target="../media/image32.jpeg" /><Relationship Id="rId10" Type="http://schemas.openxmlformats.org/officeDocument/2006/relationships/image" Target="../media/image37.jpeg" /><Relationship Id="rId4" Type="http://schemas.openxmlformats.org/officeDocument/2006/relationships/image" Target="../media/image7.png" /><Relationship Id="rId9" Type="http://schemas.openxmlformats.org/officeDocument/2006/relationships/image" Target="../media/image3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image" Target="../media/image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1.jpeg" /><Relationship Id="rId4" Type="http://schemas.openxmlformats.org/officeDocument/2006/relationships/image" Target="../media/image22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 /><Relationship Id="rId3" Type="http://schemas.openxmlformats.org/officeDocument/2006/relationships/image" Target="../media/image7.png" /><Relationship Id="rId7" Type="http://schemas.openxmlformats.org/officeDocument/2006/relationships/image" Target="../media/image4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2.jpeg" /><Relationship Id="rId5" Type="http://schemas.openxmlformats.org/officeDocument/2006/relationships/image" Target="../media/image5.png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7" y="3177"/>
            <a:ext cx="7719753" cy="6858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7"/>
            <a:ext cx="2418995" cy="1122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43" y="470621"/>
            <a:ext cx="2746161" cy="797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67CBB-66EF-42C3-9E4F-D8851ADF55FB}"/>
              </a:ext>
            </a:extLst>
          </p:cNvPr>
          <p:cNvSpPr txBox="1"/>
          <p:nvPr/>
        </p:nvSpPr>
        <p:spPr>
          <a:xfrm>
            <a:off x="649228" y="1267655"/>
            <a:ext cx="6278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0070C0"/>
                </a:solidFill>
              </a:rPr>
              <a:t>Best Practice </a:t>
            </a:r>
            <a:r>
              <a:rPr lang="en-US" sz="4000" b="1" dirty="0" err="1">
                <a:solidFill>
                  <a:srgbClr val="0070C0"/>
                </a:solidFill>
              </a:rPr>
              <a:t>Badak</a:t>
            </a:r>
            <a:r>
              <a:rPr lang="en-US" sz="4000" b="1" dirty="0">
                <a:solidFill>
                  <a:srgbClr val="0070C0"/>
                </a:solidFill>
              </a:rPr>
              <a:t> LNG </a:t>
            </a:r>
          </a:p>
          <a:p>
            <a:pPr>
              <a:defRPr/>
            </a:pPr>
            <a:r>
              <a:rPr lang="en-US" sz="4000" b="1" dirty="0" err="1">
                <a:solidFill>
                  <a:srgbClr val="0070C0"/>
                </a:solidFill>
              </a:rPr>
              <a:t>dalam</a:t>
            </a:r>
            <a:r>
              <a:rPr lang="en-US" sz="4000" b="1" dirty="0">
                <a:solidFill>
                  <a:srgbClr val="0070C0"/>
                </a:solidFill>
              </a:rPr>
              <a:t> PROPER </a:t>
            </a:r>
            <a:r>
              <a:rPr lang="en-ID" sz="4000" b="1" dirty="0">
                <a:solidFill>
                  <a:srgbClr val="002060"/>
                </a:solidFill>
              </a:rPr>
              <a:t>dan </a:t>
            </a:r>
            <a:r>
              <a:rPr lang="en-ID" sz="4000" b="1" dirty="0" err="1">
                <a:solidFill>
                  <a:srgbClr val="002060"/>
                </a:solidFill>
              </a:rPr>
              <a:t>Pencapaian</a:t>
            </a:r>
            <a:r>
              <a:rPr lang="en-ID" sz="4000" b="1" dirty="0">
                <a:solidFill>
                  <a:srgbClr val="002060"/>
                </a:solidFill>
              </a:rPr>
              <a:t> SDGs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B6BA5-DBE1-4AEC-BFD9-4DBD3CB2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8" y="5404802"/>
            <a:ext cx="301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Webinar Nasional SDGS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Daring, 4 </a:t>
            </a:r>
            <a:r>
              <a:rPr lang="en-US" altLang="en-US" dirty="0" err="1">
                <a:solidFill>
                  <a:srgbClr val="0070C0"/>
                </a:solidFill>
              </a:rPr>
              <a:t>Maret</a:t>
            </a:r>
            <a:r>
              <a:rPr lang="en-US" altLang="en-US" dirty="0">
                <a:solidFill>
                  <a:srgbClr val="0070C0"/>
                </a:solidFill>
              </a:rPr>
              <a:t>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7CB0D-F712-448B-9C85-C3B2A62B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38" y="3890328"/>
            <a:ext cx="432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Oleh:</a:t>
            </a:r>
          </a:p>
          <a:p>
            <a:r>
              <a:rPr lang="en-US" altLang="en-US" b="1" dirty="0" err="1"/>
              <a:t>Rahmat</a:t>
            </a:r>
            <a:r>
              <a:rPr lang="en-US" altLang="en-US" b="1" dirty="0"/>
              <a:t> </a:t>
            </a:r>
            <a:r>
              <a:rPr lang="en-US" altLang="en-US" b="1" dirty="0" err="1"/>
              <a:t>Safruddin</a:t>
            </a:r>
            <a:endParaRPr lang="en-US" altLang="en-US" b="1" dirty="0"/>
          </a:p>
          <a:p>
            <a:r>
              <a:rPr lang="en-US" altLang="en-US" dirty="0"/>
              <a:t>Vice President, Production </a:t>
            </a:r>
          </a:p>
          <a:p>
            <a:r>
              <a:rPr lang="en-US" altLang="en-US" dirty="0" err="1"/>
              <a:t>Badak</a:t>
            </a:r>
            <a:r>
              <a:rPr lang="en-US" altLang="en-US" dirty="0"/>
              <a:t> LNG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260"/>
            <a:ext cx="12192000" cy="342122"/>
          </a:xfrm>
          <a:prstGeom prst="rect">
            <a:avLst/>
          </a:prstGeom>
        </p:spPr>
      </p:pic>
      <p:pic>
        <p:nvPicPr>
          <p:cNvPr id="19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220629" y="4948300"/>
            <a:ext cx="971372" cy="191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3" y="484236"/>
            <a:ext cx="842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</a:rPr>
              <a:t>PERENCANAAN (GOALS &amp; OBJECTIVES)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4780"/>
            <a:ext cx="9678932" cy="3841766"/>
          </a:xfrm>
          <a:prstGeom prst="rect">
            <a:avLst/>
          </a:prstGeom>
        </p:spPr>
      </p:pic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88511" y="504200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2B4F97-FF08-48CC-8A53-D16C4895D6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05" y="1416465"/>
            <a:ext cx="6162758" cy="37655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060DD0-DBF8-48F3-A04D-859C8A953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05" y="5408906"/>
            <a:ext cx="37363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sz="2000" b="1" dirty="0">
                <a:solidFill>
                  <a:schemeClr val="accent5">
                    <a:lumMod val="50000"/>
                  </a:schemeClr>
                </a:solidFill>
              </a:rPr>
              <a:t>Goals &amp; Objectives </a:t>
            </a:r>
            <a:r>
              <a:rPr lang="en-ID" altLang="en-US" sz="2000" b="1" dirty="0" err="1">
                <a:solidFill>
                  <a:schemeClr val="accent5">
                    <a:lumMod val="50000"/>
                  </a:schemeClr>
                </a:solidFill>
              </a:rPr>
              <a:t>diturunkan</a:t>
            </a:r>
            <a:r>
              <a:rPr lang="en-ID" alt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ID" altLang="en-US" sz="2000" b="1" dirty="0" err="1">
                <a:solidFill>
                  <a:schemeClr val="accent5">
                    <a:lumMod val="50000"/>
                  </a:schemeClr>
                </a:solidFill>
              </a:rPr>
              <a:t>dibuat</a:t>
            </a:r>
            <a:r>
              <a:rPr lang="en-ID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altLang="en-US" sz="2000" b="1" dirty="0" err="1">
                <a:solidFill>
                  <a:schemeClr val="accent5">
                    <a:lumMod val="50000"/>
                  </a:schemeClr>
                </a:solidFill>
              </a:rPr>
              <a:t>hingga</a:t>
            </a:r>
            <a:r>
              <a:rPr lang="en-ID" altLang="en-US" sz="2000" b="1" dirty="0">
                <a:solidFill>
                  <a:schemeClr val="accent5">
                    <a:lumMod val="50000"/>
                  </a:schemeClr>
                </a:solidFill>
              </a:rPr>
              <a:t> level </a:t>
            </a:r>
            <a:r>
              <a:rPr lang="en-ID" altLang="en-US" sz="2000" b="1" dirty="0" err="1">
                <a:solidFill>
                  <a:schemeClr val="accent5">
                    <a:lumMod val="50000"/>
                  </a:schemeClr>
                </a:solidFill>
              </a:rPr>
              <a:t>individu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AF6100F-B193-45D4-A3EF-58DED84930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63" y="4114800"/>
            <a:ext cx="5943600" cy="2228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8" name="Arrow: Bent 9">
            <a:extLst>
              <a:ext uri="{FF2B5EF4-FFF2-40B4-BE49-F238E27FC236}">
                <a16:creationId xmlns:a16="http://schemas.microsoft.com/office/drawing/2014/main" id="{8CD69032-6DF4-413E-8ABC-8D9715496AA6}"/>
              </a:ext>
            </a:extLst>
          </p:cNvPr>
          <p:cNvSpPr/>
          <p:nvPr/>
        </p:nvSpPr>
        <p:spPr>
          <a:xfrm rot="5400000">
            <a:off x="7090509" y="3058319"/>
            <a:ext cx="838200" cy="741362"/>
          </a:xfrm>
          <a:prstGeom prst="ben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4780"/>
            <a:ext cx="9678932" cy="384176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189F69-5161-49CD-8054-8B8324CF4543}"/>
              </a:ext>
            </a:extLst>
          </p:cNvPr>
          <p:cNvCxnSpPr/>
          <p:nvPr/>
        </p:nvCxnSpPr>
        <p:spPr>
          <a:xfrm flipV="1">
            <a:off x="2708348" y="2038603"/>
            <a:ext cx="0" cy="4413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3" y="484236"/>
            <a:ext cx="842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</a:rPr>
              <a:t>KETERLIBATAN &amp; ORGANISASI</a:t>
            </a:r>
          </a:p>
        </p:txBody>
      </p:sp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88511" y="504200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A844410-5FDB-4C45-88AC-4B34224C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38" y="1498012"/>
            <a:ext cx="43422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id-ID" altLang="en-US" sz="1600" dirty="0">
                <a:latin typeface="+mn-lt"/>
              </a:rPr>
              <a:t>Fungsi Dept. terkait :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SHE</a:t>
            </a:r>
            <a:r>
              <a:rPr lang="en-ID" altLang="en-US" sz="1600" dirty="0">
                <a:latin typeface="+mn-lt"/>
              </a:rPr>
              <a:t>&amp;</a:t>
            </a:r>
            <a:r>
              <a:rPr lang="id-ID" altLang="en-US" sz="1600" dirty="0">
                <a:latin typeface="+mn-lt"/>
              </a:rPr>
              <a:t>Q Dept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Operation Dept.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Maintenance Dept.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Technical Dept.</a:t>
            </a:r>
            <a:endParaRPr lang="en-US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US" altLang="en-US" sz="1600" dirty="0">
                <a:latin typeface="+mn-lt"/>
              </a:rPr>
              <a:t>Human Capital Dept.</a:t>
            </a:r>
            <a:endParaRPr lang="id-ID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ID" altLang="en-US" sz="1600" dirty="0">
                <a:latin typeface="+mn-lt"/>
              </a:rPr>
              <a:t>Corp. Communication Dept.</a:t>
            </a:r>
            <a:endParaRPr lang="id-ID" altLang="en-US" sz="1600" dirty="0">
              <a:latin typeface="+mn-lt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2C9A30D-06A1-4230-825E-CB1A8DA4A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358" y="1374760"/>
            <a:ext cx="4342270" cy="2062386"/>
          </a:xfrm>
          <a:prstGeom prst="roundRect">
            <a:avLst>
              <a:gd name="adj" fmla="val 5479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d-ID" altLang="en-US" sz="1400">
              <a:latin typeface="+mn-lt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164A0DD-0AE3-44E6-B617-75779FC2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301" y="3666146"/>
            <a:ext cx="4291874" cy="2589375"/>
          </a:xfrm>
          <a:prstGeom prst="roundRect">
            <a:avLst>
              <a:gd name="adj" fmla="val 501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d-ID" altLang="en-US" sz="1400"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34099" y="1418505"/>
            <a:ext cx="976532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2197321" y="1393394"/>
            <a:ext cx="976532" cy="620098"/>
          </a:xfrm>
          <a:custGeom>
            <a:avLst/>
            <a:gdLst>
              <a:gd name="connsiteX0" fmla="*/ 0 w 976532"/>
              <a:gd name="connsiteY0" fmla="*/ 62010 h 620098"/>
              <a:gd name="connsiteX1" fmla="*/ 62010 w 976532"/>
              <a:gd name="connsiteY1" fmla="*/ 0 h 620098"/>
              <a:gd name="connsiteX2" fmla="*/ 914522 w 976532"/>
              <a:gd name="connsiteY2" fmla="*/ 0 h 620098"/>
              <a:gd name="connsiteX3" fmla="*/ 976532 w 976532"/>
              <a:gd name="connsiteY3" fmla="*/ 62010 h 620098"/>
              <a:gd name="connsiteX4" fmla="*/ 976532 w 976532"/>
              <a:gd name="connsiteY4" fmla="*/ 558088 h 620098"/>
              <a:gd name="connsiteX5" fmla="*/ 914522 w 976532"/>
              <a:gd name="connsiteY5" fmla="*/ 620098 h 620098"/>
              <a:gd name="connsiteX6" fmla="*/ 62010 w 976532"/>
              <a:gd name="connsiteY6" fmla="*/ 620098 h 620098"/>
              <a:gd name="connsiteX7" fmla="*/ 0 w 976532"/>
              <a:gd name="connsiteY7" fmla="*/ 558088 h 620098"/>
              <a:gd name="connsiteX8" fmla="*/ 0 w 976532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32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914522" y="0"/>
                </a:lnTo>
                <a:cubicBezTo>
                  <a:pt x="948769" y="0"/>
                  <a:pt x="976532" y="27763"/>
                  <a:pt x="976532" y="62010"/>
                </a:cubicBezTo>
                <a:lnTo>
                  <a:pt x="976532" y="558088"/>
                </a:lnTo>
                <a:cubicBezTo>
                  <a:pt x="976532" y="592335"/>
                  <a:pt x="948769" y="620098"/>
                  <a:pt x="914522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Presdir</a:t>
            </a:r>
            <a:r>
              <a:rPr lang="en-US" sz="1400" kern="1200" dirty="0"/>
              <a:t> &amp; CEO</a:t>
            </a:r>
            <a:endParaRPr lang="en-ID" sz="1400" kern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234099" y="2322612"/>
            <a:ext cx="976532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2197321" y="2297500"/>
            <a:ext cx="976532" cy="620098"/>
          </a:xfrm>
          <a:custGeom>
            <a:avLst/>
            <a:gdLst>
              <a:gd name="connsiteX0" fmla="*/ 0 w 976532"/>
              <a:gd name="connsiteY0" fmla="*/ 62010 h 620098"/>
              <a:gd name="connsiteX1" fmla="*/ 62010 w 976532"/>
              <a:gd name="connsiteY1" fmla="*/ 0 h 620098"/>
              <a:gd name="connsiteX2" fmla="*/ 914522 w 976532"/>
              <a:gd name="connsiteY2" fmla="*/ 0 h 620098"/>
              <a:gd name="connsiteX3" fmla="*/ 976532 w 976532"/>
              <a:gd name="connsiteY3" fmla="*/ 62010 h 620098"/>
              <a:gd name="connsiteX4" fmla="*/ 976532 w 976532"/>
              <a:gd name="connsiteY4" fmla="*/ 558088 h 620098"/>
              <a:gd name="connsiteX5" fmla="*/ 914522 w 976532"/>
              <a:gd name="connsiteY5" fmla="*/ 620098 h 620098"/>
              <a:gd name="connsiteX6" fmla="*/ 62010 w 976532"/>
              <a:gd name="connsiteY6" fmla="*/ 620098 h 620098"/>
              <a:gd name="connsiteX7" fmla="*/ 0 w 976532"/>
              <a:gd name="connsiteY7" fmla="*/ 558088 h 620098"/>
              <a:gd name="connsiteX8" fmla="*/ 0 w 976532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32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914522" y="0"/>
                </a:lnTo>
                <a:cubicBezTo>
                  <a:pt x="948769" y="0"/>
                  <a:pt x="976532" y="27763"/>
                  <a:pt x="976532" y="62010"/>
                </a:cubicBezTo>
                <a:lnTo>
                  <a:pt x="976532" y="558088"/>
                </a:lnTo>
                <a:cubicBezTo>
                  <a:pt x="976532" y="592335"/>
                  <a:pt x="948769" y="620098"/>
                  <a:pt x="914522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Dir &amp; COO</a:t>
            </a:r>
            <a:endParaRPr lang="en-ID" sz="1400" kern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2234099" y="3226718"/>
            <a:ext cx="976532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2197321" y="3201606"/>
            <a:ext cx="976532" cy="620098"/>
          </a:xfrm>
          <a:custGeom>
            <a:avLst/>
            <a:gdLst>
              <a:gd name="connsiteX0" fmla="*/ 0 w 976532"/>
              <a:gd name="connsiteY0" fmla="*/ 62010 h 620098"/>
              <a:gd name="connsiteX1" fmla="*/ 62010 w 976532"/>
              <a:gd name="connsiteY1" fmla="*/ 0 h 620098"/>
              <a:gd name="connsiteX2" fmla="*/ 914522 w 976532"/>
              <a:gd name="connsiteY2" fmla="*/ 0 h 620098"/>
              <a:gd name="connsiteX3" fmla="*/ 976532 w 976532"/>
              <a:gd name="connsiteY3" fmla="*/ 62010 h 620098"/>
              <a:gd name="connsiteX4" fmla="*/ 976532 w 976532"/>
              <a:gd name="connsiteY4" fmla="*/ 558088 h 620098"/>
              <a:gd name="connsiteX5" fmla="*/ 914522 w 976532"/>
              <a:gd name="connsiteY5" fmla="*/ 620098 h 620098"/>
              <a:gd name="connsiteX6" fmla="*/ 62010 w 976532"/>
              <a:gd name="connsiteY6" fmla="*/ 620098 h 620098"/>
              <a:gd name="connsiteX7" fmla="*/ 0 w 976532"/>
              <a:gd name="connsiteY7" fmla="*/ 558088 h 620098"/>
              <a:gd name="connsiteX8" fmla="*/ 0 w 976532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32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914522" y="0"/>
                </a:lnTo>
                <a:cubicBezTo>
                  <a:pt x="948769" y="0"/>
                  <a:pt x="976532" y="27763"/>
                  <a:pt x="976532" y="62010"/>
                </a:cubicBezTo>
                <a:lnTo>
                  <a:pt x="976532" y="558088"/>
                </a:lnTo>
                <a:cubicBezTo>
                  <a:pt x="976532" y="592335"/>
                  <a:pt x="948769" y="620098"/>
                  <a:pt x="914522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SHE&amp;Q Senior Manager</a:t>
            </a:r>
            <a:endParaRPr lang="en-ID" sz="1400" kern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2166132" y="4130824"/>
            <a:ext cx="1112465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2129354" y="4105713"/>
            <a:ext cx="1112465" cy="620098"/>
          </a:xfrm>
          <a:custGeom>
            <a:avLst/>
            <a:gdLst>
              <a:gd name="connsiteX0" fmla="*/ 0 w 1112465"/>
              <a:gd name="connsiteY0" fmla="*/ 62010 h 620098"/>
              <a:gd name="connsiteX1" fmla="*/ 62010 w 1112465"/>
              <a:gd name="connsiteY1" fmla="*/ 0 h 620098"/>
              <a:gd name="connsiteX2" fmla="*/ 1050455 w 1112465"/>
              <a:gd name="connsiteY2" fmla="*/ 0 h 620098"/>
              <a:gd name="connsiteX3" fmla="*/ 1112465 w 1112465"/>
              <a:gd name="connsiteY3" fmla="*/ 62010 h 620098"/>
              <a:gd name="connsiteX4" fmla="*/ 1112465 w 1112465"/>
              <a:gd name="connsiteY4" fmla="*/ 558088 h 620098"/>
              <a:gd name="connsiteX5" fmla="*/ 1050455 w 1112465"/>
              <a:gd name="connsiteY5" fmla="*/ 620098 h 620098"/>
              <a:gd name="connsiteX6" fmla="*/ 62010 w 1112465"/>
              <a:gd name="connsiteY6" fmla="*/ 620098 h 620098"/>
              <a:gd name="connsiteX7" fmla="*/ 0 w 1112465"/>
              <a:gd name="connsiteY7" fmla="*/ 558088 h 620098"/>
              <a:gd name="connsiteX8" fmla="*/ 0 w 1112465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465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1050455" y="0"/>
                </a:lnTo>
                <a:cubicBezTo>
                  <a:pt x="1084702" y="0"/>
                  <a:pt x="1112465" y="27763"/>
                  <a:pt x="1112465" y="62010"/>
                </a:cubicBezTo>
                <a:lnTo>
                  <a:pt x="1112465" y="558088"/>
                </a:lnTo>
                <a:cubicBezTo>
                  <a:pt x="1112465" y="592335"/>
                  <a:pt x="1084702" y="620098"/>
                  <a:pt x="1050455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Champions</a:t>
            </a:r>
            <a:endParaRPr lang="en-ID" sz="1400" kern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188905" y="5034931"/>
            <a:ext cx="1066920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 32"/>
          <p:cNvSpPr/>
          <p:nvPr/>
        </p:nvSpPr>
        <p:spPr>
          <a:xfrm>
            <a:off x="2152127" y="5009819"/>
            <a:ext cx="1066920" cy="620098"/>
          </a:xfrm>
          <a:custGeom>
            <a:avLst/>
            <a:gdLst>
              <a:gd name="connsiteX0" fmla="*/ 0 w 1066920"/>
              <a:gd name="connsiteY0" fmla="*/ 62010 h 620098"/>
              <a:gd name="connsiteX1" fmla="*/ 62010 w 1066920"/>
              <a:gd name="connsiteY1" fmla="*/ 0 h 620098"/>
              <a:gd name="connsiteX2" fmla="*/ 1004910 w 1066920"/>
              <a:gd name="connsiteY2" fmla="*/ 0 h 620098"/>
              <a:gd name="connsiteX3" fmla="*/ 1066920 w 1066920"/>
              <a:gd name="connsiteY3" fmla="*/ 62010 h 620098"/>
              <a:gd name="connsiteX4" fmla="*/ 1066920 w 1066920"/>
              <a:gd name="connsiteY4" fmla="*/ 558088 h 620098"/>
              <a:gd name="connsiteX5" fmla="*/ 1004910 w 1066920"/>
              <a:gd name="connsiteY5" fmla="*/ 620098 h 620098"/>
              <a:gd name="connsiteX6" fmla="*/ 62010 w 1066920"/>
              <a:gd name="connsiteY6" fmla="*/ 620098 h 620098"/>
              <a:gd name="connsiteX7" fmla="*/ 0 w 1066920"/>
              <a:gd name="connsiteY7" fmla="*/ 558088 h 620098"/>
              <a:gd name="connsiteX8" fmla="*/ 0 w 1066920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920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1004910" y="0"/>
                </a:lnTo>
                <a:cubicBezTo>
                  <a:pt x="1039157" y="0"/>
                  <a:pt x="1066920" y="27763"/>
                  <a:pt x="1066920" y="62010"/>
                </a:cubicBezTo>
                <a:lnTo>
                  <a:pt x="1066920" y="558088"/>
                </a:lnTo>
                <a:cubicBezTo>
                  <a:pt x="1066920" y="592335"/>
                  <a:pt x="1039157" y="620098"/>
                  <a:pt x="1004910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Team Leaders</a:t>
            </a:r>
            <a:endParaRPr lang="en-ID" sz="1400" kern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2234099" y="5939037"/>
            <a:ext cx="976532" cy="6200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2197321" y="5913926"/>
            <a:ext cx="976532" cy="620098"/>
          </a:xfrm>
          <a:custGeom>
            <a:avLst/>
            <a:gdLst>
              <a:gd name="connsiteX0" fmla="*/ 0 w 976532"/>
              <a:gd name="connsiteY0" fmla="*/ 62010 h 620098"/>
              <a:gd name="connsiteX1" fmla="*/ 62010 w 976532"/>
              <a:gd name="connsiteY1" fmla="*/ 0 h 620098"/>
              <a:gd name="connsiteX2" fmla="*/ 914522 w 976532"/>
              <a:gd name="connsiteY2" fmla="*/ 0 h 620098"/>
              <a:gd name="connsiteX3" fmla="*/ 976532 w 976532"/>
              <a:gd name="connsiteY3" fmla="*/ 62010 h 620098"/>
              <a:gd name="connsiteX4" fmla="*/ 976532 w 976532"/>
              <a:gd name="connsiteY4" fmla="*/ 558088 h 620098"/>
              <a:gd name="connsiteX5" fmla="*/ 914522 w 976532"/>
              <a:gd name="connsiteY5" fmla="*/ 620098 h 620098"/>
              <a:gd name="connsiteX6" fmla="*/ 62010 w 976532"/>
              <a:gd name="connsiteY6" fmla="*/ 620098 h 620098"/>
              <a:gd name="connsiteX7" fmla="*/ 0 w 976532"/>
              <a:gd name="connsiteY7" fmla="*/ 558088 h 620098"/>
              <a:gd name="connsiteX8" fmla="*/ 0 w 976532"/>
              <a:gd name="connsiteY8" fmla="*/ 62010 h 6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32" h="620098">
                <a:moveTo>
                  <a:pt x="0" y="62010"/>
                </a:moveTo>
                <a:cubicBezTo>
                  <a:pt x="0" y="27763"/>
                  <a:pt x="27763" y="0"/>
                  <a:pt x="62010" y="0"/>
                </a:cubicBezTo>
                <a:lnTo>
                  <a:pt x="914522" y="0"/>
                </a:lnTo>
                <a:cubicBezTo>
                  <a:pt x="948769" y="0"/>
                  <a:pt x="976532" y="27763"/>
                  <a:pt x="976532" y="62010"/>
                </a:cubicBezTo>
                <a:lnTo>
                  <a:pt x="976532" y="558088"/>
                </a:lnTo>
                <a:cubicBezTo>
                  <a:pt x="976532" y="592335"/>
                  <a:pt x="948769" y="620098"/>
                  <a:pt x="914522" y="620098"/>
                </a:cubicBezTo>
                <a:lnTo>
                  <a:pt x="62010" y="620098"/>
                </a:lnTo>
                <a:cubicBezTo>
                  <a:pt x="27763" y="620098"/>
                  <a:pt x="0" y="592335"/>
                  <a:pt x="0" y="558088"/>
                </a:cubicBezTo>
                <a:lnTo>
                  <a:pt x="0" y="6201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502" tIns="71502" rIns="71502" bIns="71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Members</a:t>
            </a:r>
            <a:endParaRPr lang="en-ID" sz="1400" kern="1200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0518E04-AFE1-4011-8573-D0568D82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007" y="4013293"/>
            <a:ext cx="30139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sz="2800" b="1" i="1" dirty="0" err="1">
                <a:latin typeface="+mn-lt"/>
              </a:rPr>
              <a:t>Memperkuat</a:t>
            </a:r>
            <a:r>
              <a:rPr lang="en-ID" altLang="en-US" sz="2800" b="1" i="1" dirty="0">
                <a:latin typeface="+mn-lt"/>
              </a:rPr>
              <a:t> leadership. Menyusun </a:t>
            </a:r>
            <a:r>
              <a:rPr lang="en-ID" altLang="en-US" sz="2800" b="1" i="1" dirty="0" err="1">
                <a:latin typeface="+mn-lt"/>
              </a:rPr>
              <a:t>tim</a:t>
            </a:r>
            <a:r>
              <a:rPr lang="en-ID" altLang="en-US" sz="2800" b="1" i="1" dirty="0">
                <a:latin typeface="+mn-lt"/>
              </a:rPr>
              <a:t> </a:t>
            </a:r>
            <a:r>
              <a:rPr lang="en-ID" altLang="en-US" sz="2800" b="1" i="1" dirty="0" err="1">
                <a:latin typeface="+mn-lt"/>
              </a:rPr>
              <a:t>bukan</a:t>
            </a:r>
            <a:r>
              <a:rPr lang="en-ID" altLang="en-US" sz="2800" b="1" i="1" dirty="0">
                <a:latin typeface="+mn-lt"/>
              </a:rPr>
              <a:t> </a:t>
            </a:r>
            <a:r>
              <a:rPr lang="en-ID" altLang="en-US" sz="2800" b="1" i="1" dirty="0" err="1">
                <a:latin typeface="+mn-lt"/>
              </a:rPr>
              <a:t>hanya</a:t>
            </a:r>
            <a:r>
              <a:rPr lang="en-ID" altLang="en-US" sz="2800" b="1" i="1" dirty="0">
                <a:latin typeface="+mn-lt"/>
              </a:rPr>
              <a:t> </a:t>
            </a:r>
            <a:r>
              <a:rPr lang="en-ID" altLang="en-US" sz="2800" b="1" i="1" dirty="0" err="1">
                <a:latin typeface="+mn-lt"/>
              </a:rPr>
              <a:t>dari</a:t>
            </a:r>
            <a:r>
              <a:rPr lang="en-ID" altLang="en-US" sz="2800" b="1" i="1" dirty="0">
                <a:latin typeface="+mn-lt"/>
              </a:rPr>
              <a:t> </a:t>
            </a:r>
            <a:r>
              <a:rPr lang="en-ID" altLang="en-US" sz="2800" b="1" i="1" dirty="0" err="1">
                <a:latin typeface="+mn-lt"/>
              </a:rPr>
              <a:t>fungsi</a:t>
            </a:r>
            <a:r>
              <a:rPr lang="en-ID" altLang="en-US" sz="2800" b="1" i="1" dirty="0">
                <a:latin typeface="+mn-lt"/>
              </a:rPr>
              <a:t> </a:t>
            </a:r>
            <a:r>
              <a:rPr lang="en-ID" altLang="en-US" sz="2800" b="1" i="1" dirty="0" err="1">
                <a:latin typeface="+mn-lt"/>
              </a:rPr>
              <a:t>HSSE</a:t>
            </a:r>
            <a:endParaRPr lang="en-US" altLang="en-US" sz="2800" b="1" i="1" dirty="0">
              <a:latin typeface="+mn-lt"/>
            </a:endParaRPr>
          </a:p>
        </p:txBody>
      </p: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3DF63B5D-FCBE-4D52-B17B-358F8568EA39}"/>
              </a:ext>
            </a:extLst>
          </p:cNvPr>
          <p:cNvSpPr/>
          <p:nvPr/>
        </p:nvSpPr>
        <p:spPr>
          <a:xfrm>
            <a:off x="733793" y="2746235"/>
            <a:ext cx="1243002" cy="562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B18A6012-B5E4-42E6-8AED-C8FCAC431094}"/>
              </a:ext>
            </a:extLst>
          </p:cNvPr>
          <p:cNvSpPr/>
          <p:nvPr/>
        </p:nvSpPr>
        <p:spPr>
          <a:xfrm>
            <a:off x="694049" y="2706481"/>
            <a:ext cx="1243002" cy="562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DE1C8-C11C-4DE0-97D6-51D98C9BD792}"/>
              </a:ext>
            </a:extLst>
          </p:cNvPr>
          <p:cNvSpPr txBox="1"/>
          <p:nvPr/>
        </p:nvSpPr>
        <p:spPr>
          <a:xfrm>
            <a:off x="682322" y="2742823"/>
            <a:ext cx="12547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/>
              <a:t>Vice Presidents</a:t>
            </a:r>
          </a:p>
          <a:p>
            <a:pPr lvl="0" algn="ctr"/>
            <a:r>
              <a:rPr lang="en-US" sz="1100" dirty="0"/>
              <a:t>Corp. Secretary</a:t>
            </a:r>
            <a:endParaRPr lang="en-ID" sz="11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89F69-5161-49CD-8054-8B8324CF4543}"/>
              </a:ext>
            </a:extLst>
          </p:cNvPr>
          <p:cNvCxnSpPr/>
          <p:nvPr/>
        </p:nvCxnSpPr>
        <p:spPr>
          <a:xfrm>
            <a:off x="1937051" y="3058274"/>
            <a:ext cx="7712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5CD7AD67-3945-45A2-AFEE-827CA0B4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38" y="3821704"/>
            <a:ext cx="43622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2. 	</a:t>
            </a:r>
            <a:r>
              <a:rPr lang="en-ID" altLang="en-US" sz="1600" dirty="0" err="1">
                <a:latin typeface="+mn-lt"/>
              </a:rPr>
              <a:t>Setiap</a:t>
            </a:r>
            <a:r>
              <a:rPr lang="en-ID" altLang="en-US" sz="1600" dirty="0">
                <a:latin typeface="+mn-lt"/>
              </a:rPr>
              <a:t> Tim </a:t>
            </a:r>
            <a:r>
              <a:rPr lang="en-ID" altLang="en-US" sz="1600" dirty="0" err="1">
                <a:latin typeface="+mn-lt"/>
              </a:rPr>
              <a:t>dipimpin</a:t>
            </a:r>
            <a:r>
              <a:rPr lang="en-ID" altLang="en-US" sz="1600" dirty="0">
                <a:latin typeface="+mn-lt"/>
              </a:rPr>
              <a:t> oleh Senior Manager (Champion)</a:t>
            </a:r>
            <a:endParaRPr lang="id-ID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Sistem Mana</a:t>
            </a:r>
            <a:r>
              <a:rPr lang="en-US" altLang="en-US" sz="1600" dirty="0">
                <a:latin typeface="+mn-lt"/>
              </a:rPr>
              <a:t>j</a:t>
            </a:r>
            <a:r>
              <a:rPr lang="id-ID" altLang="en-US" sz="1600" dirty="0">
                <a:latin typeface="+mn-lt"/>
              </a:rPr>
              <a:t>emen Lingkungan</a:t>
            </a:r>
            <a:r>
              <a:rPr lang="en-ID" altLang="en-US" sz="1600" dirty="0">
                <a:latin typeface="+mn-lt"/>
              </a:rPr>
              <a:t> &amp; Life Cycle Assessment</a:t>
            </a:r>
            <a:endParaRPr lang="id-ID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ID" altLang="en-US" sz="1600" dirty="0" err="1">
                <a:latin typeface="+mn-lt"/>
              </a:rPr>
              <a:t>Efisiensi</a:t>
            </a:r>
            <a:r>
              <a:rPr lang="en-ID" altLang="en-US" sz="1600" dirty="0">
                <a:latin typeface="+mn-lt"/>
              </a:rPr>
              <a:t> </a:t>
            </a:r>
            <a:r>
              <a:rPr lang="en-ID" altLang="en-US" sz="1600" dirty="0" err="1">
                <a:latin typeface="+mn-lt"/>
              </a:rPr>
              <a:t>Energi</a:t>
            </a:r>
            <a:r>
              <a:rPr lang="en-ID" altLang="en-US" sz="1600" dirty="0">
                <a:latin typeface="+mn-lt"/>
              </a:rPr>
              <a:t> &amp; </a:t>
            </a:r>
            <a:r>
              <a:rPr lang="en-ID" altLang="en-US" sz="1600" dirty="0" err="1">
                <a:latin typeface="+mn-lt"/>
              </a:rPr>
              <a:t>Penurunan</a:t>
            </a:r>
            <a:r>
              <a:rPr lang="en-ID" altLang="en-US" sz="1600" dirty="0">
                <a:latin typeface="+mn-lt"/>
              </a:rPr>
              <a:t> </a:t>
            </a:r>
            <a:r>
              <a:rPr lang="en-ID" altLang="en-US" sz="1600" dirty="0" err="1">
                <a:latin typeface="+mn-lt"/>
              </a:rPr>
              <a:t>Emisi</a:t>
            </a:r>
            <a:endParaRPr lang="en-ID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ID" altLang="en-US" sz="1600" dirty="0" err="1">
                <a:latin typeface="+mn-lt"/>
              </a:rPr>
              <a:t>Efisiensi</a:t>
            </a:r>
            <a:r>
              <a:rPr lang="en-ID" altLang="en-US" sz="1600" dirty="0">
                <a:latin typeface="+mn-lt"/>
              </a:rPr>
              <a:t> Air &amp; </a:t>
            </a:r>
            <a:r>
              <a:rPr lang="en-ID" altLang="en-US" sz="1600" dirty="0" err="1">
                <a:latin typeface="+mn-lt"/>
              </a:rPr>
              <a:t>Penurunan</a:t>
            </a:r>
            <a:r>
              <a:rPr lang="en-ID" altLang="en-US" sz="1600" dirty="0">
                <a:latin typeface="+mn-lt"/>
              </a:rPr>
              <a:t> BPA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ID" altLang="en-US" sz="1600" dirty="0">
                <a:latin typeface="+mn-lt"/>
              </a:rPr>
              <a:t>3R </a:t>
            </a:r>
            <a:r>
              <a:rPr lang="en-ID" altLang="en-US" sz="1600" dirty="0" err="1">
                <a:latin typeface="+mn-lt"/>
              </a:rPr>
              <a:t>Limbah</a:t>
            </a:r>
            <a:r>
              <a:rPr lang="en-ID" altLang="en-US" sz="1600" dirty="0">
                <a:latin typeface="+mn-lt"/>
              </a:rPr>
              <a:t> Non B3 &amp; </a:t>
            </a:r>
            <a:r>
              <a:rPr lang="en-ID" altLang="en-US" sz="1600" dirty="0" err="1">
                <a:latin typeface="+mn-lt"/>
              </a:rPr>
              <a:t>Limbah</a:t>
            </a:r>
            <a:r>
              <a:rPr lang="en-ID" altLang="en-US" sz="1600" dirty="0">
                <a:latin typeface="+mn-lt"/>
              </a:rPr>
              <a:t> B3</a:t>
            </a: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en-ID" altLang="en-US" sz="1600" dirty="0" err="1">
                <a:latin typeface="+mn-lt"/>
              </a:rPr>
              <a:t>Keanekaragaman</a:t>
            </a:r>
            <a:r>
              <a:rPr lang="en-ID" altLang="en-US" sz="1600" dirty="0">
                <a:latin typeface="+mn-lt"/>
              </a:rPr>
              <a:t> </a:t>
            </a:r>
            <a:r>
              <a:rPr lang="en-ID" altLang="en-US" sz="1600" dirty="0" err="1">
                <a:latin typeface="+mn-lt"/>
              </a:rPr>
              <a:t>Hayati</a:t>
            </a:r>
            <a:endParaRPr lang="id-ID" altLang="en-US" sz="16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lphaLcParenR"/>
            </a:pPr>
            <a:r>
              <a:rPr lang="id-ID" altLang="en-US" sz="1600" dirty="0">
                <a:latin typeface="+mn-lt"/>
              </a:rPr>
              <a:t>Community development</a:t>
            </a:r>
          </a:p>
        </p:txBody>
      </p:sp>
      <p:cxnSp>
        <p:nvCxnSpPr>
          <p:cNvPr id="22" name="Connector: Elbow 6">
            <a:extLst>
              <a:ext uri="{FF2B5EF4-FFF2-40B4-BE49-F238E27FC236}">
                <a16:creationId xmlns:a16="http://schemas.microsoft.com/office/drawing/2014/main" id="{10DCB8E1-7ABA-481C-9582-FA4BED79AF24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1110337" y="3474562"/>
            <a:ext cx="1196096" cy="785671"/>
          </a:xfrm>
          <a:prstGeom prst="bentConnector3">
            <a:avLst>
              <a:gd name="adj1" fmla="val 1009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3" y="355600"/>
            <a:ext cx="842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</a:rPr>
              <a:t>INOVASI</a:t>
            </a:r>
          </a:p>
        </p:txBody>
      </p:sp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5F6718-6E61-4225-84DB-4CCC551ECDFE}"/>
              </a:ext>
            </a:extLst>
          </p:cNvPr>
          <p:cNvSpPr txBox="1"/>
          <p:nvPr/>
        </p:nvSpPr>
        <p:spPr>
          <a:xfrm>
            <a:off x="5885221" y="2732088"/>
            <a:ext cx="16367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EFISIENSI ENERGI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7F359-3D29-457E-A496-DC0D5437645E}"/>
              </a:ext>
            </a:extLst>
          </p:cNvPr>
          <p:cNvSpPr txBox="1"/>
          <p:nvPr/>
        </p:nvSpPr>
        <p:spPr>
          <a:xfrm>
            <a:off x="6151921" y="2889250"/>
            <a:ext cx="11049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 376.500 GJ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BF440A-B8AB-4CBE-94A3-83F406521477}"/>
              </a:ext>
            </a:extLst>
          </p:cNvPr>
          <p:cNvSpPr txBox="1"/>
          <p:nvPr/>
        </p:nvSpPr>
        <p:spPr>
          <a:xfrm>
            <a:off x="9550759" y="3154363"/>
            <a:ext cx="1565275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  10.800 ton CO2e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80F9-6BCC-4C9F-8CE8-EFAD7A957AFF}"/>
              </a:ext>
            </a:extLst>
          </p:cNvPr>
          <p:cNvSpPr txBox="1"/>
          <p:nvPr/>
        </p:nvSpPr>
        <p:spPr>
          <a:xfrm>
            <a:off x="5735996" y="4767263"/>
            <a:ext cx="1077913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  2902 m3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412997-0A77-471A-9E58-B055A27F304F}"/>
              </a:ext>
            </a:extLst>
          </p:cNvPr>
          <p:cNvSpPr txBox="1"/>
          <p:nvPr/>
        </p:nvSpPr>
        <p:spPr>
          <a:xfrm>
            <a:off x="9276121" y="2795588"/>
            <a:ext cx="2436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PENURUNAN EMISI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AEF0C6-FECF-43F8-82A8-0F67AF50F5C1}"/>
              </a:ext>
            </a:extLst>
          </p:cNvPr>
          <p:cNvSpPr txBox="1"/>
          <p:nvPr/>
        </p:nvSpPr>
        <p:spPr>
          <a:xfrm>
            <a:off x="10087334" y="4381500"/>
            <a:ext cx="1362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LIMBAH B3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F25A4E-86DD-4661-A56C-A72A58AC029D}"/>
              </a:ext>
            </a:extLst>
          </p:cNvPr>
          <p:cNvSpPr txBox="1"/>
          <p:nvPr/>
        </p:nvSpPr>
        <p:spPr>
          <a:xfrm>
            <a:off x="10234971" y="4614863"/>
            <a:ext cx="10048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0,07 ton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5FF628-B5FD-4E04-A710-CCAEA70F7E40}"/>
              </a:ext>
            </a:extLst>
          </p:cNvPr>
          <p:cNvSpPr/>
          <p:nvPr/>
        </p:nvSpPr>
        <p:spPr>
          <a:xfrm>
            <a:off x="7602896" y="3079750"/>
            <a:ext cx="1920875" cy="1874838"/>
          </a:xfrm>
          <a:prstGeom prst="ellipse">
            <a:avLst/>
          </a:prstGeom>
          <a:solidFill>
            <a:srgbClr val="002060"/>
          </a:solidFill>
          <a:ln w="889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1A8EE9C3-124C-44D7-B721-8461B0CA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734" y="3506788"/>
            <a:ext cx="1706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ID" altLang="en-US" sz="2800" b="1">
                <a:solidFill>
                  <a:srgbClr val="FFC000"/>
                </a:solidFill>
              </a:rPr>
              <a:t>14 PATEN</a:t>
            </a:r>
            <a:r>
              <a:rPr lang="en-ID" altLang="en-US" sz="2400" b="1">
                <a:solidFill>
                  <a:srgbClr val="FFC000"/>
                </a:solidFill>
              </a:rPr>
              <a:t> </a:t>
            </a:r>
            <a:r>
              <a:rPr lang="en-ID" altLang="en-US" sz="2000" b="1">
                <a:solidFill>
                  <a:schemeClr val="bg1"/>
                </a:solidFill>
              </a:rPr>
              <a:t>TERKAIT</a:t>
            </a:r>
            <a:r>
              <a:rPr lang="en-ID" altLang="en-US" b="1">
                <a:solidFill>
                  <a:schemeClr val="bg1"/>
                </a:solidFill>
              </a:rPr>
              <a:t> LINGKUNGAN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F532CF-92C5-47BA-8815-45877E9533B7}"/>
              </a:ext>
            </a:extLst>
          </p:cNvPr>
          <p:cNvCxnSpPr>
            <a:stCxn id="43" idx="7"/>
          </p:cNvCxnSpPr>
          <p:nvPr/>
        </p:nvCxnSpPr>
        <p:spPr>
          <a:xfrm flipV="1">
            <a:off x="9241196" y="2592388"/>
            <a:ext cx="522288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60A4E4E-6967-4C65-AE5B-F9165B1E8D9F}"/>
              </a:ext>
            </a:extLst>
          </p:cNvPr>
          <p:cNvCxnSpPr>
            <a:stCxn id="43" idx="1"/>
          </p:cNvCxnSpPr>
          <p:nvPr/>
        </p:nvCxnSpPr>
        <p:spPr>
          <a:xfrm flipH="1" flipV="1">
            <a:off x="7380646" y="2536825"/>
            <a:ext cx="503238" cy="81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CBE645-4823-4C0D-9B54-83317212DE1F}"/>
              </a:ext>
            </a:extLst>
          </p:cNvPr>
          <p:cNvCxnSpPr>
            <a:stCxn id="43" idx="6"/>
          </p:cNvCxnSpPr>
          <p:nvPr/>
        </p:nvCxnSpPr>
        <p:spPr>
          <a:xfrm flipV="1">
            <a:off x="9523771" y="3979863"/>
            <a:ext cx="1619250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D7BE11-0077-49AB-9F73-6237CD9D05FA}"/>
              </a:ext>
            </a:extLst>
          </p:cNvPr>
          <p:cNvCxnSpPr>
            <a:cxnSpLocks/>
          </p:cNvCxnSpPr>
          <p:nvPr/>
        </p:nvCxnSpPr>
        <p:spPr>
          <a:xfrm flipH="1">
            <a:off x="5959834" y="3976688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27B12B7-4457-49D8-B294-D4B47B0FD553}"/>
              </a:ext>
            </a:extLst>
          </p:cNvPr>
          <p:cNvCxnSpPr>
            <a:stCxn id="43" idx="5"/>
          </p:cNvCxnSpPr>
          <p:nvPr/>
        </p:nvCxnSpPr>
        <p:spPr>
          <a:xfrm>
            <a:off x="9241196" y="4679950"/>
            <a:ext cx="522288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D26327-99DC-4A15-AB49-1D5006367DF4}"/>
              </a:ext>
            </a:extLst>
          </p:cNvPr>
          <p:cNvCxnSpPr>
            <a:stCxn id="43" idx="3"/>
          </p:cNvCxnSpPr>
          <p:nvPr/>
        </p:nvCxnSpPr>
        <p:spPr>
          <a:xfrm flipH="1">
            <a:off x="7274284" y="4679950"/>
            <a:ext cx="60960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1648C4-A992-437B-A358-7DD44CA6B564}"/>
              </a:ext>
            </a:extLst>
          </p:cNvPr>
          <p:cNvCxnSpPr>
            <a:cxnSpLocks/>
          </p:cNvCxnSpPr>
          <p:nvPr/>
        </p:nvCxnSpPr>
        <p:spPr>
          <a:xfrm>
            <a:off x="9763484" y="2592388"/>
            <a:ext cx="661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01FCD6-7DD8-4AA2-80AA-FA4A308BE386}"/>
              </a:ext>
            </a:extLst>
          </p:cNvPr>
          <p:cNvCxnSpPr>
            <a:cxnSpLocks/>
          </p:cNvCxnSpPr>
          <p:nvPr/>
        </p:nvCxnSpPr>
        <p:spPr>
          <a:xfrm>
            <a:off x="9763484" y="5322888"/>
            <a:ext cx="911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B907050-3EB7-4FEF-938E-0F08841947D0}"/>
              </a:ext>
            </a:extLst>
          </p:cNvPr>
          <p:cNvCxnSpPr>
            <a:cxnSpLocks/>
          </p:cNvCxnSpPr>
          <p:nvPr/>
        </p:nvCxnSpPr>
        <p:spPr>
          <a:xfrm flipH="1">
            <a:off x="6547209" y="5264150"/>
            <a:ext cx="727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47FA19-662F-4FC9-A74E-B99A45DC5A7D}"/>
              </a:ext>
            </a:extLst>
          </p:cNvPr>
          <p:cNvCxnSpPr>
            <a:cxnSpLocks/>
          </p:cNvCxnSpPr>
          <p:nvPr/>
        </p:nvCxnSpPr>
        <p:spPr>
          <a:xfrm flipH="1">
            <a:off x="6799621" y="2536825"/>
            <a:ext cx="58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D9609BE-BFD5-4325-BF0C-4BF9456B5D07}"/>
              </a:ext>
            </a:extLst>
          </p:cNvPr>
          <p:cNvSpPr txBox="1"/>
          <p:nvPr/>
        </p:nvSpPr>
        <p:spPr>
          <a:xfrm>
            <a:off x="5359759" y="4381500"/>
            <a:ext cx="1830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EFISIENSI AIR &amp; PENURUNAN BPA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A9DCB0-178B-4F30-8794-707C95519CE9}"/>
              </a:ext>
            </a:extLst>
          </p:cNvPr>
          <p:cNvSpPr txBox="1"/>
          <p:nvPr/>
        </p:nvSpPr>
        <p:spPr>
          <a:xfrm>
            <a:off x="9593621" y="6045200"/>
            <a:ext cx="16287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LIMBAH NON B3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938544-7792-4EEA-8A82-C4E6C0480E4C}"/>
              </a:ext>
            </a:extLst>
          </p:cNvPr>
          <p:cNvSpPr txBox="1"/>
          <p:nvPr/>
        </p:nvSpPr>
        <p:spPr>
          <a:xfrm>
            <a:off x="9830159" y="6180138"/>
            <a:ext cx="1004887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5,3 ton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37EA5F-8BC2-4AAE-B977-B32AF53407CB}"/>
              </a:ext>
            </a:extLst>
          </p:cNvPr>
          <p:cNvSpPr txBox="1"/>
          <p:nvPr/>
        </p:nvSpPr>
        <p:spPr>
          <a:xfrm>
            <a:off x="6051909" y="6045200"/>
            <a:ext cx="13033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600" b="1">
                <a:solidFill>
                  <a:schemeClr val="accent1">
                    <a:lumMod val="50000"/>
                  </a:schemeClr>
                </a:solidFill>
              </a:rPr>
              <a:t>COMDEV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C735DA-751F-4AB7-A9B4-1049EF31F0D8}"/>
              </a:ext>
            </a:extLst>
          </p:cNvPr>
          <p:cNvSpPr txBox="1"/>
          <p:nvPr/>
        </p:nvSpPr>
        <p:spPr>
          <a:xfrm>
            <a:off x="5810609" y="6254750"/>
            <a:ext cx="178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1400">
                <a:solidFill>
                  <a:schemeClr val="bg2">
                    <a:lumMod val="25000"/>
                  </a:schemeClr>
                </a:solidFill>
              </a:rPr>
              <a:t>2 produk/bahan </a:t>
            </a:r>
            <a:r>
              <a:rPr lang="en-ID" sz="1400" dirty="0" err="1">
                <a:solidFill>
                  <a:schemeClr val="bg2">
                    <a:lumMod val="25000"/>
                  </a:schemeClr>
                </a:solidFill>
              </a:rPr>
              <a:t>baku</a:t>
            </a:r>
            <a:endParaRPr lang="en-ID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1891B6A-319B-4893-81CC-08EB9F383E45}"/>
              </a:ext>
            </a:extLst>
          </p:cNvPr>
          <p:cNvSpPr/>
          <p:nvPr/>
        </p:nvSpPr>
        <p:spPr>
          <a:xfrm>
            <a:off x="702811" y="1136650"/>
            <a:ext cx="4716463" cy="3540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54">
            <a:extLst>
              <a:ext uri="{FF2B5EF4-FFF2-40B4-BE49-F238E27FC236}">
                <a16:creationId xmlns:a16="http://schemas.microsoft.com/office/drawing/2014/main" id="{92DB9175-EB26-4159-BD05-95005385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374" y="3041650"/>
            <a:ext cx="2855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b="1">
                <a:solidFill>
                  <a:srgbClr val="F26D23"/>
                </a:solidFill>
              </a:rPr>
              <a:t>Tahun 2020 :</a:t>
            </a:r>
          </a:p>
          <a:p>
            <a:r>
              <a:rPr lang="en-ID" altLang="en-US">
                <a:solidFill>
                  <a:srgbClr val="002060"/>
                </a:solidFill>
              </a:rPr>
              <a:t>95 </a:t>
            </a:r>
            <a:r>
              <a:rPr lang="en-ID" altLang="en-US" i="1">
                <a:solidFill>
                  <a:srgbClr val="002060"/>
                </a:solidFill>
              </a:rPr>
              <a:t>improvement programs</a:t>
            </a:r>
            <a:endParaRPr lang="en-ID" altLang="en-US">
              <a:solidFill>
                <a:srgbClr val="002060"/>
              </a:solidFill>
            </a:endParaRPr>
          </a:p>
          <a:p>
            <a:r>
              <a:rPr lang="en-ID" altLang="en-US">
                <a:solidFill>
                  <a:srgbClr val="002060"/>
                </a:solidFill>
              </a:rPr>
              <a:t>18 inovasi terkait lingkungan</a:t>
            </a:r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7685FC8F-B1B3-4C1B-A03A-3C7F4EAF8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11" y="3021013"/>
            <a:ext cx="963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26D23"/>
                </a:solidFill>
                <a:cs typeface="Arial" panose="020B0604020202020204" pitchFamily="34" charset="0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67" name="TextBox 56">
            <a:extLst>
              <a:ext uri="{FF2B5EF4-FFF2-40B4-BE49-F238E27FC236}">
                <a16:creationId xmlns:a16="http://schemas.microsoft.com/office/drawing/2014/main" id="{DD93C3A9-203F-40AD-AF96-F933F7CB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374" y="5571361"/>
            <a:ext cx="322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b="1" dirty="0">
                <a:solidFill>
                  <a:srgbClr val="F26D23"/>
                </a:solidFill>
              </a:rPr>
              <a:t>Paten </a:t>
            </a:r>
            <a:r>
              <a:rPr lang="en-ID" altLang="en-US" b="1" dirty="0" err="1">
                <a:solidFill>
                  <a:srgbClr val="F26D23"/>
                </a:solidFill>
              </a:rPr>
              <a:t>dalam</a:t>
            </a:r>
            <a:r>
              <a:rPr lang="en-ID" altLang="en-US" b="1" dirty="0">
                <a:solidFill>
                  <a:srgbClr val="F26D23"/>
                </a:solidFill>
              </a:rPr>
              <a:t> proses </a:t>
            </a:r>
            <a:r>
              <a:rPr lang="en-ID" altLang="en-US" b="1" dirty="0" err="1">
                <a:solidFill>
                  <a:srgbClr val="F26D23"/>
                </a:solidFill>
              </a:rPr>
              <a:t>pengajuan</a:t>
            </a:r>
            <a:r>
              <a:rPr lang="en-ID" altLang="en-US" b="1" dirty="0">
                <a:solidFill>
                  <a:srgbClr val="F26D23"/>
                </a:solidFill>
              </a:rPr>
              <a:t> </a:t>
            </a: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D87A65EF-B08F-45FD-ADD1-FB8A3F9F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4" y="5192713"/>
            <a:ext cx="57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 dirty="0">
                <a:solidFill>
                  <a:srgbClr val="F26D23"/>
                </a:solidFill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9" name="Rectangle 58">
            <a:extLst>
              <a:ext uri="{FF2B5EF4-FFF2-40B4-BE49-F238E27FC236}">
                <a16:creationId xmlns:a16="http://schemas.microsoft.com/office/drawing/2014/main" id="{DA98B56E-B7F7-475E-9701-7A5D5B3D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11" y="4100513"/>
            <a:ext cx="963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26D23"/>
                </a:solidFill>
                <a:cs typeface="Arial" panose="020B0604020202020204" pitchFamily="34" charset="0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70" name="TextBox 59">
            <a:extLst>
              <a:ext uri="{FF2B5EF4-FFF2-40B4-BE49-F238E27FC236}">
                <a16:creationId xmlns:a16="http://schemas.microsoft.com/office/drawing/2014/main" id="{1911BF37-1E49-4F9D-B84D-B6F601DC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374" y="4152900"/>
            <a:ext cx="2855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b="1">
                <a:solidFill>
                  <a:srgbClr val="F26D23"/>
                </a:solidFill>
              </a:rPr>
              <a:t>Tahun 2019 :</a:t>
            </a:r>
          </a:p>
          <a:p>
            <a:r>
              <a:rPr lang="en-ID" altLang="en-US">
                <a:solidFill>
                  <a:srgbClr val="002060"/>
                </a:solidFill>
              </a:rPr>
              <a:t>92 </a:t>
            </a:r>
            <a:r>
              <a:rPr lang="en-ID" altLang="en-US" i="1">
                <a:solidFill>
                  <a:srgbClr val="002060"/>
                </a:solidFill>
              </a:rPr>
              <a:t>improvement programs</a:t>
            </a:r>
            <a:endParaRPr lang="en-ID" altLang="en-US">
              <a:solidFill>
                <a:srgbClr val="002060"/>
              </a:solidFill>
            </a:endParaRPr>
          </a:p>
          <a:p>
            <a:r>
              <a:rPr lang="en-ID" altLang="en-US">
                <a:solidFill>
                  <a:srgbClr val="002060"/>
                </a:solidFill>
              </a:rPr>
              <a:t>19 inovasi terkait lingkungan</a:t>
            </a:r>
          </a:p>
        </p:txBody>
      </p:sp>
      <p:sp>
        <p:nvSpPr>
          <p:cNvPr id="71" name="Google Shape;6177;p2">
            <a:extLst>
              <a:ext uri="{FF2B5EF4-FFF2-40B4-BE49-F238E27FC236}">
                <a16:creationId xmlns:a16="http://schemas.microsoft.com/office/drawing/2014/main" id="{243489A9-66DA-4C59-8C46-F6740E9C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1" y="1112838"/>
            <a:ext cx="51625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b="1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BUDAYA INOVASI DI SELURUH UNIT KERJA</a:t>
            </a:r>
          </a:p>
        </p:txBody>
      </p:sp>
      <p:sp>
        <p:nvSpPr>
          <p:cNvPr id="72" name="Google Shape;6177;p2">
            <a:extLst>
              <a:ext uri="{FF2B5EF4-FFF2-40B4-BE49-F238E27FC236}">
                <a16:creationId xmlns:a16="http://schemas.microsoft.com/office/drawing/2014/main" id="{9A4C722F-66AF-4E5C-A14E-83AE67B3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1" y="1571625"/>
            <a:ext cx="59388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Continuous Improvement Programs (</a:t>
            </a:r>
            <a:r>
              <a:rPr lang="en-US" altLang="en-US" sz="2000" b="1" dirty="0" err="1">
                <a:cs typeface="Calibri" panose="020F0502020204030204" pitchFamily="34" charset="0"/>
                <a:sym typeface="Calibri" panose="020F0502020204030204" pitchFamily="34" charset="0"/>
              </a:rPr>
              <a:t>sejak</a:t>
            </a: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 1994)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Target 10% </a:t>
            </a:r>
            <a:r>
              <a:rPr lang="en-US" altLang="en-US" sz="2000" b="1" dirty="0" err="1">
                <a:cs typeface="Calibri" panose="020F0502020204030204" pitchFamily="34" charset="0"/>
                <a:sym typeface="Calibri" panose="020F0502020204030204" pitchFamily="34" charset="0"/>
              </a:rPr>
              <a:t>jumlah</a:t>
            </a: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000" b="1" dirty="0" err="1">
                <a:cs typeface="Calibri" panose="020F0502020204030204" pitchFamily="34" charset="0"/>
                <a:sym typeface="Calibri" panose="020F0502020204030204" pitchFamily="34" charset="0"/>
              </a:rPr>
              <a:t>pekerja</a:t>
            </a:r>
            <a:endParaRPr lang="en-US" altLang="en-US" sz="2000" b="1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cs typeface="Calibri" panose="020F0502020204030204" pitchFamily="34" charset="0"/>
                <a:sym typeface="Calibri" panose="020F0502020204030204" pitchFamily="34" charset="0"/>
              </a:rPr>
              <a:t>Mendukung</a:t>
            </a: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000" b="1" dirty="0" err="1">
                <a:cs typeface="Calibri" panose="020F0502020204030204" pitchFamily="34" charset="0"/>
                <a:sym typeface="Calibri" panose="020F0502020204030204" pitchFamily="34" charset="0"/>
              </a:rPr>
              <a:t>Pencapaian</a:t>
            </a:r>
            <a:r>
              <a:rPr lang="en-US" altLang="en-US" sz="2000" b="1" dirty="0">
                <a:cs typeface="Calibri" panose="020F0502020204030204" pitchFamily="34" charset="0"/>
                <a:sym typeface="Calibri" panose="020F0502020204030204" pitchFamily="34" charset="0"/>
              </a:rPr>
              <a:t> SDGs</a:t>
            </a:r>
            <a:endParaRPr lang="en-US" altLang="en-US" sz="2000" dirty="0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7E979AA-5136-4F67-B645-B63E76C4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84" y="3495675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>
            <a:extLst>
              <a:ext uri="{FF2B5EF4-FFF2-40B4-BE49-F238E27FC236}">
                <a16:creationId xmlns:a16="http://schemas.microsoft.com/office/drawing/2014/main" id="{FA9896E6-E6BF-43D0-84F8-2EE9B9BE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09" y="1885950"/>
            <a:ext cx="8969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>
            <a:extLst>
              <a:ext uri="{FF2B5EF4-FFF2-40B4-BE49-F238E27FC236}">
                <a16:creationId xmlns:a16="http://schemas.microsoft.com/office/drawing/2014/main" id="{483F3679-FB34-46A8-BEB2-81A4FC1B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59" y="3498850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5EC826B6-AFA7-4778-9D04-53872C48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34" y="5084763"/>
            <a:ext cx="8985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>
            <a:extLst>
              <a:ext uri="{FF2B5EF4-FFF2-40B4-BE49-F238E27FC236}">
                <a16:creationId xmlns:a16="http://schemas.microsoft.com/office/drawing/2014/main" id="{97D1648A-3676-4E71-92A9-BCC45051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34" y="1890713"/>
            <a:ext cx="8985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>
            <a:extLst>
              <a:ext uri="{FF2B5EF4-FFF2-40B4-BE49-F238E27FC236}">
                <a16:creationId xmlns:a16="http://schemas.microsoft.com/office/drawing/2014/main" id="{4B769975-F46C-492A-AC0E-DB6DE349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09" y="5084763"/>
            <a:ext cx="8969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3" y="355600"/>
            <a:ext cx="842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</a:rPr>
              <a:t>INOVASI 2019 - 2020</a:t>
            </a:r>
          </a:p>
        </p:txBody>
      </p:sp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75C6C65-4661-42B4-8EEA-F57A1A8635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5" y="2293601"/>
            <a:ext cx="3136787" cy="1764443"/>
          </a:xfrm>
          <a:prstGeom prst="roundRect">
            <a:avLst>
              <a:gd name="adj" fmla="val 7446"/>
            </a:avLst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18">
            <a:extLst>
              <a:ext uri="{FF2B5EF4-FFF2-40B4-BE49-F238E27FC236}">
                <a16:creationId xmlns:a16="http://schemas.microsoft.com/office/drawing/2014/main" id="{C82C65A3-4BFF-4871-BCF2-7349C157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43" y="1404974"/>
            <a:ext cx="32044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b-NO" altLang="en-US" sz="1600" b="1">
                <a:latin typeface="+mn-lt"/>
              </a:rPr>
              <a:t>INTEGRASI SISTEM KELISTRIKAN </a:t>
            </a:r>
          </a:p>
          <a:p>
            <a:pPr algn="ctr"/>
            <a:r>
              <a:rPr lang="nb-NO" altLang="en-US" sz="1600" b="1">
                <a:latin typeface="+mn-lt"/>
              </a:rPr>
              <a:t>PV FARM 4 MWP PADA SISTEM ISLANDING MODE 50 MW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8CD7061-5955-4E45-B665-90E09FE9641F}"/>
              </a:ext>
            </a:extLst>
          </p:cNvPr>
          <p:cNvCxnSpPr/>
          <p:nvPr/>
        </p:nvCxnSpPr>
        <p:spPr>
          <a:xfrm>
            <a:off x="10943299" y="3287743"/>
            <a:ext cx="40220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DE4253D-83E0-491E-83D3-AECFE795F6F2}"/>
              </a:ext>
            </a:extLst>
          </p:cNvPr>
          <p:cNvCxnSpPr/>
          <p:nvPr/>
        </p:nvCxnSpPr>
        <p:spPr>
          <a:xfrm>
            <a:off x="11345500" y="3287743"/>
            <a:ext cx="0" cy="676164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B2DFF250-E664-4B32-97AF-47F4E309D2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32" b="1814"/>
          <a:stretch/>
        </p:blipFill>
        <p:spPr>
          <a:xfrm>
            <a:off x="4356686" y="2293602"/>
            <a:ext cx="3323682" cy="1813737"/>
          </a:xfrm>
          <a:prstGeom prst="roundRect">
            <a:avLst>
              <a:gd name="adj" fmla="val 7357"/>
            </a:avLst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590A47D-9400-4D2D-A933-21F3E9BEA5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26" y="2380670"/>
            <a:ext cx="3294829" cy="1726667"/>
          </a:xfrm>
          <a:prstGeom prst="roundRect">
            <a:avLst>
              <a:gd name="adj" fmla="val 4037"/>
            </a:avLst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Rectangle 88">
            <a:extLst>
              <a:ext uri="{FF2B5EF4-FFF2-40B4-BE49-F238E27FC236}">
                <a16:creationId xmlns:a16="http://schemas.microsoft.com/office/drawing/2014/main" id="{8C8E22E3-53BB-413C-BA96-3B966402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124" y="4414306"/>
            <a:ext cx="388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sz="1400">
                <a:latin typeface="+mn-lt"/>
              </a:rPr>
              <a:t>Pengurangan Limbah B3: 120 Liter/tahun</a:t>
            </a:r>
          </a:p>
          <a:p>
            <a:endParaRPr lang="en-ID" altLang="en-US" sz="1400">
              <a:latin typeface="+mn-lt"/>
            </a:endParaRPr>
          </a:p>
        </p:txBody>
      </p:sp>
      <p:sp>
        <p:nvSpPr>
          <p:cNvPr id="86" name="Rectangle 91">
            <a:extLst>
              <a:ext uri="{FF2B5EF4-FFF2-40B4-BE49-F238E27FC236}">
                <a16:creationId xmlns:a16="http://schemas.microsoft.com/office/drawing/2014/main" id="{FAC51F2C-4038-4037-8D11-413416F3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150" y="4650381"/>
            <a:ext cx="1668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ID" altLang="en-US" sz="1400">
              <a:latin typeface="+mn-lt"/>
            </a:endParaRPr>
          </a:p>
        </p:txBody>
      </p:sp>
      <p:sp>
        <p:nvSpPr>
          <p:cNvPr id="87" name="TextBox 93">
            <a:extLst>
              <a:ext uri="{FF2B5EF4-FFF2-40B4-BE49-F238E27FC236}">
                <a16:creationId xmlns:a16="http://schemas.microsoft.com/office/drawing/2014/main" id="{A9369759-CE2C-4269-B895-00E89800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537" y="1533212"/>
            <a:ext cx="3322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i-FI" altLang="en-US" sz="1600" b="1">
                <a:latin typeface="+mn-lt"/>
              </a:rPr>
              <a:t>LIMBAH NON B3 UNTUK CAMPURAN BATA RINGAN</a:t>
            </a:r>
          </a:p>
        </p:txBody>
      </p:sp>
      <p:sp>
        <p:nvSpPr>
          <p:cNvPr id="88" name="TextBox 95">
            <a:extLst>
              <a:ext uri="{FF2B5EF4-FFF2-40B4-BE49-F238E27FC236}">
                <a16:creationId xmlns:a16="http://schemas.microsoft.com/office/drawing/2014/main" id="{197F3E62-91C0-45B6-8374-E849B49E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321" y="1495324"/>
            <a:ext cx="3233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i-FI" altLang="en-US" sz="1600" b="1">
                <a:latin typeface="+mn-lt"/>
              </a:rPr>
              <a:t>PENGGUNAAN MEDIA ORGANIK UNTUK KULTUR JARINGAN DALAM KONSERVASI ANGGREK P. BELLINA</a:t>
            </a:r>
          </a:p>
        </p:txBody>
      </p:sp>
      <p:sp>
        <p:nvSpPr>
          <p:cNvPr id="89" name="Rectangle 96">
            <a:extLst>
              <a:ext uri="{FF2B5EF4-FFF2-40B4-BE49-F238E27FC236}">
                <a16:creationId xmlns:a16="http://schemas.microsoft.com/office/drawing/2014/main" id="{0E80A3F8-303A-4126-919A-45C92F2EB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537" y="4415763"/>
            <a:ext cx="2448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sz="1400" dirty="0">
                <a:latin typeface="+mn-lt"/>
              </a:rPr>
              <a:t>Recycle </a:t>
            </a:r>
            <a:r>
              <a:rPr lang="en-ID" altLang="en-US" sz="1400" dirty="0" err="1">
                <a:latin typeface="+mn-lt"/>
              </a:rPr>
              <a:t>limbah</a:t>
            </a:r>
            <a:r>
              <a:rPr lang="en-ID" altLang="en-US" sz="1400" dirty="0">
                <a:latin typeface="+mn-lt"/>
              </a:rPr>
              <a:t> non B3:</a:t>
            </a:r>
          </a:p>
        </p:txBody>
      </p:sp>
      <p:sp>
        <p:nvSpPr>
          <p:cNvPr id="90" name="Rectangle 97">
            <a:extLst>
              <a:ext uri="{FF2B5EF4-FFF2-40B4-BE49-F238E27FC236}">
                <a16:creationId xmlns:a16="http://schemas.microsoft.com/office/drawing/2014/main" id="{77812ED9-CE8C-45E0-BBC3-285AC4AE2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682" y="4682439"/>
            <a:ext cx="1544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D" altLang="en-US" sz="1400" dirty="0">
                <a:latin typeface="+mn-lt"/>
              </a:rPr>
              <a:t>4,61 Ton/</a:t>
            </a:r>
            <a:r>
              <a:rPr lang="en-ID" altLang="en-US" sz="1400" dirty="0" err="1">
                <a:latin typeface="+mn-lt"/>
              </a:rPr>
              <a:t>tahun</a:t>
            </a:r>
            <a:endParaRPr lang="en-ID" altLang="en-US" sz="1400" dirty="0"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A412BC-CF83-4D7A-8929-6988C102EC80}"/>
              </a:ext>
            </a:extLst>
          </p:cNvPr>
          <p:cNvSpPr/>
          <p:nvPr/>
        </p:nvSpPr>
        <p:spPr>
          <a:xfrm>
            <a:off x="862692" y="4596479"/>
            <a:ext cx="1284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dirty="0" err="1"/>
              <a:t>Energi</a:t>
            </a:r>
            <a:endParaRPr lang="en-ID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dirty="0" err="1"/>
              <a:t>Emisi</a:t>
            </a:r>
            <a:endParaRPr lang="en-ID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dirty="0"/>
              <a:t>Air Baku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dirty="0"/>
              <a:t>B3 Boiler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635B0C-CA31-4C69-88BF-D9458CB22EDD}"/>
              </a:ext>
            </a:extLst>
          </p:cNvPr>
          <p:cNvSpPr/>
          <p:nvPr/>
        </p:nvSpPr>
        <p:spPr>
          <a:xfrm>
            <a:off x="1990802" y="4584805"/>
            <a:ext cx="2170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: 110.000 </a:t>
            </a:r>
            <a:r>
              <a:rPr lang="en-ID" sz="1400" dirty="0" err="1"/>
              <a:t>GJ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350 ton CO</a:t>
            </a:r>
            <a:r>
              <a:rPr lang="en-ID" sz="1400" baseline="-25000" dirty="0"/>
              <a:t>2</a:t>
            </a:r>
            <a:r>
              <a:rPr lang="en-ID" sz="1400" dirty="0"/>
              <a:t> </a:t>
            </a:r>
            <a:r>
              <a:rPr lang="en-ID" sz="1400" dirty="0" err="1"/>
              <a:t>eq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10.700 m</a:t>
            </a:r>
            <a:r>
              <a:rPr lang="en-ID" sz="1400" baseline="30000" dirty="0"/>
              <a:t>3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65 kg/</a:t>
            </a:r>
            <a:r>
              <a:rPr lang="en-ID" sz="1400" dirty="0" err="1"/>
              <a:t>tahun</a:t>
            </a:r>
            <a:endParaRPr lang="en-ID" sz="1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CB9F54-008E-48AE-9FB4-F2AA48FA6953}"/>
              </a:ext>
            </a:extLst>
          </p:cNvPr>
          <p:cNvSpPr/>
          <p:nvPr/>
        </p:nvSpPr>
        <p:spPr>
          <a:xfrm>
            <a:off x="701741" y="4324808"/>
            <a:ext cx="1205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 err="1"/>
              <a:t>Pengurangan</a:t>
            </a:r>
            <a:r>
              <a:rPr lang="en-ID" sz="1400" dirty="0"/>
              <a:t>: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4D64DF5-4580-4C1D-B2EC-1D881A9BD825}"/>
              </a:ext>
            </a:extLst>
          </p:cNvPr>
          <p:cNvSpPr/>
          <p:nvPr/>
        </p:nvSpPr>
        <p:spPr>
          <a:xfrm>
            <a:off x="701741" y="5566682"/>
            <a:ext cx="1680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/>
              <a:t>Penghematan</a:t>
            </a:r>
            <a:endParaRPr lang="en-ID" sz="1400" dirty="0"/>
          </a:p>
          <a:p>
            <a:r>
              <a:rPr lang="en-ID" sz="1400" dirty="0"/>
              <a:t>Supplier</a:t>
            </a:r>
          </a:p>
          <a:p>
            <a:r>
              <a:rPr lang="en-ID" sz="1400" dirty="0" err="1"/>
              <a:t>Konsumen</a:t>
            </a:r>
            <a:endParaRPr lang="en-ID" sz="14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4AAC257-5B19-42D0-9B80-DE661BD6ECC0}"/>
              </a:ext>
            </a:extLst>
          </p:cNvPr>
          <p:cNvSpPr/>
          <p:nvPr/>
        </p:nvSpPr>
        <p:spPr>
          <a:xfrm>
            <a:off x="1948149" y="5578358"/>
            <a:ext cx="2126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: Rp 51,7 </a:t>
            </a:r>
            <a:r>
              <a:rPr lang="en-ID" sz="1400" dirty="0" err="1"/>
              <a:t>juta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Rp 22,3 </a:t>
            </a:r>
            <a:r>
              <a:rPr lang="en-ID" sz="1400" dirty="0" err="1"/>
              <a:t>Miliar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</a:t>
            </a:r>
            <a:r>
              <a:rPr lang="fi-FI" sz="1400" dirty="0"/>
              <a:t>Kenaikan suplai LNG  </a:t>
            </a:r>
          </a:p>
          <a:p>
            <a:r>
              <a:rPr lang="fi-FI" sz="1400" dirty="0"/>
              <a:t>  49.100 </a:t>
            </a:r>
            <a:r>
              <a:rPr lang="en-ID" sz="1400" dirty="0"/>
              <a:t>m</a:t>
            </a:r>
            <a:r>
              <a:rPr lang="en-ID" sz="1400" baseline="30000" dirty="0"/>
              <a:t>3</a:t>
            </a:r>
            <a:r>
              <a:rPr lang="fi-FI" sz="1400" dirty="0"/>
              <a:t>/tahun</a:t>
            </a:r>
            <a:endParaRPr lang="en-ID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C6F751-4319-48B5-8B9D-A5FD12BF657C}"/>
              </a:ext>
            </a:extLst>
          </p:cNvPr>
          <p:cNvSpPr/>
          <p:nvPr/>
        </p:nvSpPr>
        <p:spPr>
          <a:xfrm>
            <a:off x="4518280" y="5065696"/>
            <a:ext cx="1680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/>
              <a:t>Penghematan</a:t>
            </a:r>
            <a:endParaRPr lang="en-ID" sz="1400" dirty="0"/>
          </a:p>
          <a:p>
            <a:r>
              <a:rPr lang="en-ID" sz="1400" dirty="0"/>
              <a:t>Supplier</a:t>
            </a:r>
          </a:p>
          <a:p>
            <a:r>
              <a:rPr lang="en-ID" sz="1400" dirty="0"/>
              <a:t>Mitra </a:t>
            </a:r>
            <a:r>
              <a:rPr lang="en-ID" sz="1400" dirty="0" err="1"/>
              <a:t>Binaan</a:t>
            </a:r>
            <a:endParaRPr lang="en-ID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797A491-0EEA-4612-AEA7-EB797D4C7F7C}"/>
              </a:ext>
            </a:extLst>
          </p:cNvPr>
          <p:cNvSpPr/>
          <p:nvPr/>
        </p:nvSpPr>
        <p:spPr>
          <a:xfrm>
            <a:off x="5764688" y="5077371"/>
            <a:ext cx="2126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: Rp 2,9 </a:t>
            </a:r>
            <a:r>
              <a:rPr lang="en-ID" sz="1400" dirty="0" err="1"/>
              <a:t>juta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Rp 22,3 </a:t>
            </a:r>
            <a:r>
              <a:rPr lang="en-ID" sz="1400" dirty="0" err="1"/>
              <a:t>Miliar</a:t>
            </a:r>
            <a:r>
              <a:rPr lang="en-ID" sz="1400" dirty="0"/>
              <a:t>/</a:t>
            </a:r>
            <a:r>
              <a:rPr lang="en-ID" sz="1400" dirty="0" err="1"/>
              <a:t>tahun</a:t>
            </a:r>
            <a:endParaRPr lang="en-ID" sz="1400" dirty="0"/>
          </a:p>
          <a:p>
            <a:r>
              <a:rPr lang="en-ID" sz="1400" dirty="0"/>
              <a:t>: </a:t>
            </a:r>
            <a:r>
              <a:rPr lang="en-ID" sz="1400" dirty="0" err="1"/>
              <a:t>Potensi</a:t>
            </a:r>
            <a:r>
              <a:rPr lang="en-ID" sz="1400" dirty="0"/>
              <a:t> </a:t>
            </a:r>
            <a:r>
              <a:rPr lang="en-ID" sz="1400" dirty="0" err="1"/>
              <a:t>pendapatan</a:t>
            </a:r>
            <a:endParaRPr lang="en-ID" sz="1400" dirty="0"/>
          </a:p>
          <a:p>
            <a:r>
              <a:rPr lang="en-ID" sz="1400" dirty="0"/>
              <a:t>  </a:t>
            </a:r>
            <a:r>
              <a:rPr lang="en-ID" sz="1400" dirty="0" err="1"/>
              <a:t>hingga</a:t>
            </a:r>
            <a:r>
              <a:rPr lang="en-ID" sz="1400" dirty="0"/>
              <a:t> Rp 11 Juta/</a:t>
            </a:r>
            <a:r>
              <a:rPr lang="en-ID" sz="1400" dirty="0" err="1"/>
              <a:t>tahun</a:t>
            </a:r>
            <a:endParaRPr lang="en-ID" sz="14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23FF13C-0F36-45CC-A2A1-4E7E07920224}"/>
              </a:ext>
            </a:extLst>
          </p:cNvPr>
          <p:cNvSpPr/>
          <p:nvPr/>
        </p:nvSpPr>
        <p:spPr>
          <a:xfrm>
            <a:off x="8195473" y="4702907"/>
            <a:ext cx="16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/>
              <a:t>Penghematan</a:t>
            </a:r>
            <a:endParaRPr lang="en-ID" sz="1400" dirty="0"/>
          </a:p>
          <a:p>
            <a:r>
              <a:rPr lang="en-ID" sz="1400" dirty="0"/>
              <a:t>Mitra </a:t>
            </a:r>
            <a:r>
              <a:rPr lang="en-ID" sz="1400" dirty="0" err="1"/>
              <a:t>Binaan</a:t>
            </a:r>
            <a:endParaRPr lang="en-ID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BCE097-7200-4A9D-8647-0B4B68D49027}"/>
              </a:ext>
            </a:extLst>
          </p:cNvPr>
          <p:cNvSpPr/>
          <p:nvPr/>
        </p:nvSpPr>
        <p:spPr>
          <a:xfrm>
            <a:off x="9457929" y="4717708"/>
            <a:ext cx="2561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: Rp. 12 Juta/</a:t>
            </a:r>
            <a:r>
              <a:rPr lang="en-ID" sz="1400" dirty="0" err="1"/>
              <a:t>tahun</a:t>
            </a:r>
            <a:endParaRPr lang="en-ID" sz="1400" dirty="0"/>
          </a:p>
          <a:p>
            <a:pPr marL="88900" indent="-88900"/>
            <a:r>
              <a:rPr lang="en-ID" sz="1400" dirty="0"/>
              <a:t>: </a:t>
            </a:r>
            <a:r>
              <a:rPr lang="en-ID" sz="1400" dirty="0" err="1"/>
              <a:t>Potensi</a:t>
            </a:r>
            <a:r>
              <a:rPr lang="en-ID" sz="1400" dirty="0"/>
              <a:t> </a:t>
            </a:r>
            <a:r>
              <a:rPr lang="en-ID" sz="1400" dirty="0" err="1"/>
              <a:t>pendapatan</a:t>
            </a:r>
            <a:r>
              <a:rPr lang="en-ID" sz="1400" dirty="0"/>
              <a:t> </a:t>
            </a:r>
            <a:r>
              <a:rPr lang="en-ID" sz="1400" dirty="0" err="1"/>
              <a:t>hingga</a:t>
            </a:r>
            <a:r>
              <a:rPr lang="en-ID" sz="1400" dirty="0"/>
              <a:t> Rp 3 Juta/</a:t>
            </a:r>
            <a:r>
              <a:rPr lang="en-ID" sz="1400" dirty="0" err="1"/>
              <a:t>tahun</a:t>
            </a:r>
            <a:endParaRPr lang="en-ID" sz="14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D1DCA2B-E5A3-45BC-BF21-D3EEB1A9B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780" y="235490"/>
            <a:ext cx="817580" cy="817580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6B9BED-EAAE-44EF-9D0F-C3CFBFC6E7BF}"/>
              </a:ext>
            </a:extLst>
          </p:cNvPr>
          <p:cNvGrpSpPr/>
          <p:nvPr/>
        </p:nvGrpSpPr>
        <p:grpSpPr>
          <a:xfrm>
            <a:off x="7730800" y="234760"/>
            <a:ext cx="3405105" cy="818310"/>
            <a:chOff x="7065246" y="134885"/>
            <a:chExt cx="3405105" cy="81831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64D16BB-B4B9-4C37-B549-6E1F6BFC3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701" y="134885"/>
              <a:ext cx="820418" cy="81830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2954097-FC97-40BC-B762-9653F046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372" y="134885"/>
              <a:ext cx="822505" cy="81830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353C7D1-045A-4E25-9D66-29D85E92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246" y="134886"/>
              <a:ext cx="816221" cy="81830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8F88E56-A8FE-4A25-8D64-ED59CF66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130" y="134885"/>
              <a:ext cx="816221" cy="81830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74656"/>
            <a:ext cx="9678932" cy="3841766"/>
          </a:xfrm>
          <a:prstGeom prst="rect">
            <a:avLst/>
          </a:prstGeom>
        </p:spPr>
      </p:pic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03621" y="5973591"/>
            <a:ext cx="6503930" cy="719838"/>
            <a:chOff x="2623169" y="5918963"/>
            <a:chExt cx="6216801" cy="688059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169" y="5918963"/>
              <a:ext cx="688059" cy="688059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228" y="5918963"/>
              <a:ext cx="688059" cy="688059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7" y="5918963"/>
              <a:ext cx="688059" cy="688059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800" y="5918963"/>
              <a:ext cx="688059" cy="688059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445" y="5918963"/>
              <a:ext cx="688059" cy="688059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448" y="5918963"/>
              <a:ext cx="688059" cy="688059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451" y="5918963"/>
              <a:ext cx="688059" cy="688059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908" y="5918963"/>
              <a:ext cx="688059" cy="688059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911" y="5918963"/>
              <a:ext cx="688059" cy="68805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56065" y="1161458"/>
            <a:ext cx="10899463" cy="4571740"/>
            <a:chOff x="328600" y="1029311"/>
            <a:chExt cx="11777070" cy="4939849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567" y="1522590"/>
              <a:ext cx="5219304" cy="4213039"/>
            </a:xfrm>
            <a:prstGeom prst="rect">
              <a:avLst/>
            </a:prstGeom>
          </p:spPr>
        </p:pic>
        <p:sp>
          <p:nvSpPr>
            <p:cNvPr id="160" name="Rectangle 159"/>
            <p:cNvSpPr/>
            <p:nvPr/>
          </p:nvSpPr>
          <p:spPr>
            <a:xfrm>
              <a:off x="7505879" y="1573457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2020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383614" y="3445498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2018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243248" y="2540099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2019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222164" y="4347059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2017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505232" y="5272936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2016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626110" y="1573457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741395" y="3439412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2013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893290" y="2540099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2012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935380" y="4370704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2014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626757" y="5236760"/>
              <a:ext cx="594448" cy="332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2015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4852" y="1158917"/>
              <a:ext cx="1205493" cy="8020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141" y="4030959"/>
              <a:ext cx="1526058" cy="857476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0342" y="2076762"/>
              <a:ext cx="1178550" cy="782768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880" y="3007334"/>
              <a:ext cx="1455972" cy="1091979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687" y="4223615"/>
              <a:ext cx="1514376" cy="851837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942" y="5179178"/>
              <a:ext cx="1176845" cy="789982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7533" y="5125575"/>
              <a:ext cx="1499582" cy="843585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58" b="19644"/>
            <a:stretch/>
          </p:blipFill>
          <p:spPr>
            <a:xfrm>
              <a:off x="9504750" y="2983305"/>
              <a:ext cx="1421193" cy="851497"/>
            </a:xfrm>
            <a:prstGeom prst="rect">
              <a:avLst/>
            </a:prstGeom>
          </p:spPr>
        </p:pic>
        <p:sp>
          <p:nvSpPr>
            <p:cNvPr id="178" name="Rectangle 177"/>
            <p:cNvSpPr/>
            <p:nvPr/>
          </p:nvSpPr>
          <p:spPr>
            <a:xfrm>
              <a:off x="328600" y="3353530"/>
              <a:ext cx="1015343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KONSERVASI</a:t>
              </a:r>
            </a:p>
            <a:p>
              <a:pPr algn="ctr"/>
              <a:r>
                <a:rPr lang="en-US" sz="1100" b="1"/>
                <a:t>MANGROVE</a:t>
              </a:r>
              <a:endParaRPr lang="en-US" sz="110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652366" y="1320024"/>
              <a:ext cx="1186819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PASAR TAMAN </a:t>
              </a:r>
            </a:p>
            <a:p>
              <a:pPr algn="ctr"/>
              <a:r>
                <a:rPr lang="en-US" sz="1100" b="1"/>
                <a:t>RAWA INDAH</a:t>
              </a:r>
              <a:endParaRPr lang="en-US" sz="11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172857" y="2260953"/>
              <a:ext cx="786708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TERNAK</a:t>
              </a:r>
            </a:p>
            <a:p>
              <a:pPr algn="ctr"/>
              <a:r>
                <a:rPr lang="en-US" sz="1100" b="1"/>
                <a:t>MANDIRI</a:t>
              </a:r>
              <a:endParaRPr lang="en-US" sz="11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93099" y="4449740"/>
              <a:ext cx="876777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BUDIDAYA</a:t>
              </a:r>
            </a:p>
            <a:p>
              <a:pPr algn="ctr"/>
              <a:r>
                <a:rPr lang="en-US" sz="1100" b="1"/>
                <a:t>JAMUR</a:t>
              </a:r>
              <a:endParaRPr lang="en-US" sz="11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018857" y="5374376"/>
              <a:ext cx="899294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PENCACAH</a:t>
              </a:r>
            </a:p>
            <a:p>
              <a:pPr algn="ctr"/>
              <a:r>
                <a:rPr lang="en-US" sz="1100" b="1"/>
                <a:t>PLASTIK</a:t>
              </a:r>
              <a:endParaRPr lang="en-US" sz="11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0113315" y="5339226"/>
              <a:ext cx="1318456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BONTANG KUALA</a:t>
              </a:r>
            </a:p>
            <a:p>
              <a:pPr algn="ctr"/>
              <a:r>
                <a:rPr lang="en-US" sz="1100" b="1"/>
                <a:t>ECOTOURISM</a:t>
              </a:r>
              <a:endParaRPr lang="en-US" sz="11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887322" y="4237705"/>
              <a:ext cx="920079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/>
                <a:t>KAMPUNG </a:t>
              </a:r>
            </a:p>
            <a:p>
              <a:pPr algn="ctr"/>
              <a:r>
                <a:rPr lang="en-US" sz="1100" b="1"/>
                <a:t>ASIMILASI</a:t>
              </a:r>
              <a:endParaRPr lang="en-US" sz="11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1009960" y="3214973"/>
              <a:ext cx="1095710" cy="46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/>
                <a:t>SAPUTRA</a:t>
              </a:r>
              <a:r>
                <a:rPr lang="en-US" sz="1100" b="1" dirty="0"/>
                <a:t> SNACK</a:t>
              </a:r>
              <a:endParaRPr lang="en-US" sz="11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035361" y="1046861"/>
              <a:ext cx="1964077" cy="778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SAUNG </a:t>
              </a:r>
            </a:p>
            <a:p>
              <a:r>
                <a:rPr lang="en-US" sz="2000" b="1">
                  <a:solidFill>
                    <a:srgbClr val="C00000"/>
                  </a:solidFill>
                </a:rPr>
                <a:t>PANDU</a:t>
              </a:r>
              <a:endParaRPr lang="en-US" sz="2000">
                <a:solidFill>
                  <a:srgbClr val="C00000"/>
                </a:solidFill>
              </a:endParaRPr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4651" y="1029311"/>
              <a:ext cx="1327855" cy="746918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7893" y="1896220"/>
              <a:ext cx="1444291" cy="962861"/>
            </a:xfrm>
            <a:prstGeom prst="rect">
              <a:avLst/>
            </a:prstGeom>
          </p:spPr>
        </p:pic>
        <p:sp>
          <p:nvSpPr>
            <p:cNvPr id="189" name="Rectangle 188"/>
            <p:cNvSpPr/>
            <p:nvPr/>
          </p:nvSpPr>
          <p:spPr>
            <a:xfrm>
              <a:off x="10884325" y="2240211"/>
              <a:ext cx="1072501" cy="46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/>
                <a:t>KAMPUNG</a:t>
              </a:r>
            </a:p>
            <a:p>
              <a:pPr algn="ctr"/>
              <a:r>
                <a:rPr lang="en-US" sz="1100" b="1" dirty="0"/>
                <a:t>MASDARLING</a:t>
              </a:r>
              <a:endParaRPr lang="en-US" sz="1100" dirty="0"/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176" y="2167327"/>
              <a:ext cx="2112208" cy="2769008"/>
            </a:xfrm>
            <a:prstGeom prst="rect">
              <a:avLst/>
            </a:prstGeom>
          </p:spPr>
        </p:pic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8375EB5-3C21-44B4-88B8-9A3C886187AF}"/>
                </a:ext>
              </a:extLst>
            </p:cNvPr>
            <p:cNvSpPr/>
            <p:nvPr/>
          </p:nvSpPr>
          <p:spPr>
            <a:xfrm>
              <a:off x="6051829" y="3188471"/>
              <a:ext cx="14185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DBB140"/>
                  </a:solidFill>
                </a:rPr>
                <a:t> </a:t>
              </a:r>
              <a:r>
                <a:rPr lang="en-US" sz="2000" b="1" dirty="0">
                  <a:solidFill>
                    <a:srgbClr val="DBB140"/>
                  </a:solidFill>
                </a:rPr>
                <a:t>1 DEKADE</a:t>
              </a:r>
            </a:p>
            <a:p>
              <a:r>
                <a:rPr lang="en-US" sz="1600" b="1" dirty="0">
                  <a:solidFill>
                    <a:srgbClr val="DBB140"/>
                  </a:solidFill>
                </a:rPr>
                <a:t>PROPER EMAS</a:t>
              </a:r>
              <a:endParaRPr lang="en-US" sz="1600" dirty="0">
                <a:solidFill>
                  <a:srgbClr val="DBB140"/>
                </a:solidFill>
              </a:endParaRPr>
            </a:p>
          </p:txBody>
        </p:sp>
      </p:grpSp>
      <p:pic>
        <p:nvPicPr>
          <p:cNvPr id="193" name="Picture 19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741593" y="252846"/>
            <a:ext cx="8428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KONTRIBUSI PROGRAM COMDEV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TERHADAP PENCAPAIAN SDGs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t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7240015E-98AE-4029-B4B9-0D5BBE12063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580" y="2960256"/>
            <a:ext cx="1446839" cy="8138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3431327" y="2105955"/>
            <a:ext cx="1366933" cy="75764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3851" y="5270938"/>
            <a:ext cx="54397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Niniek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Hero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Saputra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Snack </a:t>
            </a:r>
          </a:p>
          <a:p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Narasumber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Acara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Kick Andy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56" y="4783016"/>
            <a:ext cx="3190465" cy="179463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 rot="5400000">
            <a:off x="3629159" y="1581558"/>
            <a:ext cx="1366933" cy="862525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848" y="5270748"/>
            <a:ext cx="79455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 Ali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Hero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Lestari Indah</a:t>
            </a:r>
          </a:p>
          <a:p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Narasumber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Acara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Konservasi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1593" y="411696"/>
            <a:ext cx="8428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BUDAYA BERBAGI OLEH MITRA BINAAN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1593" y="411696"/>
            <a:ext cx="8428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BUDAYA BERBAGI OLEH MITRA BINAAN</a:t>
            </a:r>
          </a:p>
        </p:txBody>
      </p:sp>
      <p:pic>
        <p:nvPicPr>
          <p:cNvPr id="18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b="7707"/>
          <a:stretch/>
        </p:blipFill>
        <p:spPr>
          <a:xfrm>
            <a:off x="-3465" y="1493629"/>
            <a:ext cx="6154560" cy="36230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5400000">
            <a:off x="2744204" y="2476416"/>
            <a:ext cx="1084758" cy="65731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975" y="5242375"/>
            <a:ext cx="821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Niniek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Hero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Saputra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Snack </a:t>
            </a:r>
          </a:p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Narasumber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Acara Kick Andy dan KBRI Abu Dhabi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85127E-7416-41B9-91D5-3E935EE61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44" y="1493629"/>
            <a:ext cx="6093026" cy="36234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5431" y="2465492"/>
            <a:ext cx="4979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SAUNG PANDU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31" y="5451110"/>
            <a:ext cx="1460268" cy="1406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D7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075"/>
            <a:ext cx="12192000" cy="342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6978" y="3265803"/>
            <a:ext cx="6773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Usaha Unggulan Pertanian Terpadu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66" y="654798"/>
            <a:ext cx="1510221" cy="161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55" y="5526478"/>
            <a:ext cx="595664" cy="13315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2684" y="3994331"/>
            <a:ext cx="4568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Integrated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Eco-farming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System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7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5"/>
            <a:ext cx="12192000" cy="6842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3318" y="1758364"/>
            <a:ext cx="3550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Lahan Produktif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 Daya Manusia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 Daya Air dari IPAL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674" y="1758364"/>
            <a:ext cx="4070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Pengangguran Terselubung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Hubungan Tidak Harmonis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Sengketa Lahan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72945" y="1354773"/>
            <a:ext cx="1596776" cy="312150"/>
          </a:xfrm>
          <a:prstGeom prst="roundRect">
            <a:avLst>
              <a:gd name="adj" fmla="val 180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0195" y="1326182"/>
            <a:ext cx="100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POTENSI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3299" y="1354773"/>
            <a:ext cx="1596776" cy="312150"/>
          </a:xfrm>
          <a:prstGeom prst="roundRect">
            <a:avLst>
              <a:gd name="adj" fmla="val 1804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7663" y="1326182"/>
            <a:ext cx="115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MASALAH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93322" y="3736571"/>
            <a:ext cx="7440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Eco-farming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Kolaborasi perusahaan dengan masyarakat melalui kesepakatan penggunaan lahan untuk kegiatan pertanian terpadu menggunakan air olahan limbah domestik dan energi baru terbarukan.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72945" y="3310607"/>
            <a:ext cx="1303811" cy="312150"/>
          </a:xfrm>
          <a:prstGeom prst="roundRect">
            <a:avLst>
              <a:gd name="adj" fmla="val 1804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80010" y="3282016"/>
            <a:ext cx="86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SOLUSI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55" y="5526478"/>
            <a:ext cx="595664" cy="1331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419" y="180860"/>
            <a:ext cx="2565038" cy="7444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5" t="9589" r="44676" b="30679"/>
          <a:stretch/>
        </p:blipFill>
        <p:spPr>
          <a:xfrm>
            <a:off x="833668" y="3280584"/>
            <a:ext cx="1806458" cy="1760372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29" name="object 9"/>
          <p:cNvSpPr txBox="1"/>
          <p:nvPr/>
        </p:nvSpPr>
        <p:spPr>
          <a:xfrm>
            <a:off x="974325" y="5178611"/>
            <a:ext cx="2544199" cy="520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Adul Rahmansyah</a:t>
            </a:r>
          </a:p>
          <a:p>
            <a:pPr marL="12700" marR="5080" lvl="0" indent="0" algn="l" defTabSz="914400" rtl="0" eaLnBrk="1" fontAlgn="auto" latinLnBrk="0" hangingPunct="1">
              <a:lnSpc>
                <a:spcPct val="88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11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L</a:t>
            </a:r>
            <a:r>
              <a:rPr kumimoji="0" lang="en-US" sz="1800" b="0" i="1" u="none" strike="noStrike" kern="1200" cap="none" spc="-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ocal</a:t>
            </a:r>
            <a:r>
              <a:rPr kumimoji="0" lang="en-US" sz="1800" b="0" i="1" u="none" strike="noStrike" kern="1200" cap="none" spc="-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 </a:t>
            </a:r>
            <a:r>
              <a:rPr kumimoji="0" lang="en-US" sz="1800" b="0" i="1" u="none" strike="noStrike" kern="1200" cap="none" spc="-1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He</a:t>
            </a:r>
            <a:r>
              <a:rPr kumimoji="0" lang="en-US" sz="1800" b="0" i="1" u="none" strike="noStrike" kern="1200" cap="none" spc="-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r</a:t>
            </a:r>
            <a:r>
              <a:rPr kumimoji="0" lang="en-US" sz="1800" b="0" i="1" u="none" strike="noStrike" kern="1200" cap="none" spc="-10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yriad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3668" y="5874053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KEUNIKAN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88990" y="5937332"/>
            <a:ext cx="682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Saung Pandu adalah program CSR perusahaan pertama di Kota Bontang dalam bidang kegiatan pertanian terpadu.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1593" y="292053"/>
            <a:ext cx="8428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LATAR BELAKANG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945307" y="1343047"/>
            <a:ext cx="3823269" cy="919201"/>
            <a:chOff x="7945307" y="1061999"/>
            <a:chExt cx="5008693" cy="120420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1539" y="1066014"/>
              <a:ext cx="1194018" cy="119097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3684" y="1061999"/>
              <a:ext cx="1198069" cy="119499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307" y="1070305"/>
              <a:ext cx="1186684" cy="11866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2" y="1075575"/>
              <a:ext cx="1190628" cy="1190628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55" y="5526478"/>
            <a:ext cx="595664" cy="1331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099" y="286312"/>
            <a:ext cx="3053497" cy="886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002" y="2340938"/>
            <a:ext cx="3888111" cy="441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4" r="1644" b="11637"/>
          <a:stretch/>
        </p:blipFill>
        <p:spPr>
          <a:xfrm>
            <a:off x="4642025" y="350411"/>
            <a:ext cx="2907950" cy="1635722"/>
          </a:xfrm>
          <a:prstGeom prst="roundRect">
            <a:avLst>
              <a:gd name="adj" fmla="val 8516"/>
            </a:avLst>
          </a:prstGeom>
        </p:spPr>
      </p:pic>
      <p:sp>
        <p:nvSpPr>
          <p:cNvPr id="10" name="Rectangle 9"/>
          <p:cNvSpPr/>
          <p:nvPr/>
        </p:nvSpPr>
        <p:spPr>
          <a:xfrm>
            <a:off x="5507824" y="2014413"/>
            <a:ext cx="1176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DOMESTIK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13148" y="2185309"/>
            <a:ext cx="5002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95255" y="2185309"/>
            <a:ext cx="0" cy="716211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29363" y="4382813"/>
            <a:ext cx="2058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BUDIDAYA IKAN AIR TAWAR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8" y="3055973"/>
            <a:ext cx="2382977" cy="1340424"/>
          </a:xfrm>
          <a:prstGeom prst="roundRect">
            <a:avLst>
              <a:gd name="adj" fmla="val 10199"/>
            </a:avLst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62131" y="2807599"/>
            <a:ext cx="3072029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 rot="21186671">
            <a:off x="5495224" y="3776570"/>
            <a:ext cx="277872" cy="13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34160" y="2807599"/>
            <a:ext cx="0" cy="867779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07077" y="2681567"/>
            <a:ext cx="2452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MIKRO HIDRO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8" y="1315353"/>
            <a:ext cx="2382977" cy="1340425"/>
          </a:xfrm>
          <a:prstGeom prst="roundRect">
            <a:avLst>
              <a:gd name="adj" fmla="val 10560"/>
            </a:avLst>
          </a:prstGeom>
        </p:spPr>
      </p:pic>
      <p:sp>
        <p:nvSpPr>
          <p:cNvPr id="39" name="Oval 38"/>
          <p:cNvSpPr/>
          <p:nvPr/>
        </p:nvSpPr>
        <p:spPr>
          <a:xfrm>
            <a:off x="6944448" y="2856748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83353" y="3675378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723859" y="5026502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461" y="3030632"/>
            <a:ext cx="2411953" cy="1340425"/>
          </a:xfrm>
          <a:prstGeom prst="roundRect">
            <a:avLst>
              <a:gd name="adj" fmla="val 6052"/>
            </a:avLst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14" b="11027"/>
          <a:stretch/>
        </p:blipFill>
        <p:spPr>
          <a:xfrm>
            <a:off x="840905" y="4837984"/>
            <a:ext cx="2382977" cy="1439518"/>
          </a:xfrm>
          <a:prstGeom prst="roundRect">
            <a:avLst>
              <a:gd name="adj" fmla="val 9677"/>
            </a:avLst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187532" y="4523627"/>
            <a:ext cx="1290825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374812" y="4403908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76425" y="4324686"/>
            <a:ext cx="1095522" cy="124329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022693" y="4325293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591280" y="4261008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693814" y="4718691"/>
            <a:ext cx="1824222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76425" y="4665982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45610" y="6288688"/>
            <a:ext cx="237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RUMAH MAGOT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972937" y="4721382"/>
            <a:ext cx="804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PERKEBUNAN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TERONG &amp; CABE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014405" y="5077309"/>
            <a:ext cx="80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PERKEBUNAN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TIMUN, TOMAT &amp; BUNCIS</a:t>
            </a:r>
          </a:p>
        </p:txBody>
      </p:sp>
      <p:sp>
        <p:nvSpPr>
          <p:cNvPr id="106" name="Rectangle 105"/>
          <p:cNvSpPr/>
          <p:nvPr/>
        </p:nvSpPr>
        <p:spPr>
          <a:xfrm rot="16200000">
            <a:off x="7111286" y="5528471"/>
            <a:ext cx="10869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PEMUKIMAN WARGA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145998" y="4396846"/>
            <a:ext cx="1818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AQUAPONIC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095072" y="6277501"/>
            <a:ext cx="1920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PERTANIAN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91"/>
          <a:stretch/>
        </p:blipFill>
        <p:spPr>
          <a:xfrm>
            <a:off x="8849461" y="4812344"/>
            <a:ext cx="2411953" cy="1483779"/>
          </a:xfrm>
          <a:prstGeom prst="roundRect">
            <a:avLst>
              <a:gd name="adj" fmla="val 5848"/>
            </a:avLst>
          </a:prstGeom>
        </p:spPr>
      </p:pic>
      <p:cxnSp>
        <p:nvCxnSpPr>
          <p:cNvPr id="116" name="Straight Connector 115"/>
          <p:cNvCxnSpPr/>
          <p:nvPr/>
        </p:nvCxnSpPr>
        <p:spPr>
          <a:xfrm>
            <a:off x="3693814" y="4718691"/>
            <a:ext cx="0" cy="174548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652665" y="6448321"/>
            <a:ext cx="1050202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81" idx="2"/>
          </p:cNvCxnSpPr>
          <p:nvPr/>
        </p:nvCxnSpPr>
        <p:spPr>
          <a:xfrm flipV="1">
            <a:off x="4540770" y="4454715"/>
            <a:ext cx="834042" cy="68912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484093" y="6416000"/>
            <a:ext cx="1078117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484093" y="5077308"/>
            <a:ext cx="0" cy="1349876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825472" y="5077308"/>
            <a:ext cx="1658621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10"/>
          <a:stretch/>
        </p:blipFill>
        <p:spPr>
          <a:xfrm>
            <a:off x="8849461" y="1311045"/>
            <a:ext cx="2411953" cy="1340424"/>
          </a:xfrm>
          <a:prstGeom prst="roundRect">
            <a:avLst>
              <a:gd name="adj" fmla="val 4873"/>
            </a:avLst>
          </a:prstGeom>
        </p:spPr>
      </p:pic>
      <p:sp>
        <p:nvSpPr>
          <p:cNvPr id="131" name="Rectangle 130"/>
          <p:cNvSpPr/>
          <p:nvPr/>
        </p:nvSpPr>
        <p:spPr>
          <a:xfrm>
            <a:off x="9145998" y="2642017"/>
            <a:ext cx="1818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SURYA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470579" y="4524784"/>
            <a:ext cx="3151067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396088" y="4477136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294475" y="4208586"/>
            <a:ext cx="101613" cy="1016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6345281" y="3162047"/>
            <a:ext cx="0" cy="1046539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338165" y="3162047"/>
            <a:ext cx="207645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403941" y="2780516"/>
            <a:ext cx="0" cy="39320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396825" y="2775172"/>
            <a:ext cx="1088741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793683" y="6314472"/>
            <a:ext cx="518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1593" y="403454"/>
            <a:ext cx="8428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DENAH SAUNG PANDU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8511" y="375564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594" y="4435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SHEQ MOMENT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9911" y="3581270"/>
            <a:ext cx="2854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1600" b="1" dirty="0" err="1">
                <a:ea typeface="Arial"/>
                <a:cs typeface="Arial"/>
                <a:sym typeface="Arial"/>
              </a:rPr>
              <a:t>Ikatan</a:t>
            </a:r>
            <a:r>
              <a:rPr lang="en-ID" sz="1600" b="1" dirty="0">
                <a:ea typeface="Arial"/>
                <a:cs typeface="Arial"/>
                <a:sym typeface="Arial"/>
              </a:rPr>
              <a:t> Welder </a:t>
            </a:r>
            <a:r>
              <a:rPr lang="en-ID" sz="1600" b="1" dirty="0" err="1">
                <a:ea typeface="Arial"/>
                <a:cs typeface="Arial"/>
                <a:sym typeface="Arial"/>
              </a:rPr>
              <a:t>Bontang</a:t>
            </a:r>
            <a:endParaRPr lang="en-ID" sz="1600" b="1" dirty="0"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605988"/>
            <a:ext cx="4801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Core Competency Sharing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Capacity Building</a:t>
            </a:r>
          </a:p>
        </p:txBody>
      </p:sp>
      <p:sp>
        <p:nvSpPr>
          <p:cNvPr id="11" name="Google Shape;6157;p1"/>
          <p:cNvSpPr/>
          <p:nvPr/>
        </p:nvSpPr>
        <p:spPr>
          <a:xfrm>
            <a:off x="3777" y="6403008"/>
            <a:ext cx="12205540" cy="30360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 eaLnBrk="0" fontAlgn="base" hangingPunct="0"/>
            <a:endParaRPr>
              <a:solidFill>
                <a:prstClr val="white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511" y="429287"/>
            <a:ext cx="45719" cy="613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260"/>
            <a:ext cx="12192000" cy="342122"/>
          </a:xfrm>
          <a:prstGeom prst="rect">
            <a:avLst/>
          </a:prstGeom>
        </p:spPr>
      </p:pic>
      <p:pic>
        <p:nvPicPr>
          <p:cNvPr id="18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99BA8C-A49C-45DB-8C01-2DE50E93E7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3" r="24395"/>
          <a:stretch/>
        </p:blipFill>
        <p:spPr>
          <a:xfrm>
            <a:off x="767936" y="2660592"/>
            <a:ext cx="4801584" cy="3411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C0A14-EB96-44BC-AAA6-7C305559E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4" y="457201"/>
            <a:ext cx="4620757" cy="30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0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83103" y="204392"/>
            <a:ext cx="5529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A48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419" y="207734"/>
            <a:ext cx="2565038" cy="7444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55" y="5526478"/>
            <a:ext cx="595664" cy="1331522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5886960" y="4305412"/>
            <a:ext cx="3104025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886961" y="4589176"/>
            <a:ext cx="2995511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6962" y="5290176"/>
            <a:ext cx="3104023" cy="52117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886960" y="5874951"/>
            <a:ext cx="3457109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683913" y="4913549"/>
            <a:ext cx="1677806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83912" y="3266141"/>
            <a:ext cx="1898750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412061" y="4239330"/>
            <a:ext cx="25789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Perkebunan Sayur dan Buah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Jenis Tumbuhan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567240" y="5502265"/>
            <a:ext cx="2542838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567240" y="5786029"/>
            <a:ext cx="2542838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567239" y="4196082"/>
            <a:ext cx="2282691" cy="4770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567240" y="4718874"/>
            <a:ext cx="2805387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567240" y="2972802"/>
            <a:ext cx="2282690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567240" y="3256566"/>
            <a:ext cx="2144485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92341" y="5463342"/>
            <a:ext cx="200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Anggota Kelompok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 Orang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092341" y="2933879"/>
            <a:ext cx="200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 Panen Ikan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kg/bulan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567240" y="1703207"/>
            <a:ext cx="2397982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567240" y="1986971"/>
            <a:ext cx="1963416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92341" y="1655231"/>
            <a:ext cx="1757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Revitalisasi Lahan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3.843 m</a:t>
            </a:r>
            <a:r>
              <a:rPr kumimoji="0" lang="en-ID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2305" y="5279035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854864" y="4026806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854864" y="5195044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9669996" y="1499748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62305" y="4026806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62305" y="2732206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562305" y="1479977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886962" y="2827338"/>
            <a:ext cx="2252998" cy="52117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886960" y="3412113"/>
            <a:ext cx="3234566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412063" y="2788416"/>
            <a:ext cx="1981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Budidaya Magot untuk pakan ikan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412062" y="3373191"/>
            <a:ext cx="2709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Keramba Tancap | 6 Kolam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854864" y="2732206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412063" y="5251254"/>
            <a:ext cx="255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Pemanfaatan limbah kolam budidaya ikan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412062" y="5836029"/>
            <a:ext cx="285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Aquaponic | 540 Ttitik Tanam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5886961" y="1703207"/>
            <a:ext cx="2750938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886961" y="1986971"/>
            <a:ext cx="1898750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412062" y="1655231"/>
            <a:ext cx="211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Pendapatan kelompok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Rp. 10 Juta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854864" y="1479977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92340" y="4142020"/>
            <a:ext cx="2126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Pemanfaatan Air Olahan Limbah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9502" y="467100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Domesitk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259.2 m</a:t>
            </a:r>
            <a:r>
              <a:rPr kumimoji="0" lang="en-ID" sz="18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ID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/hari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760920" y="4865573"/>
            <a:ext cx="2117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 Marketing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760919" y="3231072"/>
            <a:ext cx="1821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Unit Panel Surya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9683912" y="2935974"/>
            <a:ext cx="1898750" cy="2779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760919" y="2900905"/>
            <a:ext cx="2117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Unit Mikro Hidro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10"/>
          <a:stretch/>
        </p:blipFill>
        <p:spPr>
          <a:xfrm>
            <a:off x="9734802" y="1561099"/>
            <a:ext cx="1355155" cy="882885"/>
          </a:xfrm>
          <a:prstGeom prst="round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14" b="11027"/>
          <a:stretch/>
        </p:blipFill>
        <p:spPr>
          <a:xfrm>
            <a:off x="4935476" y="2797468"/>
            <a:ext cx="1323544" cy="885357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2" r="5886" b="12117"/>
          <a:stretch/>
        </p:blipFill>
        <p:spPr>
          <a:xfrm>
            <a:off x="631820" y="2788415"/>
            <a:ext cx="1345739" cy="901647"/>
          </a:xfrm>
          <a:prstGeom prst="round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6" y="4089359"/>
            <a:ext cx="1344887" cy="889359"/>
          </a:xfrm>
          <a:prstGeom prst="round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6" y="5352850"/>
            <a:ext cx="1344887" cy="874287"/>
          </a:xfrm>
          <a:prstGeom prst="round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852" y="5279036"/>
            <a:ext cx="1334793" cy="873866"/>
          </a:xfrm>
          <a:prstGeom prst="round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855" y="4089359"/>
            <a:ext cx="1322786" cy="871253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7" r="3562" b="11309"/>
          <a:stretch/>
        </p:blipFill>
        <p:spPr>
          <a:xfrm>
            <a:off x="4926614" y="1558514"/>
            <a:ext cx="1341269" cy="884695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7" t="36784" r="17249" b="11721"/>
          <a:stretch/>
        </p:blipFill>
        <p:spPr>
          <a:xfrm>
            <a:off x="619646" y="1537148"/>
            <a:ext cx="1357404" cy="906061"/>
          </a:xfrm>
          <a:prstGeom prst="round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88511" y="375564"/>
            <a:ext cx="45719" cy="761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1593" y="334869"/>
            <a:ext cx="8428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HASIL PERUBAHAN SISTEMIK</a:t>
            </a: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SAUNG PANDU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644105" y="3787714"/>
            <a:ext cx="1484769" cy="101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7761"/>
          <a:stretch/>
        </p:blipFill>
        <p:spPr>
          <a:xfrm>
            <a:off x="9718087" y="3841251"/>
            <a:ext cx="1336804" cy="906915"/>
          </a:xfrm>
          <a:prstGeom prst="round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9683913" y="2652210"/>
            <a:ext cx="2194204" cy="25799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760920" y="2604234"/>
            <a:ext cx="2117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Produksi Energi Listrik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7" y="3024780"/>
            <a:ext cx="9678932" cy="3841766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9100" y="2116438"/>
            <a:ext cx="3722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Pemanfaatan buangan limbah yang sudah diolah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76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94.608 m</a:t>
            </a:r>
            <a:r>
              <a:rPr kumimoji="0" lang="en-ID" sz="1800" b="1" i="0" u="none" strike="noStrike" kern="1200" cap="none" spc="0" normalizeH="0" baseline="30000" noProof="0">
                <a:ln>
                  <a:noFill/>
                </a:ln>
                <a:solidFill>
                  <a:srgbClr val="1676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ID" sz="1400" b="1" i="0" u="none" strike="noStrike" kern="1200" cap="none" spc="0" normalizeH="0" baseline="0" noProof="0">
                <a:ln>
                  <a:noFill/>
                </a:ln>
                <a:solidFill>
                  <a:srgbClr val="1676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/tahun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76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Produksi Energi listrik 2 unit Panel Surya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676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210 Watt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676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Produksi energy listrik mikro hidro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676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13.5 Volt – 2 Ampere – 27 Watt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7473" y="5017835"/>
            <a:ext cx="33849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terampil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budidaya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pembibitan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pembesaran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terampil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terampil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mengelola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terampil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mengelola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panel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C2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919" y="4785864"/>
            <a:ext cx="200655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kelompok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melaksanakan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pertanian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terpadu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755" y="2929172"/>
            <a:ext cx="4373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Omzet Penjualan selama 6 bulan</a:t>
            </a:r>
            <a:endParaRPr lang="fi-FI" sz="20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Budidaya Ikan Air Tawar dan Sayuran Organik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0417" y="2266346"/>
            <a:ext cx="3478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61A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 10.000.000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55391" y="5017836"/>
            <a:ext cx="313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Terjalinnya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hubungan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harmonis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produktif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5732" y="5022739"/>
            <a:ext cx="2459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A96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961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Terorganisir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kelompok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Pandu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262" y="2460667"/>
            <a:ext cx="1470813" cy="14708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303009" y="1758147"/>
            <a:ext cx="2167236" cy="0"/>
          </a:xfrm>
          <a:prstGeom prst="line">
            <a:avLst/>
          </a:prstGeom>
          <a:ln w="12700">
            <a:solidFill>
              <a:srgbClr val="2261A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63671" y="1774915"/>
            <a:ext cx="939338" cy="939338"/>
          </a:xfrm>
          <a:prstGeom prst="line">
            <a:avLst/>
          </a:prstGeom>
          <a:ln w="12700">
            <a:solidFill>
              <a:srgbClr val="2261A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flipH="1">
            <a:off x="9485474" y="1600350"/>
            <a:ext cx="1797117" cy="366787"/>
          </a:xfrm>
          <a:prstGeom prst="roundRect">
            <a:avLst>
              <a:gd name="adj" fmla="val 18044"/>
            </a:avLst>
          </a:prstGeom>
          <a:solidFill>
            <a:srgbClr val="226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315755" y="4576657"/>
            <a:ext cx="2518854" cy="0"/>
          </a:xfrm>
          <a:prstGeom prst="line">
            <a:avLst/>
          </a:prstGeom>
          <a:ln w="12700">
            <a:solidFill>
              <a:srgbClr val="FA961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376801" y="3637320"/>
            <a:ext cx="939338" cy="939338"/>
          </a:xfrm>
          <a:prstGeom prst="line">
            <a:avLst/>
          </a:prstGeom>
          <a:ln w="12700">
            <a:solidFill>
              <a:srgbClr val="FA961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 flipH="1">
            <a:off x="9834609" y="4394580"/>
            <a:ext cx="1434853" cy="366787"/>
          </a:xfrm>
          <a:prstGeom prst="roundRect">
            <a:avLst>
              <a:gd name="adj" fmla="val 18044"/>
            </a:avLst>
          </a:prstGeom>
          <a:solidFill>
            <a:srgbClr val="FA9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984842" y="439199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9592364" y="1597805"/>
            <a:ext cx="126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>
            <a:stCxn id="48" idx="3"/>
          </p:cNvCxnSpPr>
          <p:nvPr/>
        </p:nvCxnSpPr>
        <p:spPr>
          <a:xfrm>
            <a:off x="2083435" y="1783744"/>
            <a:ext cx="2440734" cy="0"/>
          </a:xfrm>
          <a:prstGeom prst="line">
            <a:avLst/>
          </a:prstGeom>
          <a:ln w="12700">
            <a:solidFill>
              <a:srgbClr val="16763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16925" y="1774915"/>
            <a:ext cx="939338" cy="939338"/>
          </a:xfrm>
          <a:prstGeom prst="line">
            <a:avLst/>
          </a:prstGeom>
          <a:ln w="12700">
            <a:solidFill>
              <a:srgbClr val="16763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59100" y="1600350"/>
            <a:ext cx="1624335" cy="366787"/>
          </a:xfrm>
          <a:prstGeom prst="roundRect">
            <a:avLst>
              <a:gd name="adj" fmla="val 18044"/>
            </a:avLst>
          </a:prstGeom>
          <a:solidFill>
            <a:srgbClr val="167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>
            <a:stCxn id="52" idx="3"/>
          </p:cNvCxnSpPr>
          <p:nvPr/>
        </p:nvCxnSpPr>
        <p:spPr>
          <a:xfrm>
            <a:off x="2367473" y="4577974"/>
            <a:ext cx="2136322" cy="0"/>
          </a:xfrm>
          <a:prstGeom prst="line">
            <a:avLst/>
          </a:prstGeom>
          <a:ln w="12700">
            <a:solidFill>
              <a:srgbClr val="ED1C2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503795" y="3637320"/>
            <a:ext cx="939338" cy="939338"/>
          </a:xfrm>
          <a:prstGeom prst="line">
            <a:avLst/>
          </a:prstGeom>
          <a:ln w="12700">
            <a:solidFill>
              <a:srgbClr val="ED1C2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59098" y="4394580"/>
            <a:ext cx="1908375" cy="366787"/>
          </a:xfrm>
          <a:prstGeom prst="roundRect">
            <a:avLst>
              <a:gd name="adj" fmla="val 18044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51930" y="4391991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WELLBEING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30" y="1597805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020552" y="4223197"/>
            <a:ext cx="668541" cy="668541"/>
          </a:xfrm>
          <a:prstGeom prst="ellipse">
            <a:avLst/>
          </a:prstGeom>
          <a:solidFill>
            <a:srgbClr val="FA961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020552" y="1440644"/>
            <a:ext cx="668541" cy="668541"/>
          </a:xfrm>
          <a:prstGeom prst="ellipse">
            <a:avLst/>
          </a:prstGeom>
          <a:solidFill>
            <a:srgbClr val="2261A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12210" y="4223197"/>
            <a:ext cx="668541" cy="668541"/>
          </a:xfrm>
          <a:prstGeom prst="ellipse">
            <a:avLst/>
          </a:prstGeom>
          <a:solidFill>
            <a:srgbClr val="ED1C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2210" y="1440644"/>
            <a:ext cx="668541" cy="668541"/>
          </a:xfrm>
          <a:prstGeom prst="ellipse">
            <a:avLst/>
          </a:prstGeom>
          <a:solidFill>
            <a:srgbClr val="1676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2" y="1613406"/>
            <a:ext cx="427657" cy="37822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3" y="4361401"/>
            <a:ext cx="514192" cy="38329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55" y="1597805"/>
            <a:ext cx="425528" cy="3510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070" y="4393532"/>
            <a:ext cx="443907" cy="3936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419" y="179454"/>
            <a:ext cx="2565038" cy="744466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903955" y="1449028"/>
            <a:ext cx="1871225" cy="35982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0949" y="1466735"/>
            <a:ext cx="1893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NILAI IKM : 3,36 (A)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8511" y="375564"/>
            <a:ext cx="45719" cy="761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1593" y="334869"/>
            <a:ext cx="8428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SUSTAINABILITY COMPASS</a:t>
            </a: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SAUNG PANDU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2">
            <a:extLst>
              <a:ext uri="{FF2B5EF4-FFF2-40B4-BE49-F238E27FC236}">
                <a16:creationId xmlns:a16="http://schemas.microsoft.com/office/drawing/2014/main" id="{FF169458-DC23-4CC8-BCDE-9154169F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0"/>
            <a:ext cx="95694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object 3">
            <a:extLst>
              <a:ext uri="{FF2B5EF4-FFF2-40B4-BE49-F238E27FC236}">
                <a16:creationId xmlns:a16="http://schemas.microsoft.com/office/drawing/2014/main" id="{82BFC88B-752A-46AD-B2BF-ABF885D8A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6707"/>
            <a:ext cx="12192000" cy="344646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2" name="object 4">
            <a:extLst>
              <a:ext uri="{FF2B5EF4-FFF2-40B4-BE49-F238E27FC236}">
                <a16:creationId xmlns:a16="http://schemas.microsoft.com/office/drawing/2014/main" id="{793BC21E-4958-4305-B1C3-F4D2F5C54B7F}"/>
              </a:ext>
            </a:extLst>
          </p:cNvPr>
          <p:cNvSpPr>
            <a:spLocks/>
          </p:cNvSpPr>
          <p:nvPr/>
        </p:nvSpPr>
        <p:spPr bwMode="auto">
          <a:xfrm>
            <a:off x="10833100" y="2144713"/>
            <a:ext cx="11113" cy="11112"/>
          </a:xfrm>
          <a:custGeom>
            <a:avLst/>
            <a:gdLst>
              <a:gd name="T0" fmla="*/ 0 w 12065"/>
              <a:gd name="T1" fmla="*/ 14574 h 10794"/>
              <a:gd name="T2" fmla="*/ 4500 w 12065"/>
              <a:gd name="T3" fmla="*/ 0 h 107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65" h="10794">
                <a:moveTo>
                  <a:pt x="0" y="10287"/>
                </a:moveTo>
                <a:lnTo>
                  <a:pt x="12064" y="0"/>
                </a:lnTo>
              </a:path>
            </a:pathLst>
          </a:custGeom>
          <a:noFill/>
          <a:ln w="12192">
            <a:solidFill>
              <a:srgbClr val="95C1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82FDB-7A85-4D1C-89A2-0D444F3C52EF}"/>
              </a:ext>
            </a:extLst>
          </p:cNvPr>
          <p:cNvSpPr txBox="1"/>
          <p:nvPr/>
        </p:nvSpPr>
        <p:spPr>
          <a:xfrm>
            <a:off x="3810000" y="1822450"/>
            <a:ext cx="4267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TERIMA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KASIH</a:t>
            </a:r>
            <a:endParaRPr lang="en-ID" sz="6000" b="1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" y="-2494"/>
            <a:ext cx="12196434" cy="686049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0" y="4202341"/>
            <a:ext cx="12192000" cy="2685010"/>
          </a:xfrm>
          <a:prstGeom prst="rect">
            <a:avLst/>
          </a:prstGeom>
          <a:gradFill flip="none" rotWithShape="1">
            <a:gsLst>
              <a:gs pos="0">
                <a:srgbClr val="3C5C26">
                  <a:alpha val="85000"/>
                </a:srgbClr>
              </a:gs>
              <a:gs pos="48000">
                <a:srgbClr val="649B3F">
                  <a:alpha val="80000"/>
                </a:srgbClr>
              </a:gs>
              <a:gs pos="100000">
                <a:schemeClr val="accent6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D1F607-78A3-4171-A225-EE9D07D485E6}"/>
              </a:ext>
            </a:extLst>
          </p:cNvPr>
          <p:cNvSpPr/>
          <p:nvPr/>
        </p:nvSpPr>
        <p:spPr>
          <a:xfrm>
            <a:off x="339122" y="6312216"/>
            <a:ext cx="179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Hutan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r>
              <a:rPr lang="en-US" sz="1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Konservasi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</a:p>
          <a:p>
            <a:pPr algn="ctr" eaLnBrk="0" fontAlgn="base" hangingPunct="0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87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Ha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B2FA54-0453-4717-81DB-CC826E935729}"/>
              </a:ext>
            </a:extLst>
          </p:cNvPr>
          <p:cNvSpPr/>
          <p:nvPr/>
        </p:nvSpPr>
        <p:spPr>
          <a:xfrm>
            <a:off x="8078414" y="6312216"/>
            <a:ext cx="222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Mangrove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Area </a:t>
            </a:r>
          </a:p>
          <a:p>
            <a:pPr algn="ctr" eaLnBrk="0" fontAlgn="base" hangingPunct="0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34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Ha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55871EB-7ED2-4292-B352-58FA8AB6F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2"/>
          <a:stretch/>
        </p:blipFill>
        <p:spPr>
          <a:xfrm>
            <a:off x="512180" y="5094883"/>
            <a:ext cx="1447588" cy="1256455"/>
          </a:xfrm>
          <a:prstGeom prst="rect">
            <a:avLst/>
          </a:prstGeom>
          <a:ln w="28575"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4349898" y="5065531"/>
            <a:ext cx="2126691" cy="1256455"/>
            <a:chOff x="4223178" y="4702705"/>
            <a:chExt cx="2205374" cy="1302941"/>
          </a:xfrm>
        </p:grpSpPr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CFAAD4D0-7C4B-4EAC-85DC-0F8F3E7D8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992" y="4702705"/>
              <a:ext cx="1196560" cy="1302941"/>
            </a:xfrm>
            <a:prstGeom prst="rect">
              <a:avLst/>
            </a:prstGeom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">
              <a:extLst>
                <a:ext uri="{FF2B5EF4-FFF2-40B4-BE49-F238E27FC236}">
                  <a16:creationId xmlns:a16="http://schemas.microsoft.com/office/drawing/2014/main" id="{FFED704F-A8B8-414C-B81C-CA4682F28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8" r="12199"/>
            <a:stretch/>
          </p:blipFill>
          <p:spPr bwMode="auto">
            <a:xfrm>
              <a:off x="4223178" y="4702705"/>
              <a:ext cx="971870" cy="1302941"/>
            </a:xfrm>
            <a:prstGeom prst="rect">
              <a:avLst/>
            </a:prstGeom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3D90C70-768B-4096-8E43-FD1ACBA2B4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40" t="31226" r="23969" b="11876"/>
          <a:stretch/>
        </p:blipFill>
        <p:spPr>
          <a:xfrm>
            <a:off x="2106027" y="5065531"/>
            <a:ext cx="2087526" cy="1256455"/>
          </a:xfrm>
          <a:prstGeom prst="rect">
            <a:avLst/>
          </a:prstGeom>
          <a:ln w="28575"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284C373-CBA4-4F22-A507-F12ED4B84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238" y="5065530"/>
            <a:ext cx="1634409" cy="1254519"/>
          </a:xfrm>
          <a:prstGeom prst="rect">
            <a:avLst/>
          </a:prstGeom>
          <a:ln w="28575">
            <a:noFill/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AB03BA5-D688-46B4-AD51-48EB4215DA54}"/>
              </a:ext>
            </a:extLst>
          </p:cNvPr>
          <p:cNvSpPr/>
          <p:nvPr/>
        </p:nvSpPr>
        <p:spPr>
          <a:xfrm>
            <a:off x="10122115" y="6312216"/>
            <a:ext cx="172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Coral </a:t>
            </a: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Area </a:t>
            </a:r>
          </a:p>
          <a:p>
            <a:pPr algn="ctr" eaLnBrk="0" fontAlgn="base" hangingPunct="0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2.5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Ha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FE975F4E-94E4-4A64-A471-F3AA4E99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87" y="5065531"/>
            <a:ext cx="1573832" cy="1249905"/>
          </a:xfrm>
          <a:prstGeom prst="rect">
            <a:avLst/>
          </a:prstGeom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67E61C7-00A3-4933-B43D-9DE85B8314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042" t="21810" r="30787" b="11852"/>
          <a:stretch/>
        </p:blipFill>
        <p:spPr>
          <a:xfrm>
            <a:off x="8363183" y="5065531"/>
            <a:ext cx="1653091" cy="1251967"/>
          </a:xfrm>
          <a:prstGeom prst="rect">
            <a:avLst/>
          </a:prstGeom>
          <a:ln w="28575">
            <a:noFill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77BE2A8-F057-4EB3-8A85-490913468483}"/>
              </a:ext>
            </a:extLst>
          </p:cNvPr>
          <p:cNvSpPr/>
          <p:nvPr/>
        </p:nvSpPr>
        <p:spPr>
          <a:xfrm>
            <a:off x="6442676" y="6312216"/>
            <a:ext cx="196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Konservasi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Anggrek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Endemik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49A83A-9A67-4336-A812-C4AE1EE0CA6E}"/>
              </a:ext>
            </a:extLst>
          </p:cNvPr>
          <p:cNvSpPr txBox="1"/>
          <p:nvPr/>
        </p:nvSpPr>
        <p:spPr>
          <a:xfrm>
            <a:off x="2074574" y="6312216"/>
            <a:ext cx="2150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Bekantan</a:t>
            </a:r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Nasalis</a:t>
            </a:r>
            <a:r>
              <a:rPr lang="en-US" sz="1400" b="1" i="1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u="none" strike="noStrike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larvatus</a:t>
            </a:r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ADA0-4C26-44AE-8309-74470C177639}"/>
              </a:ext>
            </a:extLst>
          </p:cNvPr>
          <p:cNvSpPr txBox="1"/>
          <p:nvPr/>
        </p:nvSpPr>
        <p:spPr>
          <a:xfrm>
            <a:off x="4026571" y="6312216"/>
            <a:ext cx="277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Orangutan </a:t>
            </a:r>
          </a:p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Pongo</a:t>
            </a:r>
            <a:r>
              <a:rPr lang="en-US" sz="1400" b="1" i="1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pygmaeus</a:t>
            </a:r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9818766D-2B13-440B-8DCD-286307B0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38586" r="32639" b="24445"/>
          <a:stretch>
            <a:fillRect/>
          </a:stretch>
        </p:blipFill>
        <p:spPr bwMode="auto">
          <a:xfrm>
            <a:off x="9040895" y="407966"/>
            <a:ext cx="2809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80">
            <a:extLst>
              <a:ext uri="{FF2B5EF4-FFF2-40B4-BE49-F238E27FC236}">
                <a16:creationId xmlns:a16="http://schemas.microsoft.com/office/drawing/2014/main" id="{33EB8CE6-401D-4A2F-9F90-E5439493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053" y="3243087"/>
            <a:ext cx="2876519" cy="36933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kali PROPER EMAS</a:t>
            </a:r>
          </a:p>
        </p:txBody>
      </p:sp>
      <p:sp>
        <p:nvSpPr>
          <p:cNvPr id="70" name="Rounded Rectangle 75">
            <a:extLst>
              <a:ext uri="{FF2B5EF4-FFF2-40B4-BE49-F238E27FC236}">
                <a16:creationId xmlns:a16="http://schemas.microsoft.com/office/drawing/2014/main" id="{FEC4E17F-B31D-420E-BF0E-94E07B569A4C}"/>
              </a:ext>
            </a:extLst>
          </p:cNvPr>
          <p:cNvSpPr/>
          <p:nvPr/>
        </p:nvSpPr>
        <p:spPr>
          <a:xfrm>
            <a:off x="10818572" y="2856398"/>
            <a:ext cx="972000" cy="2075253"/>
          </a:xfrm>
          <a:prstGeom prst="roundRect">
            <a:avLst>
              <a:gd name="adj" fmla="val 5628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CB66E833-95C4-41AB-8444-3D794341E0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489" y="2856398"/>
            <a:ext cx="957847" cy="125569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495F725-3240-4472-B14C-B3F251778944}"/>
              </a:ext>
            </a:extLst>
          </p:cNvPr>
          <p:cNvSpPr txBox="1"/>
          <p:nvPr/>
        </p:nvSpPr>
        <p:spPr>
          <a:xfrm>
            <a:off x="813181" y="3923649"/>
            <a:ext cx="397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Area : 2,010 ha</a:t>
            </a:r>
          </a:p>
          <a:p>
            <a:pPr>
              <a:defRPr/>
            </a:pPr>
            <a:r>
              <a:rPr lang="en-A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56% Green Area</a:t>
            </a:r>
          </a:p>
        </p:txBody>
      </p:sp>
      <p:sp>
        <p:nvSpPr>
          <p:cNvPr id="78" name="TextBox 80">
            <a:extLst>
              <a:ext uri="{FF2B5EF4-FFF2-40B4-BE49-F238E27FC236}">
                <a16:creationId xmlns:a16="http://schemas.microsoft.com/office/drawing/2014/main" id="{BCF98A75-EA69-4993-9E66-8F223DEF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81" y="3081353"/>
            <a:ext cx="5471241" cy="64633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Lost Time Accident (8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Desember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2006)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Record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5.200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111,5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BBEEF00F-C321-456C-BD7C-A4A20DEF0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47082"/>
              </p:ext>
            </p:extLst>
          </p:nvPr>
        </p:nvGraphicFramePr>
        <p:xfrm>
          <a:off x="813181" y="1021235"/>
          <a:ext cx="4424363" cy="15542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2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16">
                <a:tc>
                  <a:txBody>
                    <a:bodyPr/>
                    <a:lstStyle/>
                    <a:p>
                      <a:r>
                        <a:rPr lang="en-ID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LNG Process Trains</a:t>
                      </a:r>
                      <a:endParaRPr lang="en-ID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2" marR="91452" marT="45691" marB="4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r>
                        <a:rPr lang="en-ID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Production Capacity 22,5 Million Ton LNG</a:t>
                      </a:r>
                      <a:endParaRPr lang="en-ID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2" marR="91452"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Buyers : Indonesia, Japan, Spot Cargo</a:t>
                      </a:r>
                      <a:endParaRPr lang="en-ID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2" marR="91452"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Mulai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Berproduksi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Tahun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1977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2" marR="91452"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A9715B45-1975-44AE-96EF-AAA35A757C5E}"/>
              </a:ext>
            </a:extLst>
          </p:cNvPr>
          <p:cNvSpPr txBox="1"/>
          <p:nvPr/>
        </p:nvSpPr>
        <p:spPr>
          <a:xfrm>
            <a:off x="813181" y="2601134"/>
            <a:ext cx="3581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Cost/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Nonprofit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Company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7" name="Rounded Rectangle 75">
            <a:extLst>
              <a:ext uri="{FF2B5EF4-FFF2-40B4-BE49-F238E27FC236}">
                <a16:creationId xmlns:a16="http://schemas.microsoft.com/office/drawing/2014/main" id="{083D7F3F-0070-4599-9D51-B2CDF1CB0719}"/>
              </a:ext>
            </a:extLst>
          </p:cNvPr>
          <p:cNvSpPr/>
          <p:nvPr/>
        </p:nvSpPr>
        <p:spPr>
          <a:xfrm>
            <a:off x="10929068" y="4032729"/>
            <a:ext cx="756000" cy="828000"/>
          </a:xfrm>
          <a:prstGeom prst="roundRect">
            <a:avLst>
              <a:gd name="adj" fmla="val 562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oogle Shape;6255;p5" descr="K:\Benchmarking Pertamina Dir. Pengolahan\Referensi\dnv_gl_logo_0.bmp">
            <a:extLst>
              <a:ext uri="{FF2B5EF4-FFF2-40B4-BE49-F238E27FC236}">
                <a16:creationId xmlns:a16="http://schemas.microsoft.com/office/drawing/2014/main" id="{2AE7E724-35F5-4B5C-B0B6-997F7A538A6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42459" t="18040" b="33020"/>
          <a:stretch/>
        </p:blipFill>
        <p:spPr>
          <a:xfrm>
            <a:off x="10977751" y="4024511"/>
            <a:ext cx="680652" cy="48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6256;p5">
            <a:extLst>
              <a:ext uri="{FF2B5EF4-FFF2-40B4-BE49-F238E27FC236}">
                <a16:creationId xmlns:a16="http://schemas.microsoft.com/office/drawing/2014/main" id="{32D15E17-CC06-4BBA-B320-3D4D78F9095D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4370" t="11871" r="48191" b="28429"/>
          <a:stretch/>
        </p:blipFill>
        <p:spPr>
          <a:xfrm>
            <a:off x="10977751" y="4474322"/>
            <a:ext cx="677862" cy="35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Rectangle 99"/>
          <p:cNvSpPr/>
          <p:nvPr/>
        </p:nvSpPr>
        <p:spPr>
          <a:xfrm>
            <a:off x="741594" y="2667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BADAK LNG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88511" y="252471"/>
            <a:ext cx="45719" cy="613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80">
            <a:extLst>
              <a:ext uri="{FF2B5EF4-FFF2-40B4-BE49-F238E27FC236}">
                <a16:creationId xmlns:a16="http://schemas.microsoft.com/office/drawing/2014/main" id="{368F0DEC-7363-42C3-83DF-C4DADEC7B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52" y="4204422"/>
            <a:ext cx="4895412" cy="64633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meraih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ISRS™ 8 Level 8</a:t>
            </a:r>
          </a:p>
          <a:p>
            <a:pPr algn="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membangun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ISRS™ 9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2952324"/>
            <a:ext cx="9678932" cy="384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040F2C-D98F-4350-83D2-A3BCAA51E1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74" y="1262351"/>
            <a:ext cx="7466859" cy="3979193"/>
          </a:xfrm>
          <a:prstGeom prst="rect">
            <a:avLst/>
          </a:prstGeom>
        </p:spPr>
      </p:pic>
      <p:sp>
        <p:nvSpPr>
          <p:cNvPr id="7" name="object 31">
            <a:extLst>
              <a:ext uri="{FF2B5EF4-FFF2-40B4-BE49-F238E27FC236}">
                <a16:creationId xmlns:a16="http://schemas.microsoft.com/office/drawing/2014/main" id="{FB1844B0-B9D9-4770-A426-5F904FCD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736" y="5486729"/>
            <a:ext cx="2378075" cy="5635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EB9469CD-BF9D-468B-AE73-461AED89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086" y="6134429"/>
            <a:ext cx="3414713" cy="571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AACB2C35-70D0-44AD-932F-18ECD527D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74" y="5486729"/>
            <a:ext cx="3890962" cy="571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E14764F0-970E-425E-8144-978B34B1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11" y="6113792"/>
            <a:ext cx="1654175" cy="5699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F6A4B-AB07-47DD-95FC-24C76BAA5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288" y="1471824"/>
            <a:ext cx="3153145" cy="1319984"/>
          </a:xfrm>
          <a:prstGeom prst="roundRect">
            <a:avLst>
              <a:gd name="adj" fmla="val 11338"/>
            </a:avLst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B0304EC-7523-49AC-B431-CCF99E4611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9" r="19452"/>
          <a:stretch/>
        </p:blipFill>
        <p:spPr bwMode="auto">
          <a:xfrm>
            <a:off x="10401154" y="5172846"/>
            <a:ext cx="1406915" cy="1412831"/>
          </a:xfrm>
          <a:prstGeom prst="roundRect">
            <a:avLst>
              <a:gd name="adj" fmla="val 6668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002AF-D8A2-4ED6-81B7-9FEBB208A2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15"/>
          <a:stretch/>
        </p:blipFill>
        <p:spPr>
          <a:xfrm>
            <a:off x="8649358" y="5155552"/>
            <a:ext cx="1586851" cy="1412830"/>
          </a:xfrm>
          <a:prstGeom prst="roundRect">
            <a:avLst>
              <a:gd name="adj" fmla="val 9821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7A49D-0546-49C1-95D3-387E2EC8031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288" y="3069369"/>
            <a:ext cx="3153146" cy="1758849"/>
          </a:xfrm>
          <a:prstGeom prst="roundRect">
            <a:avLst>
              <a:gd name="adj" fmla="val 7169"/>
            </a:avLst>
          </a:prstGeom>
        </p:spPr>
      </p:pic>
      <p:sp>
        <p:nvSpPr>
          <p:cNvPr id="16" name="Rectangle 15"/>
          <p:cNvSpPr/>
          <p:nvPr/>
        </p:nvSpPr>
        <p:spPr>
          <a:xfrm>
            <a:off x="741594" y="2726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CENTER OF EXCELLENCE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511" y="258360"/>
            <a:ext cx="45719" cy="613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8195"/>
            <a:ext cx="9678932" cy="384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6" name="Rounded Rectangle 83">
            <a:extLst>
              <a:ext uri="{FF2B5EF4-FFF2-40B4-BE49-F238E27FC236}">
                <a16:creationId xmlns:a16="http://schemas.microsoft.com/office/drawing/2014/main" id="{9A598869-847C-4FD2-AE5E-583989F51342}"/>
              </a:ext>
            </a:extLst>
          </p:cNvPr>
          <p:cNvSpPr/>
          <p:nvPr/>
        </p:nvSpPr>
        <p:spPr>
          <a:xfrm>
            <a:off x="8509000" y="2698750"/>
            <a:ext cx="1778000" cy="2728913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82">
            <a:extLst>
              <a:ext uri="{FF2B5EF4-FFF2-40B4-BE49-F238E27FC236}">
                <a16:creationId xmlns:a16="http://schemas.microsoft.com/office/drawing/2014/main" id="{CA18FE95-DB9C-45AF-9340-87F81A386A22}"/>
              </a:ext>
            </a:extLst>
          </p:cNvPr>
          <p:cNvSpPr/>
          <p:nvPr/>
        </p:nvSpPr>
        <p:spPr>
          <a:xfrm>
            <a:off x="7329488" y="1022350"/>
            <a:ext cx="1673225" cy="1630363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80">
            <a:extLst>
              <a:ext uri="{FF2B5EF4-FFF2-40B4-BE49-F238E27FC236}">
                <a16:creationId xmlns:a16="http://schemas.microsoft.com/office/drawing/2014/main" id="{F5BACEA9-2B6B-4320-8AB3-38A1A03355B8}"/>
              </a:ext>
            </a:extLst>
          </p:cNvPr>
          <p:cNvSpPr/>
          <p:nvPr/>
        </p:nvSpPr>
        <p:spPr>
          <a:xfrm>
            <a:off x="6345238" y="3184525"/>
            <a:ext cx="1673225" cy="1741488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74">
            <a:extLst>
              <a:ext uri="{FF2B5EF4-FFF2-40B4-BE49-F238E27FC236}">
                <a16:creationId xmlns:a16="http://schemas.microsoft.com/office/drawing/2014/main" id="{82D678B8-CE41-4315-8307-C800FEB29ABC}"/>
              </a:ext>
            </a:extLst>
          </p:cNvPr>
          <p:cNvSpPr/>
          <p:nvPr/>
        </p:nvSpPr>
        <p:spPr>
          <a:xfrm>
            <a:off x="4176713" y="742950"/>
            <a:ext cx="1671637" cy="1458913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244B8799-4098-4885-AE37-1743C2AFBD35}"/>
              </a:ext>
            </a:extLst>
          </p:cNvPr>
          <p:cNvSpPr/>
          <p:nvPr/>
        </p:nvSpPr>
        <p:spPr>
          <a:xfrm>
            <a:off x="2051050" y="2068513"/>
            <a:ext cx="2003425" cy="1674812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35" descr="Pra Rawa Indah 02.jpg">
            <a:extLst>
              <a:ext uri="{FF2B5EF4-FFF2-40B4-BE49-F238E27FC236}">
                <a16:creationId xmlns:a16="http://schemas.microsoft.com/office/drawing/2014/main" id="{36DB9DC5-F002-43F6-896A-D373C01F7A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4591" y="771529"/>
            <a:ext cx="1584845" cy="1029792"/>
          </a:xfrm>
          <a:prstGeom prst="roundRect">
            <a:avLst>
              <a:gd name="adj" fmla="val 6504"/>
            </a:avLst>
          </a:prstGeom>
          <a:noFill/>
          <a:ln>
            <a:noFill/>
          </a:ln>
        </p:spPr>
      </p:pic>
      <p:pic>
        <p:nvPicPr>
          <p:cNvPr id="22" name="Picture 34" descr="Tanjung Laut Simpang 3 Masjid (1986).jpg">
            <a:extLst>
              <a:ext uri="{FF2B5EF4-FFF2-40B4-BE49-F238E27FC236}">
                <a16:creationId xmlns:a16="http://schemas.microsoft.com/office/drawing/2014/main" id="{30B1414B-52EF-48CD-9089-598EC466D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2" t="2" r="-1" b="-3"/>
          <a:stretch/>
        </p:blipFill>
        <p:spPr bwMode="auto">
          <a:xfrm>
            <a:off x="2100908" y="2087027"/>
            <a:ext cx="1910714" cy="1242607"/>
          </a:xfrm>
          <a:prstGeom prst="roundRect">
            <a:avLst>
              <a:gd name="adj" fmla="val 5778"/>
            </a:avLst>
          </a:prstGeom>
          <a:noFill/>
          <a:ln>
            <a:noFill/>
          </a:ln>
        </p:spPr>
      </p:pic>
      <p:pic>
        <p:nvPicPr>
          <p:cNvPr id="23" name="Picture 2" descr="http://img716.imageshack.us/img716/4756/img6533u.jpg">
            <a:extLst>
              <a:ext uri="{FF2B5EF4-FFF2-40B4-BE49-F238E27FC236}">
                <a16:creationId xmlns:a16="http://schemas.microsoft.com/office/drawing/2014/main" id="{B6561F22-A614-40F1-8694-B5828DF75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88136" y="2763031"/>
            <a:ext cx="1644148" cy="2179464"/>
          </a:xfrm>
          <a:prstGeom prst="roundRect">
            <a:avLst>
              <a:gd name="adj" fmla="val 3489"/>
            </a:avLst>
          </a:prstGeom>
          <a:noFill/>
          <a:ln>
            <a:noFill/>
          </a:ln>
        </p:spPr>
      </p:pic>
      <p:pic>
        <p:nvPicPr>
          <p:cNvPr id="24" name="Picture 37">
            <a:extLst>
              <a:ext uri="{FF2B5EF4-FFF2-40B4-BE49-F238E27FC236}">
                <a16:creationId xmlns:a16="http://schemas.microsoft.com/office/drawing/2014/main" id="{D30A30EB-137B-4F13-87D9-80EFCFBA889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359" y="1048689"/>
            <a:ext cx="1605369" cy="1029792"/>
          </a:xfrm>
          <a:prstGeom prst="roundRect">
            <a:avLst>
              <a:gd name="adj" fmla="val 8318"/>
            </a:avLst>
          </a:prstGeom>
          <a:noFill/>
          <a:ln>
            <a:noFill/>
          </a:ln>
        </p:spPr>
      </p:pic>
      <p:pic>
        <p:nvPicPr>
          <p:cNvPr id="25" name="Picture 36">
            <a:extLst>
              <a:ext uri="{FF2B5EF4-FFF2-40B4-BE49-F238E27FC236}">
                <a16:creationId xmlns:a16="http://schemas.microsoft.com/office/drawing/2014/main" id="{D1372AB2-427D-4C6C-B31D-1EDBBB821BF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7074" y="3213777"/>
            <a:ext cx="1569171" cy="1069745"/>
          </a:xfrm>
          <a:prstGeom prst="roundRect">
            <a:avLst>
              <a:gd name="adj" fmla="val 11896"/>
            </a:avLst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D6D162-56D9-43EE-A5E2-8C28786E4CFF}"/>
              </a:ext>
            </a:extLst>
          </p:cNvPr>
          <p:cNvSpPr/>
          <p:nvPr/>
        </p:nvSpPr>
        <p:spPr>
          <a:xfrm>
            <a:off x="2713038" y="3346450"/>
            <a:ext cx="7032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Village</a:t>
            </a:r>
            <a:endParaRPr lang="en-US" sz="1400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9A2BF-978F-484B-A263-46771C29FCFB}"/>
              </a:ext>
            </a:extLst>
          </p:cNvPr>
          <p:cNvSpPr/>
          <p:nvPr/>
        </p:nvSpPr>
        <p:spPr>
          <a:xfrm>
            <a:off x="7602538" y="2103438"/>
            <a:ext cx="1133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Bontang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City</a:t>
            </a:r>
          </a:p>
          <a:p>
            <a:pPr algn="ctr">
              <a:defRPr/>
            </a:pPr>
            <a:r>
              <a:rPr lang="en-US" sz="1400" b="1" i="1" dirty="0">
                <a:solidFill>
                  <a:srgbClr val="D5202C"/>
                </a:solidFill>
              </a:rPr>
              <a:t>(1999)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DF1EDE-AEB3-420D-A955-CF6CA1C278CE}"/>
              </a:ext>
            </a:extLst>
          </p:cNvPr>
          <p:cNvSpPr/>
          <p:nvPr/>
        </p:nvSpPr>
        <p:spPr>
          <a:xfrm>
            <a:off x="6405563" y="4311650"/>
            <a:ext cx="16081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Administrative City</a:t>
            </a:r>
          </a:p>
          <a:p>
            <a:pPr algn="ctr">
              <a:defRPr/>
            </a:pPr>
            <a:r>
              <a:rPr lang="en-US" sz="1400" b="1" i="1" dirty="0">
                <a:solidFill>
                  <a:srgbClr val="D5202C"/>
                </a:solidFill>
              </a:rPr>
              <a:t>(1990)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781899-3731-4ED7-9C18-D4140791AB72}"/>
              </a:ext>
            </a:extLst>
          </p:cNvPr>
          <p:cNvSpPr/>
          <p:nvPr/>
        </p:nvSpPr>
        <p:spPr>
          <a:xfrm>
            <a:off x="8885238" y="5030788"/>
            <a:ext cx="10493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>
                <a:solidFill>
                  <a:srgbClr val="D5202C"/>
                </a:solidFill>
              </a:rPr>
              <a:t>(2020)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0AF511-2B83-4D03-AB12-C6969585A1E2}"/>
              </a:ext>
            </a:extLst>
          </p:cNvPr>
          <p:cNvSpPr/>
          <p:nvPr/>
        </p:nvSpPr>
        <p:spPr>
          <a:xfrm>
            <a:off x="4422775" y="1833563"/>
            <a:ext cx="12223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Minor District</a:t>
            </a:r>
            <a:endParaRPr lang="en-US" sz="1400" b="1" i="1" dirty="0"/>
          </a:p>
        </p:txBody>
      </p:sp>
      <p:sp>
        <p:nvSpPr>
          <p:cNvPr id="31" name="Rounded Rectangle 75">
            <a:extLst>
              <a:ext uri="{FF2B5EF4-FFF2-40B4-BE49-F238E27FC236}">
                <a16:creationId xmlns:a16="http://schemas.microsoft.com/office/drawing/2014/main" id="{515E5050-8B01-4AC8-85BC-FB44B7409A6D}"/>
              </a:ext>
            </a:extLst>
          </p:cNvPr>
          <p:cNvSpPr/>
          <p:nvPr/>
        </p:nvSpPr>
        <p:spPr>
          <a:xfrm>
            <a:off x="4306888" y="2670175"/>
            <a:ext cx="1411287" cy="2579688"/>
          </a:xfrm>
          <a:prstGeom prst="roundRect">
            <a:avLst>
              <a:gd name="adj" fmla="val 5858"/>
            </a:avLst>
          </a:prstGeom>
          <a:solidFill>
            <a:schemeClr val="bg1"/>
          </a:solidFill>
          <a:ln>
            <a:noFill/>
          </a:ln>
          <a:effectLst>
            <a:outerShdw blurRad="25400" dist="38100" dir="2280000" sx="99000" sy="99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30" descr="Construction Train C &amp; D 01.jpg">
            <a:extLst>
              <a:ext uri="{FF2B5EF4-FFF2-40B4-BE49-F238E27FC236}">
                <a16:creationId xmlns:a16="http://schemas.microsoft.com/office/drawing/2014/main" id="{FE6C044B-040A-449B-ADB4-D97239EA1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62069" y="2700716"/>
            <a:ext cx="1313577" cy="1942973"/>
          </a:xfrm>
          <a:prstGeom prst="roundRect">
            <a:avLst>
              <a:gd name="adj" fmla="val 7194"/>
            </a:avLst>
          </a:prstGeom>
          <a:noFill/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1BFF356-5B6E-478F-A4D5-DA1DEFD5BF54}"/>
              </a:ext>
            </a:extLst>
          </p:cNvPr>
          <p:cNvSpPr/>
          <p:nvPr/>
        </p:nvSpPr>
        <p:spPr>
          <a:xfrm>
            <a:off x="4306888" y="4692650"/>
            <a:ext cx="14335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 </a:t>
            </a:r>
            <a:r>
              <a:rPr lang="en-US" sz="1400" b="1" i="1" dirty="0"/>
              <a:t>Of PTB</a:t>
            </a:r>
          </a:p>
          <a:p>
            <a:pPr algn="ctr">
              <a:defRPr/>
            </a:pPr>
            <a:r>
              <a:rPr lang="en-US" sz="1400" b="1" i="1" dirty="0">
                <a:solidFill>
                  <a:srgbClr val="D5202C"/>
                </a:solidFill>
              </a:rPr>
              <a:t>(1974)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E6A835-4D2A-4CBB-B1E7-8DAA4AC4B4FD}"/>
              </a:ext>
            </a:extLst>
          </p:cNvPr>
          <p:cNvCxnSpPr>
            <a:cxnSpLocks/>
          </p:cNvCxnSpPr>
          <p:nvPr/>
        </p:nvCxnSpPr>
        <p:spPr>
          <a:xfrm flipV="1">
            <a:off x="3398838" y="1335088"/>
            <a:ext cx="0" cy="657225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93B20E-584B-45E8-A021-A15A65197CD5}"/>
              </a:ext>
            </a:extLst>
          </p:cNvPr>
          <p:cNvCxnSpPr/>
          <p:nvPr/>
        </p:nvCxnSpPr>
        <p:spPr>
          <a:xfrm flipH="1">
            <a:off x="3398838" y="1346200"/>
            <a:ext cx="731837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11BF35-A369-4A48-BD97-09217EDE729C}"/>
              </a:ext>
            </a:extLst>
          </p:cNvPr>
          <p:cNvCxnSpPr/>
          <p:nvPr/>
        </p:nvCxnSpPr>
        <p:spPr>
          <a:xfrm flipH="1">
            <a:off x="5891213" y="1346200"/>
            <a:ext cx="376237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7C2547-F966-4AB8-ADB5-60833EF19837}"/>
              </a:ext>
            </a:extLst>
          </p:cNvPr>
          <p:cNvCxnSpPr/>
          <p:nvPr/>
        </p:nvCxnSpPr>
        <p:spPr>
          <a:xfrm flipV="1">
            <a:off x="6267450" y="1346200"/>
            <a:ext cx="0" cy="1014413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368E70-F8C7-4E2C-855E-77FEC486BE4E}"/>
              </a:ext>
            </a:extLst>
          </p:cNvPr>
          <p:cNvCxnSpPr/>
          <p:nvPr/>
        </p:nvCxnSpPr>
        <p:spPr>
          <a:xfrm flipH="1">
            <a:off x="5053013" y="2360613"/>
            <a:ext cx="1214437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B17876-3F6D-4150-9A5A-7E3DC48DF754}"/>
              </a:ext>
            </a:extLst>
          </p:cNvPr>
          <p:cNvCxnSpPr>
            <a:cxnSpLocks/>
          </p:cNvCxnSpPr>
          <p:nvPr/>
        </p:nvCxnSpPr>
        <p:spPr>
          <a:xfrm flipV="1">
            <a:off x="5053013" y="2360613"/>
            <a:ext cx="0" cy="263525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DC7C53-8496-4D7C-ADCB-D465BEA3194A}"/>
              </a:ext>
            </a:extLst>
          </p:cNvPr>
          <p:cNvCxnSpPr/>
          <p:nvPr/>
        </p:nvCxnSpPr>
        <p:spPr>
          <a:xfrm flipH="1">
            <a:off x="5786438" y="3743325"/>
            <a:ext cx="515937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46AA4D-ADA6-4821-9E9F-598B58D6C94D}"/>
              </a:ext>
            </a:extLst>
          </p:cNvPr>
          <p:cNvCxnSpPr/>
          <p:nvPr/>
        </p:nvCxnSpPr>
        <p:spPr>
          <a:xfrm flipH="1">
            <a:off x="6981825" y="1862138"/>
            <a:ext cx="325438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4D0F50-7EB6-48F0-8AE4-16A2C6107563}"/>
              </a:ext>
            </a:extLst>
          </p:cNvPr>
          <p:cNvCxnSpPr/>
          <p:nvPr/>
        </p:nvCxnSpPr>
        <p:spPr>
          <a:xfrm flipV="1">
            <a:off x="6981825" y="1862138"/>
            <a:ext cx="0" cy="1322387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3E8C7C-3F75-41A0-8D99-C7154582FDFF}"/>
              </a:ext>
            </a:extLst>
          </p:cNvPr>
          <p:cNvCxnSpPr/>
          <p:nvPr/>
        </p:nvCxnSpPr>
        <p:spPr>
          <a:xfrm flipH="1">
            <a:off x="9032875" y="1852613"/>
            <a:ext cx="325438" cy="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52FAA3-027E-4EAD-8F9D-2478E8E0540A}"/>
              </a:ext>
            </a:extLst>
          </p:cNvPr>
          <p:cNvCxnSpPr/>
          <p:nvPr/>
        </p:nvCxnSpPr>
        <p:spPr>
          <a:xfrm flipV="1">
            <a:off x="9382125" y="1852613"/>
            <a:ext cx="0" cy="838200"/>
          </a:xfrm>
          <a:prstGeom prst="line">
            <a:avLst/>
          </a:prstGeom>
          <a:ln w="19050">
            <a:solidFill>
              <a:srgbClr val="D5202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96">
            <a:extLst>
              <a:ext uri="{FF2B5EF4-FFF2-40B4-BE49-F238E27FC236}">
                <a16:creationId xmlns:a16="http://schemas.microsoft.com/office/drawing/2014/main" id="{19630C7D-DAB3-433B-8C09-0822C14554D0}"/>
              </a:ext>
            </a:extLst>
          </p:cNvPr>
          <p:cNvSpPr/>
          <p:nvPr/>
        </p:nvSpPr>
        <p:spPr>
          <a:xfrm>
            <a:off x="793750" y="5572125"/>
            <a:ext cx="1860550" cy="1133475"/>
          </a:xfrm>
          <a:prstGeom prst="roundRect">
            <a:avLst>
              <a:gd name="adj" fmla="val 50000"/>
            </a:avLst>
          </a:prstGeom>
          <a:solidFill>
            <a:srgbClr val="2C6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11F991-471D-43E5-A493-8FD02B8DF93F}"/>
              </a:ext>
            </a:extLst>
          </p:cNvPr>
          <p:cNvSpPr txBox="1"/>
          <p:nvPr/>
        </p:nvSpPr>
        <p:spPr bwMode="auto">
          <a:xfrm>
            <a:off x="790575" y="5549900"/>
            <a:ext cx="1781175" cy="107791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chemeClr val="bg1"/>
                </a:solidFill>
              </a:rPr>
              <a:t>OLD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chemeClr val="bg1"/>
                </a:solidFill>
              </a:rPr>
              <a:t>BONTANG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(</a:t>
            </a:r>
            <a:r>
              <a:rPr lang="en-US" sz="1600" b="1" kern="0" dirty="0" err="1">
                <a:solidFill>
                  <a:schemeClr val="bg1"/>
                </a:solidFill>
              </a:rPr>
              <a:t>Infrastruktur</a:t>
            </a:r>
            <a:r>
              <a:rPr lang="en-US" sz="1600" b="1" kern="0" dirty="0">
                <a:solidFill>
                  <a:schemeClr val="bg1"/>
                </a:solidFill>
              </a:rPr>
              <a:t>, Charity)</a:t>
            </a:r>
          </a:p>
        </p:txBody>
      </p:sp>
      <p:sp>
        <p:nvSpPr>
          <p:cNvPr id="47" name="Rounded Rectangle 96">
            <a:extLst>
              <a:ext uri="{FF2B5EF4-FFF2-40B4-BE49-F238E27FC236}">
                <a16:creationId xmlns:a16="http://schemas.microsoft.com/office/drawing/2014/main" id="{7D2CEE58-D434-4DDA-B30B-15A06716E96E}"/>
              </a:ext>
            </a:extLst>
          </p:cNvPr>
          <p:cNvSpPr/>
          <p:nvPr/>
        </p:nvSpPr>
        <p:spPr>
          <a:xfrm>
            <a:off x="4271963" y="5584825"/>
            <a:ext cx="2251075" cy="1077913"/>
          </a:xfrm>
          <a:prstGeom prst="roundRect">
            <a:avLst>
              <a:gd name="adj" fmla="val 50000"/>
            </a:avLst>
          </a:prstGeom>
          <a:solidFill>
            <a:srgbClr val="2C6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FBCB52-20D2-4B47-B51F-3D0DADAEE93F}"/>
              </a:ext>
            </a:extLst>
          </p:cNvPr>
          <p:cNvSpPr txBox="1"/>
          <p:nvPr/>
        </p:nvSpPr>
        <p:spPr bwMode="auto">
          <a:xfrm>
            <a:off x="4265613" y="5600700"/>
            <a:ext cx="2193925" cy="83026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i="1" kern="0" dirty="0">
                <a:solidFill>
                  <a:schemeClr val="bg1"/>
                </a:solidFill>
              </a:rPr>
              <a:t>AGENT OF DEVELOPMENT</a:t>
            </a:r>
            <a:endParaRPr lang="en-US" sz="1600" b="1" i="1" kern="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(Capacity Building)</a:t>
            </a:r>
          </a:p>
        </p:txBody>
      </p:sp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EAC36DF9-6B13-4640-B705-C5457FF15C59}"/>
              </a:ext>
            </a:extLst>
          </p:cNvPr>
          <p:cNvSpPr/>
          <p:nvPr/>
        </p:nvSpPr>
        <p:spPr>
          <a:xfrm>
            <a:off x="8013700" y="5562600"/>
            <a:ext cx="3092450" cy="1009650"/>
          </a:xfrm>
          <a:prstGeom prst="roundRect">
            <a:avLst>
              <a:gd name="adj" fmla="val 50000"/>
            </a:avLst>
          </a:prstGeom>
          <a:solidFill>
            <a:srgbClr val="2C6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4F030D-CE17-48F8-A7E9-ADF2475CE141}"/>
              </a:ext>
            </a:extLst>
          </p:cNvPr>
          <p:cNvSpPr txBox="1"/>
          <p:nvPr/>
        </p:nvSpPr>
        <p:spPr bwMode="auto">
          <a:xfrm>
            <a:off x="8269288" y="5611813"/>
            <a:ext cx="2655887" cy="831850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i="1" kern="0" dirty="0">
                <a:solidFill>
                  <a:schemeClr val="bg1"/>
                </a:solidFill>
              </a:rPr>
              <a:t>STAKEHOLDER’S </a:t>
            </a:r>
            <a:endParaRPr lang="en-US" sz="1600" b="1" i="1" kern="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i="1" kern="0" dirty="0">
                <a:solidFill>
                  <a:schemeClr val="bg1"/>
                </a:solidFill>
              </a:rPr>
              <a:t>STRATEGIC PARTNERSHIP</a:t>
            </a:r>
            <a:endParaRPr lang="en-US" sz="1600" b="1" i="1" kern="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(Community Empowerment)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14632D-5AC1-4D58-8EA4-5A006D4072F8}"/>
              </a:ext>
            </a:extLst>
          </p:cNvPr>
          <p:cNvCxnSpPr/>
          <p:nvPr/>
        </p:nvCxnSpPr>
        <p:spPr>
          <a:xfrm>
            <a:off x="2895600" y="6115173"/>
            <a:ext cx="123507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34502C4-5F44-4D4B-BDBA-BD62F8148F25}"/>
              </a:ext>
            </a:extLst>
          </p:cNvPr>
          <p:cNvCxnSpPr/>
          <p:nvPr/>
        </p:nvCxnSpPr>
        <p:spPr>
          <a:xfrm>
            <a:off x="6646863" y="6146923"/>
            <a:ext cx="123507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41594" y="2726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CSR BADAK LNG</a:t>
            </a: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SEJARAH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8511" y="371568"/>
            <a:ext cx="45719" cy="7427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4780"/>
            <a:ext cx="9678932" cy="384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1594" y="2726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KONSEP 5P &amp; </a:t>
            </a: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SUSTAINABLE DEVELOPMENT GOALS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511" y="272633"/>
            <a:ext cx="45719" cy="7772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C933284-ED6D-41C3-8C9B-73EB3A0AA049}"/>
              </a:ext>
            </a:extLst>
          </p:cNvPr>
          <p:cNvSpPr/>
          <p:nvPr/>
        </p:nvSpPr>
        <p:spPr>
          <a:xfrm>
            <a:off x="238845" y="1056663"/>
            <a:ext cx="6768000" cy="50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0" name="Google Shape;6177;p2">
            <a:extLst>
              <a:ext uri="{FF2B5EF4-FFF2-40B4-BE49-F238E27FC236}">
                <a16:creationId xmlns:a16="http://schemas.microsoft.com/office/drawing/2014/main" id="{5C633809-1C26-46E0-B76B-E9906CF748F7}"/>
              </a:ext>
            </a:extLst>
          </p:cNvPr>
          <p:cNvSpPr txBox="1"/>
          <p:nvPr/>
        </p:nvSpPr>
        <p:spPr>
          <a:xfrm>
            <a:off x="1118077" y="5991646"/>
            <a:ext cx="99558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eaLnBrk="0" fontAlgn="base" hangingPunct="0"/>
            <a:r>
              <a:rPr lang="en-ID" sz="2400" b="1" dirty="0" err="1">
                <a:solidFill>
                  <a:srgbClr val="002060"/>
                </a:solidFill>
              </a:rPr>
              <a:t>Badak</a:t>
            </a:r>
            <a:r>
              <a:rPr lang="en-ID" sz="2400" b="1" dirty="0">
                <a:solidFill>
                  <a:srgbClr val="002060"/>
                </a:solidFill>
              </a:rPr>
              <a:t> LNG </a:t>
            </a:r>
            <a:r>
              <a:rPr lang="en-ID" sz="2400" b="1" dirty="0" err="1">
                <a:solidFill>
                  <a:srgbClr val="002060"/>
                </a:solidFill>
              </a:rPr>
              <a:t>menerapkan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Konsep</a:t>
            </a:r>
            <a:r>
              <a:rPr lang="en-ID" sz="2400" b="1" dirty="0">
                <a:solidFill>
                  <a:srgbClr val="002060"/>
                </a:solidFill>
              </a:rPr>
              <a:t> 5P </a:t>
            </a:r>
            <a:r>
              <a:rPr lang="en-ID" sz="2400" b="1" dirty="0" err="1">
                <a:solidFill>
                  <a:srgbClr val="002060"/>
                </a:solidFill>
              </a:rPr>
              <a:t>untuk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mendukung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Pencapaian</a:t>
            </a:r>
            <a:r>
              <a:rPr lang="en-ID" sz="2400" b="1" dirty="0">
                <a:solidFill>
                  <a:srgbClr val="002060"/>
                </a:solidFill>
              </a:rPr>
              <a:t> SDGs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55279F-D9CD-403C-88DF-A18D353830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0805"/>
            <a:ext cx="4470163" cy="44701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35647-623E-46C5-946D-3D5ECBA2E3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220" y="1225205"/>
            <a:ext cx="4540594" cy="4540594"/>
          </a:xfrm>
          <a:prstGeom prst="rect">
            <a:avLst/>
          </a:prstGeom>
        </p:spPr>
      </p:pic>
      <p:pic>
        <p:nvPicPr>
          <p:cNvPr id="23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C933284-ED6D-41C3-8C9B-73EB3A0AA049}"/>
              </a:ext>
            </a:extLst>
          </p:cNvPr>
          <p:cNvSpPr/>
          <p:nvPr/>
        </p:nvSpPr>
        <p:spPr>
          <a:xfrm>
            <a:off x="238845" y="1056663"/>
            <a:ext cx="6768000" cy="50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BCFB01-8500-48CF-B674-480202DD5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9" y="1084745"/>
            <a:ext cx="11131962" cy="53751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4" y="2726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</a:rPr>
              <a:t>PEMANGKU KEPENTINGAN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511" y="258360"/>
            <a:ext cx="45719" cy="53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C933284-ED6D-41C3-8C9B-73EB3A0AA049}"/>
              </a:ext>
            </a:extLst>
          </p:cNvPr>
          <p:cNvSpPr/>
          <p:nvPr/>
        </p:nvSpPr>
        <p:spPr>
          <a:xfrm>
            <a:off x="238845" y="1056663"/>
            <a:ext cx="6768000" cy="50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>
              <a:defRPr/>
            </a:pP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594" y="265130"/>
            <a:ext cx="685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STRATEGI: </a:t>
            </a:r>
          </a:p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ROBUST MANAGEMENT SYSTEM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511" y="258360"/>
            <a:ext cx="50535" cy="8721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4780"/>
            <a:ext cx="9678932" cy="3841766"/>
          </a:xfrm>
          <a:prstGeom prst="rect">
            <a:avLst/>
          </a:prstGeom>
        </p:spPr>
      </p:pic>
      <p:sp>
        <p:nvSpPr>
          <p:cNvPr id="10" name="Oval 8">
            <a:extLst>
              <a:ext uri="{FF2B5EF4-FFF2-40B4-BE49-F238E27FC236}">
                <a16:creationId xmlns:a16="http://schemas.microsoft.com/office/drawing/2014/main" id="{CF099A23-FB84-4821-BCAA-19BFBAD8A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31856"/>
            <a:ext cx="5308600" cy="41275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58482DEF-BB4E-4A13-B0DB-8A60709141B1}"/>
              </a:ext>
            </a:extLst>
          </p:cNvPr>
          <p:cNvSpPr>
            <a:spLocks noChangeArrowheads="1"/>
          </p:cNvSpPr>
          <p:nvPr/>
        </p:nvSpPr>
        <p:spPr bwMode="auto">
          <a:xfrm rot="16484432" flipV="1">
            <a:off x="6980443" y="799084"/>
            <a:ext cx="1265237" cy="1198563"/>
          </a:xfrm>
          <a:prstGeom prst="curvedDownArrow">
            <a:avLst>
              <a:gd name="adj1" fmla="val 11421"/>
              <a:gd name="adj2" fmla="val 41653"/>
              <a:gd name="adj3" fmla="val 22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49AAA-AE45-437A-BF4F-98CC3643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1088893"/>
            <a:ext cx="134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+mn-lt"/>
              </a:rPr>
              <a:t>Continual </a:t>
            </a: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+mn-lt"/>
              </a:rPr>
              <a:t>Improvement</a:t>
            </a:r>
            <a:endParaRPr lang="en-US" altLang="en-US" sz="16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E6A2A-D4FA-42A3-9A37-6203F4FA12F2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2520818"/>
            <a:ext cx="1943100" cy="2136775"/>
            <a:chOff x="3371960" y="2478796"/>
            <a:chExt cx="2097983" cy="2137272"/>
          </a:xfrm>
        </p:grpSpPr>
        <p:pic>
          <p:nvPicPr>
            <p:cNvPr id="35" name="Picture 2" descr="http://thumbs.dreamstime.com/z/pdca-plan-do-check-act-cycle-25703319.jpg">
              <a:extLst>
                <a:ext uri="{FF2B5EF4-FFF2-40B4-BE49-F238E27FC236}">
                  <a16:creationId xmlns:a16="http://schemas.microsoft.com/office/drawing/2014/main" id="{2C3B9D68-C974-4F43-9851-17A2A624B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5"/>
            <a:stretch>
              <a:fillRect/>
            </a:stretch>
          </p:blipFill>
          <p:spPr bwMode="auto">
            <a:xfrm rot="5400000">
              <a:off x="3352316" y="2498440"/>
              <a:ext cx="2137272" cy="209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87886872-2319-423F-AC01-9DE3214A4FE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67274" y="3244149"/>
              <a:ext cx="658191" cy="587512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id-ID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+mj-ea"/>
                  <a:cs typeface="+mj-cs"/>
                </a:rPr>
                <a:t>P</a:t>
              </a:r>
              <a:endPara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6FC6BD6-A516-4477-861A-BB8CB7C3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632" y="2009798"/>
            <a:ext cx="2201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C00000"/>
                </a:solidFill>
                <a:latin typeface="+mn-lt"/>
              </a:rPr>
              <a:t>Fit for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C00000"/>
                </a:solidFill>
              </a:rPr>
              <a:t>Performance standard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E21FC7-122F-441F-9415-DEF25E51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41343"/>
            <a:ext cx="2708275" cy="390942"/>
          </a:xfrm>
          <a:prstGeom prst="roundRect">
            <a:avLst>
              <a:gd name="adj" fmla="val 23511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+mn-lt"/>
              </a:rPr>
              <a:t>Suitable, Adequate, Effective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436DBD2-41EB-4BF5-8C1B-3C426580BB97}"/>
              </a:ext>
            </a:extLst>
          </p:cNvPr>
          <p:cNvSpPr/>
          <p:nvPr/>
        </p:nvSpPr>
        <p:spPr bwMode="auto">
          <a:xfrm>
            <a:off x="7032818" y="2837580"/>
            <a:ext cx="2618477" cy="634606"/>
          </a:xfrm>
          <a:prstGeom prst="roundRect">
            <a:avLst>
              <a:gd name="adj" fmla="val 8582"/>
            </a:avLst>
          </a:prstGeom>
          <a:solidFill>
            <a:srgbClr val="32A70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ID" sz="1600">
                <a:solidFill>
                  <a:schemeClr val="bg1"/>
                </a:solidFill>
              </a:rPr>
              <a:t>Environmental Policies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ID" sz="1600">
                <a:solidFill>
                  <a:schemeClr val="bg1"/>
                </a:solidFill>
              </a:rPr>
              <a:t>Komitmen Manajemen</a:t>
            </a:r>
            <a:endParaRPr lang="id-ID" sz="1600">
              <a:solidFill>
                <a:schemeClr val="bg1"/>
              </a:solidFill>
            </a:endParaRPr>
          </a:p>
          <a:p>
            <a:pPr>
              <a:defRPr/>
            </a:pPr>
            <a:endParaRPr lang="id-ID" sz="1600">
              <a:solidFill>
                <a:schemeClr val="bg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6DC5403-3715-4B44-8242-5EF7C358BB32}"/>
              </a:ext>
            </a:extLst>
          </p:cNvPr>
          <p:cNvSpPr/>
          <p:nvPr/>
        </p:nvSpPr>
        <p:spPr bwMode="auto">
          <a:xfrm>
            <a:off x="2297939" y="4788128"/>
            <a:ext cx="3394191" cy="1646835"/>
          </a:xfrm>
          <a:prstGeom prst="roundRect">
            <a:avLst/>
          </a:prstGeom>
          <a:solidFill>
            <a:srgbClr val="007EA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T</a:t>
            </a:r>
            <a:r>
              <a:rPr lang="id-ID" sz="1600" dirty="0">
                <a:solidFill>
                  <a:schemeClr val="bg1"/>
                </a:solidFill>
              </a:rPr>
              <a:t>ugas &amp; Tanggung jawab</a:t>
            </a:r>
            <a:endParaRPr lang="en-ID" sz="1600" dirty="0">
              <a:solidFill>
                <a:schemeClr val="bg1"/>
              </a:solidFill>
            </a:endParaRP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ID" sz="1600" dirty="0" err="1">
                <a:solidFill>
                  <a:schemeClr val="bg1"/>
                </a:solidFill>
              </a:rPr>
              <a:t>Keterlibatan</a:t>
            </a:r>
            <a:r>
              <a:rPr lang="en-ID" sz="1600" dirty="0">
                <a:solidFill>
                  <a:schemeClr val="bg1"/>
                </a:solidFill>
              </a:rPr>
              <a:t> Management &amp; </a:t>
            </a:r>
            <a:r>
              <a:rPr lang="en-ID" sz="1600" dirty="0" err="1">
                <a:solidFill>
                  <a:schemeClr val="bg1"/>
                </a:solidFill>
              </a:rPr>
              <a:t>Organisasi</a:t>
            </a:r>
            <a:endParaRPr lang="id-ID" sz="1600" dirty="0">
              <a:solidFill>
                <a:schemeClr val="bg1"/>
              </a:solidFill>
            </a:endParaRP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bg1"/>
                </a:solidFill>
              </a:rPr>
              <a:t>Kompetensi </a:t>
            </a: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bg1"/>
                </a:solidFill>
              </a:rPr>
              <a:t>Pengendalian Operasi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5741E88-E1B7-4591-889A-CABE62A255FF}"/>
              </a:ext>
            </a:extLst>
          </p:cNvPr>
          <p:cNvSpPr/>
          <p:nvPr/>
        </p:nvSpPr>
        <p:spPr bwMode="auto">
          <a:xfrm>
            <a:off x="1974161" y="2799238"/>
            <a:ext cx="2283413" cy="1645904"/>
          </a:xfrm>
          <a:prstGeom prst="roundRect">
            <a:avLst>
              <a:gd name="adj" fmla="val 10956"/>
            </a:avLst>
          </a:prstGeom>
          <a:solidFill>
            <a:srgbClr val="F0B90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Evaluasi :</a:t>
            </a: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id-ID" sz="1600" dirty="0">
                <a:solidFill>
                  <a:schemeClr val="tx1"/>
                </a:solidFill>
              </a:rPr>
              <a:t>arget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Verifikasi </a:t>
            </a:r>
            <a:r>
              <a:rPr lang="en-US" sz="1600" dirty="0">
                <a:solidFill>
                  <a:schemeClr val="tx1"/>
                </a:solidFill>
              </a:rPr>
              <a:t>Data</a:t>
            </a:r>
            <a:endParaRPr lang="id-ID" sz="1600" dirty="0">
              <a:solidFill>
                <a:schemeClr val="tx1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Benchmarking</a:t>
            </a:r>
            <a:endParaRPr lang="en-ID" sz="1600" dirty="0">
              <a:solidFill>
                <a:schemeClr val="tx1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Audit</a:t>
            </a:r>
            <a:endParaRPr lang="en-ID" sz="1600" dirty="0">
              <a:solidFill>
                <a:schemeClr val="tx1"/>
              </a:solidFill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ID" sz="1600" dirty="0">
                <a:solidFill>
                  <a:schemeClr val="tx1"/>
                </a:solidFill>
              </a:rPr>
              <a:t>Management Review</a:t>
            </a:r>
            <a:r>
              <a:rPr lang="id-ID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DE733B6-6764-4331-85B9-A237D12DCCE3}"/>
              </a:ext>
            </a:extLst>
          </p:cNvPr>
          <p:cNvSpPr/>
          <p:nvPr/>
        </p:nvSpPr>
        <p:spPr bwMode="auto">
          <a:xfrm>
            <a:off x="6505566" y="4396003"/>
            <a:ext cx="3303547" cy="1920528"/>
          </a:xfrm>
          <a:prstGeom prst="roundRect">
            <a:avLst/>
          </a:prstGeom>
          <a:solidFill>
            <a:srgbClr val="C2030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bg1"/>
                </a:solidFill>
              </a:rPr>
              <a:t>Identifikasi </a:t>
            </a:r>
            <a:r>
              <a:rPr lang="en-US" sz="1600" dirty="0" err="1">
                <a:solidFill>
                  <a:schemeClr val="bg1"/>
                </a:solidFill>
              </a:rPr>
              <a:t>Aspe</a:t>
            </a:r>
            <a:r>
              <a:rPr lang="id-ID" sz="1600" dirty="0">
                <a:solidFill>
                  <a:schemeClr val="bg1"/>
                </a:solidFill>
              </a:rPr>
              <a:t>k</a:t>
            </a:r>
            <a:endParaRPr lang="en-ID" sz="1600" dirty="0">
              <a:solidFill>
                <a:schemeClr val="bg1"/>
              </a:solidFill>
            </a:endParaRP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Key Performance Indicators (</a:t>
            </a:r>
            <a:r>
              <a:rPr lang="en-US" sz="1600" dirty="0" err="1">
                <a:solidFill>
                  <a:schemeClr val="bg1"/>
                </a:solidFill>
              </a:rPr>
              <a:t>KPI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Goals &amp; Objectives (Leading &amp; Lagging</a:t>
            </a:r>
          </a:p>
          <a:p>
            <a:pPr marL="177800" indent="-1778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Program Monitoring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id-ID" sz="1600" dirty="0">
                <a:solidFill>
                  <a:schemeClr val="bg1"/>
                </a:solidFill>
              </a:rPr>
              <a:t>ndik</a:t>
            </a:r>
            <a:r>
              <a:rPr lang="en-US" sz="1600" dirty="0" err="1">
                <a:solidFill>
                  <a:schemeClr val="bg1"/>
                </a:solidFill>
              </a:rPr>
              <a:t>ator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id-ID" sz="1600" dirty="0">
                <a:solidFill>
                  <a:schemeClr val="bg1"/>
                </a:solidFill>
              </a:rPr>
              <a:t>Target</a:t>
            </a:r>
            <a:r>
              <a:rPr lang="en-ID" sz="1600" dirty="0">
                <a:solidFill>
                  <a:schemeClr val="bg1"/>
                </a:solidFill>
              </a:rPr>
              <a:t>, </a:t>
            </a:r>
            <a:r>
              <a:rPr lang="id-ID" sz="1600" dirty="0">
                <a:solidFill>
                  <a:schemeClr val="bg1"/>
                </a:solidFill>
              </a:rPr>
              <a:t>Biaya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8D09F00-C95B-46EB-9064-FF52C4398955}"/>
              </a:ext>
            </a:extLst>
          </p:cNvPr>
          <p:cNvSpPr/>
          <p:nvPr/>
        </p:nvSpPr>
        <p:spPr bwMode="auto">
          <a:xfrm>
            <a:off x="4218041" y="1629619"/>
            <a:ext cx="2880320" cy="630706"/>
          </a:xfrm>
          <a:prstGeom prst="roundRect">
            <a:avLst/>
          </a:prstGeom>
          <a:solidFill>
            <a:srgbClr val="FD8A0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solidFill>
                  <a:schemeClr val="bg1"/>
                </a:solidFill>
              </a:rPr>
              <a:t>Rencana Strategis</a:t>
            </a:r>
          </a:p>
        </p:txBody>
      </p:sp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274068"/>
            <a:ext cx="2113185" cy="613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594" y="445448"/>
            <a:ext cx="685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</a:rPr>
              <a:t>KOMITMEN MANAJEMEN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1" y="3024780"/>
            <a:ext cx="9678932" cy="3841766"/>
          </a:xfrm>
          <a:prstGeom prst="rect">
            <a:avLst/>
          </a:prstGeom>
        </p:spPr>
      </p:pic>
      <p:pic>
        <p:nvPicPr>
          <p:cNvPr id="46" name="Picture 39" descr="CID BADAK LNG PRESENTATION TEMPLATE 4 I 3-01B">
            <a:extLst>
              <a:ext uri="{FF2B5EF4-FFF2-40B4-BE49-F238E27FC236}">
                <a16:creationId xmlns:a16="http://schemas.microsoft.com/office/drawing/2014/main" id="{702FA129-81B6-4C7A-9657-6B94BB1A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5"/>
          <a:stretch>
            <a:fillRect/>
          </a:stretch>
        </p:blipFill>
        <p:spPr bwMode="auto">
          <a:xfrm>
            <a:off x="11483017" y="5465502"/>
            <a:ext cx="708984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67648ABB-5B06-4C5A-BA45-A20AF1EE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767" y="1908560"/>
            <a:ext cx="4248150" cy="2261243"/>
          </a:xfrm>
          <a:prstGeom prst="roundRect">
            <a:avLst>
              <a:gd name="adj" fmla="val 6337"/>
            </a:avLst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d-ID" altLang="en-US" sz="1200">
              <a:latin typeface="Verdana" panose="020B0604030504040204" pitchFamily="34" charset="0"/>
            </a:endParaRPr>
          </a:p>
        </p:txBody>
      </p:sp>
      <p:sp>
        <p:nvSpPr>
          <p:cNvPr id="26" name="Right Arrow 10">
            <a:extLst>
              <a:ext uri="{FF2B5EF4-FFF2-40B4-BE49-F238E27FC236}">
                <a16:creationId xmlns:a16="http://schemas.microsoft.com/office/drawing/2014/main" id="{D6D5278E-1CB2-4E30-BD63-08D5ED3E9E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58873" y="3892872"/>
            <a:ext cx="701829" cy="2769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" name="Slide Number Placeholder 13">
            <a:extLst>
              <a:ext uri="{FF2B5EF4-FFF2-40B4-BE49-F238E27FC236}">
                <a16:creationId xmlns:a16="http://schemas.microsoft.com/office/drawing/2014/main" id="{071B6970-4345-458C-BA2C-ADBE0E01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967" y="5841936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A99F3-DEE5-4DBF-B4FD-3CD91984C87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E58066D3-1503-4789-9CBE-BFA0BFDD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05" y="2590736"/>
            <a:ext cx="41767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400" b="1">
                <a:solidFill>
                  <a:schemeClr val="bg1"/>
                </a:solidFill>
              </a:rPr>
              <a:t>KOMITMEN MANAJEMEN DAN KETERLIBATAN PEKERJA SEBAGAI PENDORONG TERLAKSANANYA PROGRAM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96E832B5-CF2A-433C-9111-540A3E56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561" y="3287120"/>
            <a:ext cx="3674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d-ID" altLang="en-US" sz="1200" b="1">
                <a:solidFill>
                  <a:schemeClr val="bg1"/>
                </a:solidFill>
              </a:rPr>
              <a:t>Komitmen Diwujudkan Dalam Pemberian Dorongan </a:t>
            </a:r>
            <a:r>
              <a:rPr lang="en-US" altLang="en-US" sz="1200" b="1">
                <a:solidFill>
                  <a:schemeClr val="bg1"/>
                </a:solidFill>
              </a:rPr>
              <a:t>d</a:t>
            </a:r>
            <a:r>
              <a:rPr lang="id-ID" altLang="en-US" sz="1200" b="1">
                <a:solidFill>
                  <a:schemeClr val="bg1"/>
                </a:solidFill>
              </a:rPr>
              <a:t>an Dukungan Sumber Daya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1200" b="1">
                <a:solidFill>
                  <a:schemeClr val="bg1"/>
                </a:solidFill>
              </a:rPr>
              <a:t>Keterlibatan &amp; Tanggungjawab,-&gt; </a:t>
            </a:r>
            <a:r>
              <a:rPr lang="id-ID" altLang="en-US" sz="1200" b="1">
                <a:solidFill>
                  <a:schemeClr val="bg1"/>
                </a:solidFill>
              </a:rPr>
              <a:t>Interdependensi Tercermin Di Dalam Pelaksanaan Program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4AC59E32-16F9-4F6C-955F-251B005D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384" y="6439301"/>
            <a:ext cx="2724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b="1" dirty="0"/>
              <a:t>Plant Coordination </a:t>
            </a:r>
            <a:r>
              <a:rPr lang="id-ID" altLang="en-US" sz="1200" b="1" dirty="0"/>
              <a:t>Weekly </a:t>
            </a:r>
            <a:r>
              <a:rPr lang="en-US" altLang="en-US" sz="1200" b="1" dirty="0"/>
              <a:t>Meeting</a:t>
            </a:r>
          </a:p>
        </p:txBody>
      </p:sp>
      <p:pic>
        <p:nvPicPr>
          <p:cNvPr id="33" name="Picture 4" descr="http://www.anger-machining.com/portals/3/bilder/IMS_Grafik_E.jpg">
            <a:extLst>
              <a:ext uri="{FF2B5EF4-FFF2-40B4-BE49-F238E27FC236}">
                <a16:creationId xmlns:a16="http://schemas.microsoft.com/office/drawing/2014/main" id="{8225B18C-4B48-4358-A04B-0896A2FC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60085" y="142539"/>
            <a:ext cx="1726733" cy="1634493"/>
          </a:xfrm>
          <a:prstGeom prst="rect">
            <a:avLst/>
          </a:prstGeom>
          <a:noFill/>
        </p:spPr>
      </p:pic>
      <p:sp>
        <p:nvSpPr>
          <p:cNvPr id="40" name="Title 56">
            <a:extLst>
              <a:ext uri="{FF2B5EF4-FFF2-40B4-BE49-F238E27FC236}">
                <a16:creationId xmlns:a16="http://schemas.microsoft.com/office/drawing/2014/main" id="{2F22E270-7889-4596-9AA1-942F27FEB539}"/>
              </a:ext>
            </a:extLst>
          </p:cNvPr>
          <p:cNvSpPr txBox="1">
            <a:spLocks/>
          </p:cNvSpPr>
          <p:nvPr/>
        </p:nvSpPr>
        <p:spPr>
          <a:xfrm>
            <a:off x="6975167" y="2014473"/>
            <a:ext cx="3311525" cy="3603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KEBIJAKAN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d-ID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SHEQ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id-ID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Down Arrow 24">
            <a:extLst>
              <a:ext uri="{FF2B5EF4-FFF2-40B4-BE49-F238E27FC236}">
                <a16:creationId xmlns:a16="http://schemas.microsoft.com/office/drawing/2014/main" id="{A82B5E8A-13D0-4134-88B1-489B199F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430" y="1844611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d-ID" altLang="en-US">
              <a:latin typeface="Verdana" panose="020B0604030504040204" pitchFamily="34" charset="0"/>
            </a:endParaRPr>
          </a:p>
        </p:txBody>
      </p:sp>
      <p:sp>
        <p:nvSpPr>
          <p:cNvPr id="48" name="Down Arrow 25">
            <a:extLst>
              <a:ext uri="{FF2B5EF4-FFF2-40B4-BE49-F238E27FC236}">
                <a16:creationId xmlns:a16="http://schemas.microsoft.com/office/drawing/2014/main" id="{702190C2-B7AD-4B3A-8329-7D4CAB5A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430" y="2400236"/>
            <a:ext cx="360362" cy="2174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d-ID" altLang="en-US">
              <a:latin typeface="Verdana" panose="020B060403050404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3CB2F6E-CF76-4C5A-9DF9-FC08900E58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05" y="1384970"/>
            <a:ext cx="4899831" cy="534192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080122B-1419-4FF1-A3EC-20E4BB14AF27}"/>
              </a:ext>
            </a:extLst>
          </p:cNvPr>
          <p:cNvSpPr/>
          <p:nvPr/>
        </p:nvSpPr>
        <p:spPr>
          <a:xfrm>
            <a:off x="591305" y="2514600"/>
            <a:ext cx="4899831" cy="4572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F678E6-1FAF-4FF7-84D0-BFCE098BCF04}"/>
              </a:ext>
            </a:extLst>
          </p:cNvPr>
          <p:cNvSpPr/>
          <p:nvPr/>
        </p:nvSpPr>
        <p:spPr>
          <a:xfrm>
            <a:off x="616170" y="4297932"/>
            <a:ext cx="4899831" cy="74136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8511" y="504200"/>
            <a:ext cx="45719" cy="4832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C6B-F8CF-4707-962A-81F3C53D472B}" type="slidenum">
              <a:rPr lang="en-US" smtClean="0"/>
              <a:t>9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43BAA2-CF1B-40AC-9A6C-1BE35E2F57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34146" r="21337" b="19551"/>
          <a:stretch/>
        </p:blipFill>
        <p:spPr>
          <a:xfrm>
            <a:off x="7060495" y="4369393"/>
            <a:ext cx="3336132" cy="161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971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1115</Words>
  <Application>Microsoft Office PowerPoint</Application>
  <PresentationFormat>Widescreen</PresentationFormat>
  <Paragraphs>335</Paragraphs>
  <Slides>22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Siwi Siwi</cp:lastModifiedBy>
  <cp:revision>77</cp:revision>
  <dcterms:created xsi:type="dcterms:W3CDTF">2021-03-03T09:34:54Z</dcterms:created>
  <dcterms:modified xsi:type="dcterms:W3CDTF">2021-03-04T01:08:20Z</dcterms:modified>
</cp:coreProperties>
</file>