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3"/>
  </p:notesMasterIdLst>
  <p:handoutMasterIdLst>
    <p:handoutMasterId r:id="rId24"/>
  </p:handoutMasterIdLst>
  <p:sldIdLst>
    <p:sldId id="681" r:id="rId3"/>
    <p:sldId id="688" r:id="rId4"/>
    <p:sldId id="685" r:id="rId5"/>
    <p:sldId id="689" r:id="rId6"/>
    <p:sldId id="686" r:id="rId7"/>
    <p:sldId id="687" r:id="rId8"/>
    <p:sldId id="666" r:id="rId9"/>
    <p:sldId id="654" r:id="rId10"/>
    <p:sldId id="653" r:id="rId11"/>
    <p:sldId id="690" r:id="rId12"/>
    <p:sldId id="691" r:id="rId13"/>
    <p:sldId id="692" r:id="rId14"/>
    <p:sldId id="693" r:id="rId15"/>
    <p:sldId id="694" r:id="rId16"/>
    <p:sldId id="677" r:id="rId17"/>
    <p:sldId id="658" r:id="rId18"/>
    <p:sldId id="680" r:id="rId19"/>
    <p:sldId id="660" r:id="rId20"/>
    <p:sldId id="661" r:id="rId21"/>
    <p:sldId id="511" r:id="rId22"/>
  </p:sldIdLst>
  <p:sldSz cx="9144000" cy="6858000" type="screen4x3"/>
  <p:notesSz cx="7104063" cy="10234613"/>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00CEB1"/>
    <a:srgbClr val="F4F4F4"/>
    <a:srgbClr val="F3F4F4"/>
    <a:srgbClr val="E9EAEB"/>
    <a:srgbClr val="FF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5"/>
    <p:restoredTop sz="94494"/>
  </p:normalViewPr>
  <p:slideViewPr>
    <p:cSldViewPr snapToGrid="0" showGuides="1">
      <p:cViewPr>
        <p:scale>
          <a:sx n="80" d="100"/>
          <a:sy n="80" d="100"/>
        </p:scale>
        <p:origin x="-161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rionadiwanosa\Documents\1.%20PROPER\2020\Hijau\DRKPL\Rekap%20SD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rionadiwanosa\Documents\1.%20PROPER\2020\Hijau\DRKPL\Rekap%20SDG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rionadiwanosa\Documents\1.%20PROPER\2020\Hijau\DRKPL\Rekap%20SDG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rionadiwanosa\Documents\1.%20PROPER\2020\Hijau\DRKPL\Rekap%20SD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51574803149597E-2"/>
          <c:y val="2.8008614642347301E-2"/>
          <c:w val="0.93529286964129499"/>
          <c:h val="0.79989973899906897"/>
        </c:manualLayout>
      </c:layout>
      <c:barChart>
        <c:barDir val="col"/>
        <c:grouping val="clustered"/>
        <c:varyColors val="0"/>
        <c:ser>
          <c:idx val="0"/>
          <c:order val="0"/>
          <c:tx>
            <c:strRef>
              <c:f>'REKAP 2020'!$E$2:$E$3</c:f>
              <c:strCache>
                <c:ptCount val="1"/>
                <c:pt idx="0">
                  <c:v>Jumlah Kegiatan 2018</c:v>
                </c:pt>
              </c:strCache>
            </c:strRef>
          </c:tx>
          <c:spPr>
            <a:solidFill>
              <a:srgbClr val="0070C0"/>
            </a:solidFill>
            <a:ln>
              <a:noFill/>
            </a:ln>
            <a:effectLst/>
          </c:spPr>
          <c:invertIfNegative val="0"/>
          <c:dLbls>
            <c:dLbl>
              <c:idx val="0"/>
              <c:layout>
                <c:manualLayout>
                  <c:x val="-2.311577028727369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'REKAP 2020'!$D$4:$D$20</c:f>
              <c:strCache>
                <c:ptCount val="17"/>
                <c:pt idx="0">
                  <c:v>SDG's1</c:v>
                </c:pt>
                <c:pt idx="1">
                  <c:v>SDG's2</c:v>
                </c:pt>
                <c:pt idx="2">
                  <c:v>SDG's3</c:v>
                </c:pt>
                <c:pt idx="3">
                  <c:v>SDG's4</c:v>
                </c:pt>
                <c:pt idx="4">
                  <c:v>SDG's5</c:v>
                </c:pt>
                <c:pt idx="5">
                  <c:v>SDG's6</c:v>
                </c:pt>
                <c:pt idx="6">
                  <c:v>SDG's7</c:v>
                </c:pt>
                <c:pt idx="7">
                  <c:v>SDG's8</c:v>
                </c:pt>
                <c:pt idx="8">
                  <c:v>SDG's9</c:v>
                </c:pt>
                <c:pt idx="9">
                  <c:v>SDG's10</c:v>
                </c:pt>
                <c:pt idx="10">
                  <c:v>SDG's11</c:v>
                </c:pt>
                <c:pt idx="11">
                  <c:v>SDG's12</c:v>
                </c:pt>
                <c:pt idx="12">
                  <c:v>SDG's13</c:v>
                </c:pt>
                <c:pt idx="13">
                  <c:v>SDG's14</c:v>
                </c:pt>
                <c:pt idx="14">
                  <c:v>SDG's15</c:v>
                </c:pt>
                <c:pt idx="15">
                  <c:v>SDG's16</c:v>
                </c:pt>
                <c:pt idx="16">
                  <c:v>SDG's17</c:v>
                </c:pt>
              </c:strCache>
            </c:strRef>
          </c:cat>
          <c:val>
            <c:numRef>
              <c:f>'REKAP 2020'!$E$4:$E$20</c:f>
              <c:numCache>
                <c:formatCode>General</c:formatCode>
                <c:ptCount val="17"/>
                <c:pt idx="0">
                  <c:v>260</c:v>
                </c:pt>
                <c:pt idx="1">
                  <c:v>213</c:v>
                </c:pt>
                <c:pt idx="2">
                  <c:v>187</c:v>
                </c:pt>
                <c:pt idx="3">
                  <c:v>336</c:v>
                </c:pt>
                <c:pt idx="4">
                  <c:v>293</c:v>
                </c:pt>
                <c:pt idx="5">
                  <c:v>1107</c:v>
                </c:pt>
                <c:pt idx="6">
                  <c:v>1480</c:v>
                </c:pt>
                <c:pt idx="7">
                  <c:v>369</c:v>
                </c:pt>
                <c:pt idx="8">
                  <c:v>1017</c:v>
                </c:pt>
                <c:pt idx="9">
                  <c:v>37</c:v>
                </c:pt>
                <c:pt idx="10">
                  <c:v>365</c:v>
                </c:pt>
                <c:pt idx="11">
                  <c:v>1583</c:v>
                </c:pt>
                <c:pt idx="12">
                  <c:v>555</c:v>
                </c:pt>
                <c:pt idx="13">
                  <c:v>133</c:v>
                </c:pt>
                <c:pt idx="14">
                  <c:v>508</c:v>
                </c:pt>
                <c:pt idx="15">
                  <c:v>1</c:v>
                </c:pt>
                <c:pt idx="16">
                  <c:v>30</c:v>
                </c:pt>
              </c:numCache>
            </c:numRef>
          </c:val>
        </c:ser>
        <c:ser>
          <c:idx val="1"/>
          <c:order val="1"/>
          <c:tx>
            <c:strRef>
              <c:f>'REKAP 2020'!$F$2:$F$3</c:f>
              <c:strCache>
                <c:ptCount val="1"/>
                <c:pt idx="0">
                  <c:v>Jumlah Kegiatan 2019</c:v>
                </c:pt>
              </c:strCache>
            </c:strRef>
          </c:tx>
          <c:spPr>
            <a:solidFill>
              <a:srgbClr val="00B050"/>
            </a:solidFill>
            <a:ln>
              <a:noFill/>
            </a:ln>
            <a:effectLst/>
          </c:spPr>
          <c:invertIfNegative val="0"/>
          <c:dLbls>
            <c:dLbl>
              <c:idx val="2"/>
              <c:layout>
                <c:manualLayout>
                  <c:x val="2.7195023867380799E-3"/>
                  <c:y val="-8.61803527456856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597511933690399E-3"/>
                  <c:y val="8.618035274568409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597511933690399E-3"/>
                  <c:y val="-1.723607054913689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1.2927052911852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'REKAP 2020'!$D$4:$D$20</c:f>
              <c:strCache>
                <c:ptCount val="17"/>
                <c:pt idx="0">
                  <c:v>SDG's1</c:v>
                </c:pt>
                <c:pt idx="1">
                  <c:v>SDG's2</c:v>
                </c:pt>
                <c:pt idx="2">
                  <c:v>SDG's3</c:v>
                </c:pt>
                <c:pt idx="3">
                  <c:v>SDG's4</c:v>
                </c:pt>
                <c:pt idx="4">
                  <c:v>SDG's5</c:v>
                </c:pt>
                <c:pt idx="5">
                  <c:v>SDG's6</c:v>
                </c:pt>
                <c:pt idx="6">
                  <c:v>SDG's7</c:v>
                </c:pt>
                <c:pt idx="7">
                  <c:v>SDG's8</c:v>
                </c:pt>
                <c:pt idx="8">
                  <c:v>SDG's9</c:v>
                </c:pt>
                <c:pt idx="9">
                  <c:v>SDG's10</c:v>
                </c:pt>
                <c:pt idx="10">
                  <c:v>SDG's11</c:v>
                </c:pt>
                <c:pt idx="11">
                  <c:v>SDG's12</c:v>
                </c:pt>
                <c:pt idx="12">
                  <c:v>SDG's13</c:v>
                </c:pt>
                <c:pt idx="13">
                  <c:v>SDG's14</c:v>
                </c:pt>
                <c:pt idx="14">
                  <c:v>SDG's15</c:v>
                </c:pt>
                <c:pt idx="15">
                  <c:v>SDG's16</c:v>
                </c:pt>
                <c:pt idx="16">
                  <c:v>SDG's17</c:v>
                </c:pt>
              </c:strCache>
            </c:strRef>
          </c:cat>
          <c:val>
            <c:numRef>
              <c:f>'REKAP 2020'!$F$4:$F$20</c:f>
              <c:numCache>
                <c:formatCode>General</c:formatCode>
                <c:ptCount val="17"/>
                <c:pt idx="0">
                  <c:v>321</c:v>
                </c:pt>
                <c:pt idx="1">
                  <c:v>148</c:v>
                </c:pt>
                <c:pt idx="2">
                  <c:v>218</c:v>
                </c:pt>
                <c:pt idx="3">
                  <c:v>237</c:v>
                </c:pt>
                <c:pt idx="4">
                  <c:v>59</c:v>
                </c:pt>
                <c:pt idx="5">
                  <c:v>1930</c:v>
                </c:pt>
                <c:pt idx="6">
                  <c:v>2719</c:v>
                </c:pt>
                <c:pt idx="7">
                  <c:v>342</c:v>
                </c:pt>
                <c:pt idx="8">
                  <c:v>1907</c:v>
                </c:pt>
                <c:pt idx="9">
                  <c:v>33</c:v>
                </c:pt>
                <c:pt idx="10">
                  <c:v>514</c:v>
                </c:pt>
                <c:pt idx="11">
                  <c:v>2825</c:v>
                </c:pt>
                <c:pt idx="12">
                  <c:v>734</c:v>
                </c:pt>
                <c:pt idx="13">
                  <c:v>158</c:v>
                </c:pt>
                <c:pt idx="14">
                  <c:v>887</c:v>
                </c:pt>
                <c:pt idx="15">
                  <c:v>3</c:v>
                </c:pt>
                <c:pt idx="16">
                  <c:v>24</c:v>
                </c:pt>
              </c:numCache>
            </c:numRef>
          </c:val>
        </c:ser>
        <c:ser>
          <c:idx val="2"/>
          <c:order val="2"/>
          <c:tx>
            <c:strRef>
              <c:f>'REKAP 2020'!$G$2:$G$3</c:f>
              <c:strCache>
                <c:ptCount val="1"/>
                <c:pt idx="0">
                  <c:v>Jumlah Kegiatan 2020</c:v>
                </c:pt>
              </c:strCache>
            </c:strRef>
          </c:tx>
          <c:spPr>
            <a:solidFill>
              <a:srgbClr val="FFC000"/>
            </a:solidFill>
            <a:ln>
              <a:noFill/>
            </a:ln>
            <a:effectLst/>
          </c:spPr>
          <c:invertIfNegative val="0"/>
          <c:dLbls>
            <c:dLbl>
              <c:idx val="10"/>
              <c:layout>
                <c:manualLayout>
                  <c:x val="2.7195023867380799E-3"/>
                  <c:y val="-1.5081561730494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'REKAP 2020'!$D$4:$D$20</c:f>
              <c:strCache>
                <c:ptCount val="17"/>
                <c:pt idx="0">
                  <c:v>SDG's1</c:v>
                </c:pt>
                <c:pt idx="1">
                  <c:v>SDG's2</c:v>
                </c:pt>
                <c:pt idx="2">
                  <c:v>SDG's3</c:v>
                </c:pt>
                <c:pt idx="3">
                  <c:v>SDG's4</c:v>
                </c:pt>
                <c:pt idx="4">
                  <c:v>SDG's5</c:v>
                </c:pt>
                <c:pt idx="5">
                  <c:v>SDG's6</c:v>
                </c:pt>
                <c:pt idx="6">
                  <c:v>SDG's7</c:v>
                </c:pt>
                <c:pt idx="7">
                  <c:v>SDG's8</c:v>
                </c:pt>
                <c:pt idx="8">
                  <c:v>SDG's9</c:v>
                </c:pt>
                <c:pt idx="9">
                  <c:v>SDG's10</c:v>
                </c:pt>
                <c:pt idx="10">
                  <c:v>SDG's11</c:v>
                </c:pt>
                <c:pt idx="11">
                  <c:v>SDG's12</c:v>
                </c:pt>
                <c:pt idx="12">
                  <c:v>SDG's13</c:v>
                </c:pt>
                <c:pt idx="13">
                  <c:v>SDG's14</c:v>
                </c:pt>
                <c:pt idx="14">
                  <c:v>SDG's15</c:v>
                </c:pt>
                <c:pt idx="15">
                  <c:v>SDG's16</c:v>
                </c:pt>
                <c:pt idx="16">
                  <c:v>SDG's17</c:v>
                </c:pt>
              </c:strCache>
            </c:strRef>
          </c:cat>
          <c:val>
            <c:numRef>
              <c:f>'REKAP 2020'!$G$4:$G$20</c:f>
              <c:numCache>
                <c:formatCode>_-* #,##0_-;\-* #,##0_-;_-* "-"_-;_-@_-</c:formatCode>
                <c:ptCount val="17"/>
                <c:pt idx="0">
                  <c:v>26</c:v>
                </c:pt>
                <c:pt idx="1">
                  <c:v>32</c:v>
                </c:pt>
                <c:pt idx="2">
                  <c:v>61</c:v>
                </c:pt>
                <c:pt idx="3">
                  <c:v>10</c:v>
                </c:pt>
                <c:pt idx="4">
                  <c:v>2</c:v>
                </c:pt>
                <c:pt idx="5">
                  <c:v>2088</c:v>
                </c:pt>
                <c:pt idx="6">
                  <c:v>2843</c:v>
                </c:pt>
                <c:pt idx="7">
                  <c:v>44</c:v>
                </c:pt>
                <c:pt idx="8">
                  <c:v>2095</c:v>
                </c:pt>
                <c:pt idx="9">
                  <c:v>1</c:v>
                </c:pt>
                <c:pt idx="10">
                  <c:v>539</c:v>
                </c:pt>
                <c:pt idx="11">
                  <c:v>3123</c:v>
                </c:pt>
                <c:pt idx="12">
                  <c:v>659</c:v>
                </c:pt>
                <c:pt idx="13">
                  <c:v>100</c:v>
                </c:pt>
                <c:pt idx="14">
                  <c:v>974</c:v>
                </c:pt>
                <c:pt idx="15">
                  <c:v>2</c:v>
                </c:pt>
                <c:pt idx="16">
                  <c:v>11</c:v>
                </c:pt>
              </c:numCache>
            </c:numRef>
          </c:val>
        </c:ser>
        <c:dLbls>
          <c:showLegendKey val="0"/>
          <c:showVal val="1"/>
          <c:showCatName val="0"/>
          <c:showSerName val="0"/>
          <c:showPercent val="0"/>
          <c:showBubbleSize val="0"/>
        </c:dLbls>
        <c:gapWidth val="219"/>
        <c:axId val="98528256"/>
        <c:axId val="98554624"/>
      </c:barChart>
      <c:catAx>
        <c:axId val="98528256"/>
        <c:scaling>
          <c:orientation val="minMax"/>
        </c:scaling>
        <c:delete val="1"/>
        <c:axPos val="b"/>
        <c:numFmt formatCode="General" sourceLinked="1"/>
        <c:majorTickMark val="none"/>
        <c:minorTickMark val="none"/>
        <c:tickLblPos val="nextTo"/>
        <c:crossAx val="98554624"/>
        <c:crosses val="autoZero"/>
        <c:auto val="1"/>
        <c:lblAlgn val="ctr"/>
        <c:lblOffset val="100"/>
        <c:noMultiLvlLbl val="0"/>
      </c:catAx>
      <c:valAx>
        <c:axId val="985546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985282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6848651340950225"/>
          <c:y val="0.83176967452496897"/>
          <c:w val="0.4630269731809955"/>
          <c:h val="2.1723725807368248E-2"/>
        </c:manualLayout>
      </c:layout>
      <c:overlay val="0"/>
      <c:spPr>
        <a:noFill/>
        <a:ln>
          <a:noFill/>
        </a:ln>
        <a:effectLst/>
      </c:spPr>
      <c:txPr>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416692221"/>
          <c:y val="0.103220417365394"/>
          <c:w val="0.88355833077790003"/>
          <c:h val="0.73131375201357596"/>
        </c:manualLayout>
      </c:layout>
      <c:barChart>
        <c:barDir val="col"/>
        <c:grouping val="clustered"/>
        <c:varyColors val="0"/>
        <c:ser>
          <c:idx val="0"/>
          <c:order val="0"/>
          <c:tx>
            <c:strRef>
              <c:f>'REKAP 2020'!$I$2:$I$3</c:f>
              <c:strCache>
                <c:ptCount val="1"/>
                <c:pt idx="0">
                  <c:v>Anggaran 2018</c:v>
                </c:pt>
              </c:strCache>
            </c:strRef>
          </c:tx>
          <c:spPr>
            <a:solidFill>
              <a:schemeClr val="accent1"/>
            </a:solidFill>
            <a:ln>
              <a:noFill/>
            </a:ln>
            <a:effectLst/>
          </c:spPr>
          <c:invertIfNegative val="0"/>
          <c:val>
            <c:numRef>
              <c:f>'REKAP 2020'!$I$4:$I$20</c:f>
              <c:numCache>
                <c:formatCode>_-* #,##0_-;\-* #,##0_-;_-* "-"_-;_-@_-</c:formatCode>
                <c:ptCount val="17"/>
                <c:pt idx="0">
                  <c:v>3934793809</c:v>
                </c:pt>
                <c:pt idx="1">
                  <c:v>20049826959</c:v>
                </c:pt>
                <c:pt idx="2">
                  <c:v>34782927700</c:v>
                </c:pt>
                <c:pt idx="3">
                  <c:v>88978924467</c:v>
                </c:pt>
                <c:pt idx="4">
                  <c:v>4990337466</c:v>
                </c:pt>
                <c:pt idx="5">
                  <c:v>1125357491604</c:v>
                </c:pt>
                <c:pt idx="6">
                  <c:v>7991426240611</c:v>
                </c:pt>
                <c:pt idx="7">
                  <c:v>168978562651</c:v>
                </c:pt>
                <c:pt idx="8">
                  <c:v>12682973873035</c:v>
                </c:pt>
                <c:pt idx="9">
                  <c:v>11262953764</c:v>
                </c:pt>
                <c:pt idx="10">
                  <c:v>64953076332</c:v>
                </c:pt>
                <c:pt idx="11">
                  <c:v>5056050147150</c:v>
                </c:pt>
                <c:pt idx="12">
                  <c:v>9762092756955</c:v>
                </c:pt>
                <c:pt idx="13">
                  <c:v>32443701183</c:v>
                </c:pt>
                <c:pt idx="14">
                  <c:v>1625740618654</c:v>
                </c:pt>
                <c:pt idx="15">
                  <c:v>50000000</c:v>
                </c:pt>
                <c:pt idx="16">
                  <c:v>5095317547</c:v>
                </c:pt>
              </c:numCache>
            </c:numRef>
          </c:val>
        </c:ser>
        <c:ser>
          <c:idx val="1"/>
          <c:order val="1"/>
          <c:tx>
            <c:strRef>
              <c:f>'REKAP 2020'!$J$2:$J$3</c:f>
              <c:strCache>
                <c:ptCount val="1"/>
                <c:pt idx="0">
                  <c:v>Anggaran 2019</c:v>
                </c:pt>
              </c:strCache>
            </c:strRef>
          </c:tx>
          <c:spPr>
            <a:solidFill>
              <a:srgbClr val="00B050"/>
            </a:solidFill>
            <a:ln>
              <a:noFill/>
            </a:ln>
            <a:effectLst/>
          </c:spPr>
          <c:invertIfNegative val="0"/>
          <c:val>
            <c:numRef>
              <c:f>'REKAP 2020'!$J$4:$J$20</c:f>
              <c:numCache>
                <c:formatCode>_-* #,##0_-;\-* #,##0_-;_-* "-"_-;_-@_-</c:formatCode>
                <c:ptCount val="17"/>
                <c:pt idx="0">
                  <c:v>40621277756.828796</c:v>
                </c:pt>
                <c:pt idx="1">
                  <c:v>23970669370</c:v>
                </c:pt>
                <c:pt idx="2">
                  <c:v>867066792328.06104</c:v>
                </c:pt>
                <c:pt idx="3">
                  <c:v>48373864010.561203</c:v>
                </c:pt>
                <c:pt idx="4">
                  <c:v>6289805450</c:v>
                </c:pt>
                <c:pt idx="5">
                  <c:v>5403541275485.8496</c:v>
                </c:pt>
                <c:pt idx="6">
                  <c:v>11125455479444.6</c:v>
                </c:pt>
                <c:pt idx="7">
                  <c:v>228989234271.54599</c:v>
                </c:pt>
                <c:pt idx="8">
                  <c:v>12300973805308</c:v>
                </c:pt>
                <c:pt idx="9">
                  <c:v>20784069605</c:v>
                </c:pt>
                <c:pt idx="10">
                  <c:v>45893762666.380096</c:v>
                </c:pt>
                <c:pt idx="11">
                  <c:v>10168080971059.301</c:v>
                </c:pt>
                <c:pt idx="12">
                  <c:v>9486158966290.5898</c:v>
                </c:pt>
                <c:pt idx="13">
                  <c:v>36095210869.911499</c:v>
                </c:pt>
                <c:pt idx="14">
                  <c:v>516545609074.94098</c:v>
                </c:pt>
                <c:pt idx="15">
                  <c:v>725800000</c:v>
                </c:pt>
                <c:pt idx="16">
                  <c:v>1906821940</c:v>
                </c:pt>
              </c:numCache>
            </c:numRef>
          </c:val>
        </c:ser>
        <c:ser>
          <c:idx val="2"/>
          <c:order val="2"/>
          <c:tx>
            <c:strRef>
              <c:f>'REKAP 2020'!$K$2:$K$3</c:f>
              <c:strCache>
                <c:ptCount val="1"/>
                <c:pt idx="0">
                  <c:v>Anggaran 2020</c:v>
                </c:pt>
              </c:strCache>
            </c:strRef>
          </c:tx>
          <c:spPr>
            <a:solidFill>
              <a:srgbClr val="FFC000"/>
            </a:solidFill>
            <a:ln>
              <a:noFill/>
            </a:ln>
            <a:effectLst/>
          </c:spPr>
          <c:invertIfNegative val="0"/>
          <c:dLbls>
            <c:dLbl>
              <c:idx val="0"/>
              <c:delete val="1"/>
            </c:dLbl>
            <c:dLbl>
              <c:idx val="1"/>
              <c:delete val="1"/>
            </c:dLbl>
            <c:dLbl>
              <c:idx val="2"/>
              <c:delete val="1"/>
            </c:dLbl>
            <c:dLbl>
              <c:idx val="3"/>
              <c:delete val="1"/>
            </c:dLbl>
            <c:dLbl>
              <c:idx val="4"/>
              <c:delete val="1"/>
            </c:dLbl>
            <c:dLbl>
              <c:idx val="5"/>
              <c:delete val="1"/>
            </c:dLbl>
            <c:dLbl>
              <c:idx val="6"/>
              <c:layout/>
              <c:dLblPos val="outEnd"/>
              <c:showLegendKey val="0"/>
              <c:showVal val="1"/>
              <c:showCatName val="0"/>
              <c:showSerName val="0"/>
              <c:showPercent val="0"/>
              <c:showBubbleSize val="0"/>
              <c:extLst>
                <c:ext xmlns:c15="http://schemas.microsoft.com/office/drawing/2012/chart" uri="{CE6537A1-D6FC-4f65-9D91-7224C49458BB}"/>
              </c:extLst>
            </c:dLbl>
            <c:dLbl>
              <c:idx val="7"/>
              <c:delete val="1"/>
            </c:dLbl>
            <c:dLbl>
              <c:idx val="8"/>
              <c:layout/>
              <c:dLblPos val="outEnd"/>
              <c:showLegendKey val="0"/>
              <c:showVal val="1"/>
              <c:showCatName val="0"/>
              <c:showSerName val="0"/>
              <c:showPercent val="0"/>
              <c:showBubbleSize val="0"/>
              <c:extLst>
                <c:ext xmlns:c15="http://schemas.microsoft.com/office/drawing/2012/chart" uri="{CE6537A1-D6FC-4f65-9D91-7224C49458BB}"/>
              </c:extLst>
            </c:dLbl>
            <c:dLbl>
              <c:idx val="9"/>
              <c:delete val="1"/>
            </c:dLbl>
            <c:dLbl>
              <c:idx val="10"/>
              <c:delete val="1"/>
            </c:dLbl>
            <c:dLbl>
              <c:idx val="11"/>
              <c:layout/>
              <c:dLblPos val="outEnd"/>
              <c:showLegendKey val="0"/>
              <c:showVal val="1"/>
              <c:showCatName val="0"/>
              <c:showSerName val="0"/>
              <c:showPercent val="0"/>
              <c:showBubbleSize val="0"/>
              <c:extLst>
                <c:ext xmlns:c15="http://schemas.microsoft.com/office/drawing/2012/chart" uri="{CE6537A1-D6FC-4f65-9D91-7224C49458BB}"/>
              </c:extLst>
            </c:dLbl>
            <c:dLbl>
              <c:idx val="12"/>
              <c:delete val="1"/>
            </c:dLbl>
            <c:dLbl>
              <c:idx val="13"/>
              <c:delete val="1"/>
            </c:dLbl>
            <c:dLbl>
              <c:idx val="14"/>
              <c:delete val="1"/>
            </c:dLbl>
            <c:dLbl>
              <c:idx val="15"/>
              <c:delete val="1"/>
            </c:dLbl>
            <c:dLbl>
              <c:idx val="16"/>
              <c:delete val="1"/>
            </c:dLbl>
            <c:spPr>
              <a:noFill/>
              <a:ln>
                <a:noFill/>
              </a:ln>
              <a:effectLst/>
            </c:spPr>
            <c:txPr>
              <a:bodyPr rot="0" vert="horz"/>
              <a:lstStyle/>
              <a:p>
                <a:pPr>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val>
            <c:numRef>
              <c:f>'REKAP 2020'!$K$4:$K$20</c:f>
              <c:numCache>
                <c:formatCode>_-* #,##0_-;\-* #,##0_-;_-* "-"_-;_-@_-</c:formatCode>
                <c:ptCount val="17"/>
                <c:pt idx="0">
                  <c:v>10881821000</c:v>
                </c:pt>
                <c:pt idx="1">
                  <c:v>3226380975</c:v>
                </c:pt>
                <c:pt idx="2">
                  <c:v>2238396316048.9302</c:v>
                </c:pt>
                <c:pt idx="3">
                  <c:v>2093657500</c:v>
                </c:pt>
                <c:pt idx="4">
                  <c:v>41400000</c:v>
                </c:pt>
                <c:pt idx="5">
                  <c:v>1866355666407.3</c:v>
                </c:pt>
                <c:pt idx="6">
                  <c:v>19066628421408.102</c:v>
                </c:pt>
                <c:pt idx="7">
                  <c:v>21095582262</c:v>
                </c:pt>
                <c:pt idx="8">
                  <c:v>29476157110927.398</c:v>
                </c:pt>
                <c:pt idx="9">
                  <c:v>150000000</c:v>
                </c:pt>
                <c:pt idx="10">
                  <c:v>48122549927.639999</c:v>
                </c:pt>
                <c:pt idx="11">
                  <c:v>24599310898818.102</c:v>
                </c:pt>
                <c:pt idx="12">
                  <c:v>3713414852099.5801</c:v>
                </c:pt>
                <c:pt idx="13">
                  <c:v>18543679950</c:v>
                </c:pt>
                <c:pt idx="14">
                  <c:v>225586895308.034</c:v>
                </c:pt>
                <c:pt idx="15">
                  <c:v>75259000</c:v>
                </c:pt>
                <c:pt idx="16">
                  <c:v>1165905981.6500001</c:v>
                </c:pt>
              </c:numCache>
            </c:numRef>
          </c:val>
        </c:ser>
        <c:dLbls>
          <c:showLegendKey val="0"/>
          <c:showVal val="0"/>
          <c:showCatName val="0"/>
          <c:showSerName val="0"/>
          <c:showPercent val="0"/>
          <c:showBubbleSize val="0"/>
        </c:dLbls>
        <c:gapWidth val="109"/>
        <c:axId val="98666752"/>
        <c:axId val="98689024"/>
      </c:barChart>
      <c:catAx>
        <c:axId val="98666752"/>
        <c:scaling>
          <c:orientation val="minMax"/>
        </c:scaling>
        <c:delete val="1"/>
        <c:axPos val="b"/>
        <c:numFmt formatCode="General" sourceLinked="1"/>
        <c:majorTickMark val="none"/>
        <c:minorTickMark val="none"/>
        <c:tickLblPos val="nextTo"/>
        <c:crossAx val="98689024"/>
        <c:crosses val="autoZero"/>
        <c:auto val="1"/>
        <c:lblAlgn val="ctr"/>
        <c:lblOffset val="100"/>
        <c:noMultiLvlLbl val="0"/>
      </c:catAx>
      <c:valAx>
        <c:axId val="986890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vert="horz"/>
          <a:lstStyle/>
          <a:p>
            <a:pPr>
              <a:defRPr/>
            </a:pPr>
            <a:endParaRPr lang="en-US"/>
          </a:p>
        </c:txPr>
        <c:crossAx val="98666752"/>
        <c:crosses val="autoZero"/>
        <c:crossBetween val="between"/>
      </c:valAx>
      <c:spPr>
        <a:noFill/>
        <a:ln>
          <a:noFill/>
        </a:ln>
        <a:effectLst/>
      </c:spPr>
    </c:plotArea>
    <c:legend>
      <c:legendPos val="b"/>
      <c:legendEntry>
        <c:idx val="0"/>
        <c:txPr>
          <a:bodyPr rot="0" vert="horz"/>
          <a:lstStyle/>
          <a:p>
            <a:pPr>
              <a:defRPr sz="1200"/>
            </a:pPr>
            <a:endParaRPr lang="en-US"/>
          </a:p>
        </c:txPr>
      </c:legendEntry>
      <c:legendEntry>
        <c:idx val="1"/>
        <c:txPr>
          <a:bodyPr rot="0" vert="horz"/>
          <a:lstStyle/>
          <a:p>
            <a:pPr>
              <a:defRPr sz="1200"/>
            </a:pPr>
            <a:endParaRPr lang="en-US"/>
          </a:p>
        </c:txPr>
      </c:legendEntry>
      <c:legendEntry>
        <c:idx val="2"/>
        <c:txPr>
          <a:bodyPr rot="0" vert="horz"/>
          <a:lstStyle/>
          <a:p>
            <a:pPr>
              <a:defRPr sz="1200"/>
            </a:pPr>
            <a:endParaRPr lang="en-US"/>
          </a:p>
        </c:txPr>
      </c:legendEntry>
      <c:layout>
        <c:manualLayout>
          <c:xMode val="edge"/>
          <c:yMode val="edge"/>
          <c:x val="0.3355339241385803"/>
          <c:y val="0.91488291009033185"/>
          <c:w val="0.37927362555749278"/>
          <c:h val="4.0290667498541079E-2"/>
        </c:manualLayout>
      </c:layout>
      <c:overlay val="0"/>
      <c:spPr>
        <a:noFill/>
        <a:ln>
          <a:no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lang="en-US">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995" b="1" i="0" u="none" strike="noStrike" kern="1200" cap="all" spc="100" normalizeH="0" baseline="0">
                <a:solidFill>
                  <a:schemeClr val="lt1"/>
                </a:solidFill>
                <a:latin typeface="+mn-lt"/>
                <a:ea typeface="+mn-ea"/>
                <a:cs typeface="+mn-cs"/>
              </a:defRPr>
            </a:pPr>
            <a:r>
              <a:rPr lang="en-US"/>
              <a:t>JUMLAH KEGIATAN</a:t>
            </a:r>
          </a:p>
        </c:rich>
      </c:tx>
      <c:layout/>
      <c:overlay val="0"/>
      <c:spPr>
        <a:noFill/>
        <a:ln>
          <a:noFill/>
        </a:ln>
        <a:effectLst/>
      </c:spPr>
    </c:title>
    <c:autoTitleDeleted val="0"/>
    <c:plotArea>
      <c:layout/>
      <c:lineChart>
        <c:grouping val="standard"/>
        <c:varyColors val="0"/>
        <c:ser>
          <c:idx val="0"/>
          <c:order val="0"/>
          <c:spPr>
            <a:ln w="34925" cap="rnd" cmpd="sng" algn="ctr">
              <a:solidFill>
                <a:schemeClr val="lt1"/>
              </a:solidFill>
              <a:prstDash val="solid"/>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accent1">
                          <a:lumMod val="60000"/>
                          <a:lumOff val="40000"/>
                        </a:schemeClr>
                      </a:solidFill>
                      <a:prstDash val="solid"/>
                      <a:round/>
                    </a:ln>
                    <a:effectLst/>
                  </c:spPr>
                </c15:leaderLines>
              </c:ext>
            </c:extLst>
          </c:dLbls>
          <c:cat>
            <c:strRef>
              <c:f>'REKAP 2020'!$E$21:$G$21</c:f>
              <c:strCache>
                <c:ptCount val="3"/>
                <c:pt idx="0">
                  <c:v>2018</c:v>
                </c:pt>
                <c:pt idx="1">
                  <c:v>2019</c:v>
                </c:pt>
                <c:pt idx="2">
                  <c:v>2020</c:v>
                </c:pt>
              </c:strCache>
            </c:strRef>
          </c:cat>
          <c:val>
            <c:numRef>
              <c:f>'REKAP 2020'!$E$22:$G$22</c:f>
              <c:numCache>
                <c:formatCode>General</c:formatCode>
                <c:ptCount val="3"/>
                <c:pt idx="0">
                  <c:v>8474</c:v>
                </c:pt>
                <c:pt idx="1">
                  <c:v>13059</c:v>
                </c:pt>
                <c:pt idx="2">
                  <c:v>12610</c:v>
                </c:pt>
              </c:numCache>
            </c:numRef>
          </c:val>
          <c:smooth val="0"/>
        </c:ser>
        <c:dLbls>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prstDash val="solid"/>
              <a:round/>
            </a:ln>
            <a:effectLst/>
          </c:spPr>
        </c:dropLines>
        <c:marker val="1"/>
        <c:smooth val="0"/>
        <c:axId val="98982144"/>
        <c:axId val="99020800"/>
      </c:lineChart>
      <c:catAx>
        <c:axId val="98982144"/>
        <c:scaling>
          <c:orientation val="minMax"/>
        </c:scaling>
        <c:delete val="0"/>
        <c:axPos val="b"/>
        <c:numFmt formatCode="General" sourceLinked="1"/>
        <c:majorTickMark val="none"/>
        <c:minorTickMark val="none"/>
        <c:tickLblPos val="nextTo"/>
        <c:spPr>
          <a:noFill/>
          <a:ln w="12700" cap="flat" cmpd="sng" algn="ctr">
            <a:solidFill>
              <a:schemeClr val="lt1"/>
            </a:solidFill>
            <a:prstDash val="solid"/>
            <a:round/>
          </a:ln>
          <a:effectLst/>
        </c:spPr>
        <c:txPr>
          <a:bodyPr rot="-60000000" spcFirstLastPara="1" vertOverflow="ellipsis" vert="horz" wrap="square" anchor="ctr" anchorCtr="1"/>
          <a:lstStyle/>
          <a:p>
            <a:pPr>
              <a:defRPr lang="en-US" sz="1195" b="0" i="0" u="none" strike="noStrike" kern="1200" spc="100" baseline="0">
                <a:solidFill>
                  <a:schemeClr val="lt1"/>
                </a:solidFill>
                <a:latin typeface="+mn-lt"/>
                <a:ea typeface="+mn-ea"/>
                <a:cs typeface="+mn-cs"/>
              </a:defRPr>
            </a:pPr>
            <a:endParaRPr lang="en-US"/>
          </a:p>
        </c:txPr>
        <c:crossAx val="99020800"/>
        <c:crosses val="autoZero"/>
        <c:auto val="1"/>
        <c:lblAlgn val="ctr"/>
        <c:lblOffset val="100"/>
        <c:noMultiLvlLbl val="0"/>
      </c:catAx>
      <c:valAx>
        <c:axId val="99020800"/>
        <c:scaling>
          <c:orientation val="minMax"/>
          <c:max val="15000"/>
          <c:min val="50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lt1"/>
                </a:solidFill>
                <a:latin typeface="+mn-lt"/>
                <a:ea typeface="+mn-ea"/>
                <a:cs typeface="+mn-cs"/>
              </a:defRPr>
            </a:pPr>
            <a:endParaRPr lang="en-US"/>
          </a:p>
        </c:txPr>
        <c:crossAx val="98982144"/>
        <c:crosses val="autoZero"/>
        <c:crossBetween val="between"/>
        <c:majorUnit val="2500"/>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lang="en-US"/>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995" b="1" i="0" u="none" strike="noStrike" kern="1200" cap="all" spc="100" normalizeH="0" baseline="0">
                <a:solidFill>
                  <a:schemeClr val="lt1"/>
                </a:solidFill>
                <a:latin typeface="+mn-lt"/>
                <a:ea typeface="+mn-ea"/>
                <a:cs typeface="+mn-cs"/>
              </a:defRPr>
            </a:pPr>
            <a:r>
              <a:rPr lang="en-US"/>
              <a:t>ALOKASI ANGGARAN</a:t>
            </a:r>
          </a:p>
        </c:rich>
      </c:tx>
      <c:layout/>
      <c:overlay val="0"/>
      <c:spPr>
        <a:noFill/>
        <a:ln>
          <a:noFill/>
        </a:ln>
        <a:effectLst/>
      </c:spPr>
    </c:title>
    <c:autoTitleDeleted val="0"/>
    <c:plotArea>
      <c:layout/>
      <c:lineChart>
        <c:grouping val="standard"/>
        <c:varyColors val="0"/>
        <c:ser>
          <c:idx val="0"/>
          <c:order val="0"/>
          <c:spPr>
            <a:ln w="34925" cap="rnd" cmpd="sng" algn="ctr">
              <a:solidFill>
                <a:schemeClr val="lt1"/>
              </a:solidFill>
              <a:prstDash val="solid"/>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accent1">
                          <a:lumMod val="60000"/>
                          <a:lumOff val="40000"/>
                        </a:schemeClr>
                      </a:solidFill>
                      <a:prstDash val="solid"/>
                      <a:round/>
                    </a:ln>
                    <a:effectLst/>
                  </c:spPr>
                </c15:leaderLines>
              </c:ext>
            </c:extLst>
          </c:dLbls>
          <c:cat>
            <c:strRef>
              <c:f>'REKAP 2020'!$I$21:$K$21</c:f>
              <c:strCache>
                <c:ptCount val="3"/>
                <c:pt idx="0">
                  <c:v>2018</c:v>
                </c:pt>
                <c:pt idx="1">
                  <c:v>2019</c:v>
                </c:pt>
                <c:pt idx="2">
                  <c:v>2020</c:v>
                </c:pt>
              </c:strCache>
            </c:strRef>
          </c:cat>
          <c:val>
            <c:numRef>
              <c:f>'REKAP 2020'!$I$22:$K$22</c:f>
              <c:numCache>
                <c:formatCode>_-* #,##0_-;\-* #,##0_-;_-* "-"_-;_-@_-</c:formatCode>
                <c:ptCount val="3"/>
                <c:pt idx="0">
                  <c:v>38679161549887</c:v>
                </c:pt>
                <c:pt idx="1">
                  <c:v>50321473414931.703</c:v>
                </c:pt>
                <c:pt idx="2">
                  <c:v>81291246397613.797</c:v>
                </c:pt>
              </c:numCache>
            </c:numRef>
          </c:val>
          <c:smooth val="0"/>
        </c:ser>
        <c:dLbls>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prstDash val="solid"/>
              <a:round/>
            </a:ln>
            <a:effectLst/>
          </c:spPr>
        </c:dropLines>
        <c:marker val="1"/>
        <c:smooth val="0"/>
        <c:axId val="98718080"/>
        <c:axId val="98719616"/>
      </c:lineChart>
      <c:catAx>
        <c:axId val="98718080"/>
        <c:scaling>
          <c:orientation val="minMax"/>
        </c:scaling>
        <c:delete val="0"/>
        <c:axPos val="b"/>
        <c:numFmt formatCode="General" sourceLinked="1"/>
        <c:majorTickMark val="none"/>
        <c:minorTickMark val="none"/>
        <c:tickLblPos val="nextTo"/>
        <c:spPr>
          <a:noFill/>
          <a:ln w="12700" cap="flat" cmpd="sng" algn="ctr">
            <a:solidFill>
              <a:schemeClr val="lt1"/>
            </a:solidFill>
            <a:prstDash val="solid"/>
            <a:round/>
          </a:ln>
          <a:effectLst/>
        </c:spPr>
        <c:txPr>
          <a:bodyPr rot="-60000000" spcFirstLastPara="1" vertOverflow="ellipsis" vert="horz" wrap="square" anchor="ctr" anchorCtr="1"/>
          <a:lstStyle/>
          <a:p>
            <a:pPr>
              <a:defRPr lang="en-US" sz="1195" b="0" i="0" u="none" strike="noStrike" kern="1200" spc="100" baseline="0">
                <a:solidFill>
                  <a:schemeClr val="lt1"/>
                </a:solidFill>
                <a:latin typeface="+mn-lt"/>
                <a:ea typeface="+mn-ea"/>
                <a:cs typeface="+mn-cs"/>
              </a:defRPr>
            </a:pPr>
            <a:endParaRPr lang="en-US"/>
          </a:p>
        </c:txPr>
        <c:crossAx val="98719616"/>
        <c:crosses val="autoZero"/>
        <c:auto val="1"/>
        <c:lblAlgn val="ctr"/>
        <c:lblOffset val="100"/>
        <c:noMultiLvlLbl val="0"/>
      </c:catAx>
      <c:valAx>
        <c:axId val="98719616"/>
        <c:scaling>
          <c:orientation val="minMax"/>
        </c:scaling>
        <c:delete val="0"/>
        <c:axPos val="l"/>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lt1"/>
                </a:solidFill>
                <a:latin typeface="+mn-lt"/>
                <a:ea typeface="+mn-ea"/>
                <a:cs typeface="+mn-cs"/>
              </a:defRPr>
            </a:pPr>
            <a:endParaRPr lang="en-US"/>
          </a:p>
        </c:txPr>
        <c:crossAx val="98718080"/>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lang="en-US"/>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45"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marL="0" marR="0" lvl="0" indent="0" algn="r" defTabSz="914400" rtl="0" eaLnBrk="1" fontAlgn="auto" latinLnBrk="0" hangingPunct="1">
              <a:lnSpc>
                <a:spcPct val="100000"/>
              </a:lnSpc>
              <a:spcBef>
                <a:spcPts val="0"/>
              </a:spcBef>
              <a:spcAft>
                <a:spcPts val="0"/>
              </a:spcAft>
              <a:buClrTx/>
              <a:buSzTx/>
              <a:buFontTx/>
              <a:buNone/>
              <a:defRPr/>
            </a:pPr>
            <a:fld id="{696C064A-D61B-4B21-B757-51A9B82445B8}" type="datetimeFigureOut">
              <a:rPr kumimoji="0" lang="en-US" sz="1245"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245"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45"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p>
            <a:pPr lvl="0" algn="r">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43811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3EFD42F7-718C-4B98-AAEC-167E6DDD60A7}"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p>
            <a:pPr lvl="0" algn="r">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12921554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47775" y="1279525"/>
            <a:ext cx="4606925" cy="3454400"/>
          </a:xfrm>
          <a:noFill/>
          <a:ln>
            <a:solidFill>
              <a:srgbClr val="000000"/>
            </a:solidFill>
            <a:miter lim="800000"/>
          </a:ln>
        </p:spPr>
      </p:sp>
      <p:sp>
        <p:nvSpPr>
          <p:cNvPr id="55299" name="Notes Placeholder 2"/>
          <p:cNvSpPr>
            <a:spLocks noGrp="1"/>
          </p:cNvSpPr>
          <p:nvPr>
            <p:ph type="body" idx="1"/>
          </p:nvPr>
        </p:nvSpPr>
        <p:spPr bwMode="auto">
          <a:noFill/>
        </p:spPr>
        <p:txBody>
          <a:bodyPr wrap="square" lIns="91430" tIns="45715" rIns="91430" bIns="45715" numCol="1" anchor="t" anchorCtr="0" compatLnSpc="1"/>
          <a:lstStyle/>
          <a:p>
            <a:pPr eaLnBrk="1" hangingPunct="1">
              <a:spcBef>
                <a:spcPct val="0"/>
              </a:spcBef>
            </a:pPr>
            <a:endParaRPr lang="id-ID"/>
          </a:p>
        </p:txBody>
      </p:sp>
      <p:sp>
        <p:nvSpPr>
          <p:cNvPr id="4" name="Slide Number Placeholder 3"/>
          <p:cNvSpPr txBox="1">
            <a:spLocks noGrp="1"/>
          </p:cNvSpPr>
          <p:nvPr/>
        </p:nvSpPr>
        <p:spPr bwMode="auto">
          <a:xfrm>
            <a:off x="3884613" y="9047097"/>
            <a:ext cx="2971800" cy="476250"/>
          </a:xfrm>
          <a:prstGeom prst="rect">
            <a:avLst/>
          </a:prstGeom>
          <a:noFill/>
          <a:ln>
            <a:noFill/>
          </a:ln>
        </p:spPr>
        <p:txBody>
          <a:bodyPr lIns="91430" tIns="45715" rIns="91430" bIns="45715" anchor="b"/>
          <a:lstStyle>
            <a:lvl1pPr>
              <a:defRPr>
                <a:solidFill>
                  <a:schemeClr val="tx1"/>
                </a:solidFill>
                <a:latin typeface="Calibri" panose="020F0502020204030204" charset="0"/>
              </a:defRPr>
            </a:lvl1pPr>
            <a:lvl2pPr marL="722630" indent="-278130">
              <a:defRPr>
                <a:solidFill>
                  <a:schemeClr val="tx1"/>
                </a:solidFill>
                <a:latin typeface="Calibri" panose="020F0502020204030204" charset="0"/>
              </a:defRPr>
            </a:lvl2pPr>
            <a:lvl3pPr marL="1111250" indent="-222250">
              <a:defRPr>
                <a:solidFill>
                  <a:schemeClr val="tx1"/>
                </a:solidFill>
                <a:latin typeface="Calibri" panose="020F0502020204030204" charset="0"/>
              </a:defRPr>
            </a:lvl3pPr>
            <a:lvl4pPr marL="1555750" indent="-222250">
              <a:defRPr>
                <a:solidFill>
                  <a:schemeClr val="tx1"/>
                </a:solidFill>
                <a:latin typeface="Calibri" panose="020F0502020204030204" charset="0"/>
              </a:defRPr>
            </a:lvl4pPr>
            <a:lvl5pPr marL="2000250" indent="-222250">
              <a:defRPr>
                <a:solidFill>
                  <a:schemeClr val="tx1"/>
                </a:solidFill>
                <a:latin typeface="Calibri" panose="020F0502020204030204" charset="0"/>
              </a:defRPr>
            </a:lvl5pPr>
            <a:lvl6pPr marL="2457450" indent="-222250" fontAlgn="base">
              <a:spcBef>
                <a:spcPct val="0"/>
              </a:spcBef>
              <a:spcAft>
                <a:spcPct val="0"/>
              </a:spcAft>
              <a:defRPr>
                <a:solidFill>
                  <a:schemeClr val="tx1"/>
                </a:solidFill>
                <a:latin typeface="Calibri" panose="020F0502020204030204" charset="0"/>
              </a:defRPr>
            </a:lvl6pPr>
            <a:lvl7pPr marL="2914650" indent="-222250" fontAlgn="base">
              <a:spcBef>
                <a:spcPct val="0"/>
              </a:spcBef>
              <a:spcAft>
                <a:spcPct val="0"/>
              </a:spcAft>
              <a:defRPr>
                <a:solidFill>
                  <a:schemeClr val="tx1"/>
                </a:solidFill>
                <a:latin typeface="Calibri" panose="020F0502020204030204" charset="0"/>
              </a:defRPr>
            </a:lvl7pPr>
            <a:lvl8pPr marL="3371850" indent="-222250" fontAlgn="base">
              <a:spcBef>
                <a:spcPct val="0"/>
              </a:spcBef>
              <a:spcAft>
                <a:spcPct val="0"/>
              </a:spcAft>
              <a:defRPr>
                <a:solidFill>
                  <a:schemeClr val="tx1"/>
                </a:solidFill>
                <a:latin typeface="Calibri" panose="020F0502020204030204" charset="0"/>
              </a:defRPr>
            </a:lvl8pPr>
            <a:lvl9pPr marL="3829050" indent="-222250" fontAlgn="base">
              <a:spcBef>
                <a:spcPct val="0"/>
              </a:spcBef>
              <a:spcAft>
                <a:spcPct val="0"/>
              </a:spcAft>
              <a:defRPr>
                <a:solidFill>
                  <a:schemeClr val="tx1"/>
                </a:solidFill>
                <a:latin typeface="Calibri" panose="020F0502020204030204" charset="0"/>
              </a:defRPr>
            </a:lvl9pPr>
          </a:lstStyle>
          <a:p>
            <a:pPr algn="r">
              <a:defRPr/>
            </a:pPr>
            <a:fld id="{BB661989-4ABA-482A-AC53-C26C4A0BD062}" type="slidenum">
              <a:rPr lang="en-US" sz="1200" smtClean="0">
                <a:solidFill>
                  <a:prstClr val="black"/>
                </a:solidFill>
                <a:effectLst>
                  <a:outerShdw blurRad="38100" dist="38100" dir="2700000" algn="tl">
                    <a:srgbClr val="C0C0C0"/>
                  </a:outerShdw>
                </a:effectLst>
                <a:latin typeface="Verdana" panose="020B0604030504040204" pitchFamily="34" charset="0"/>
              </a:rPr>
              <a:t>5</a:t>
            </a:fld>
            <a:endParaRPr lang="en-US" sz="1200">
              <a:solidFill>
                <a:prstClr val="black"/>
              </a:solidFill>
              <a:effectLst>
                <a:outerShdw blurRad="38100" dist="38100" dir="2700000" algn="tl">
                  <a:srgbClr val="C0C0C0"/>
                </a:outerShdw>
              </a:effectLst>
              <a:latin typeface="Verdana" panose="020B0604030504040204" pitchFamily="34" charset="0"/>
            </a:endParaRPr>
          </a:p>
        </p:txBody>
      </p:sp>
    </p:spTree>
    <p:extLst>
      <p:ext uri="{BB962C8B-B14F-4D97-AF65-F5344CB8AC3E}">
        <p14:creationId xmlns:p14="http://schemas.microsoft.com/office/powerpoint/2010/main" val="381314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247775" y="1279525"/>
            <a:ext cx="4606925" cy="3454400"/>
          </a:xfrm>
          <a:noFill/>
          <a:ln>
            <a:solidFill>
              <a:srgbClr val="000000"/>
            </a:solidFill>
            <a:miter lim="800000"/>
          </a:ln>
        </p:spPr>
      </p:sp>
      <p:sp>
        <p:nvSpPr>
          <p:cNvPr id="58371"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id-ID" altLang="id-ID" dirty="0"/>
              <a:t>PROPER </a:t>
            </a:r>
            <a:r>
              <a:rPr lang="id-ID" altLang="id-ID" dirty="0" err="1"/>
              <a:t>assessment</a:t>
            </a:r>
            <a:r>
              <a:rPr lang="id-ID" altLang="id-ID" dirty="0"/>
              <a:t> </a:t>
            </a:r>
            <a:r>
              <a:rPr lang="id-ID" altLang="id-ID" dirty="0" err="1"/>
              <a:t>criteria</a:t>
            </a:r>
            <a:r>
              <a:rPr lang="id-ID" altLang="id-ID" dirty="0"/>
              <a:t> </a:t>
            </a:r>
            <a:r>
              <a:rPr lang="id-ID" altLang="id-ID" dirty="0" err="1"/>
              <a:t>consist</a:t>
            </a:r>
            <a:r>
              <a:rPr lang="id-ID" altLang="id-ID" dirty="0"/>
              <a:t> </a:t>
            </a:r>
            <a:r>
              <a:rPr lang="id-ID" altLang="id-ID" dirty="0" err="1"/>
              <a:t>of</a:t>
            </a:r>
            <a:r>
              <a:rPr lang="id-ID" altLang="id-ID" dirty="0"/>
              <a:t> </a:t>
            </a:r>
            <a:r>
              <a:rPr lang="id-ID" altLang="id-ID" dirty="0" err="1"/>
              <a:t>two</a:t>
            </a:r>
            <a:r>
              <a:rPr lang="id-ID" altLang="id-ID" dirty="0"/>
              <a:t> </a:t>
            </a:r>
            <a:r>
              <a:rPr lang="id-ID" altLang="id-ID" dirty="0" err="1"/>
              <a:t>categories</a:t>
            </a:r>
            <a:r>
              <a:rPr lang="id-ID" altLang="id-ID" dirty="0"/>
              <a:t>, </a:t>
            </a:r>
            <a:r>
              <a:rPr lang="id-ID" altLang="id-ID" dirty="0" err="1"/>
              <a:t>namely</a:t>
            </a:r>
            <a:r>
              <a:rPr lang="id-ID" altLang="id-ID" dirty="0"/>
              <a:t> </a:t>
            </a:r>
            <a:r>
              <a:rPr lang="id-ID" altLang="id-ID" dirty="0" err="1"/>
              <a:t>compliance</a:t>
            </a:r>
            <a:r>
              <a:rPr lang="id-ID" altLang="id-ID" dirty="0"/>
              <a:t> </a:t>
            </a:r>
            <a:r>
              <a:rPr lang="id-ID" altLang="id-ID" dirty="0" err="1"/>
              <a:t>assessment</a:t>
            </a:r>
            <a:r>
              <a:rPr lang="id-ID" altLang="id-ID" dirty="0"/>
              <a:t> </a:t>
            </a:r>
            <a:r>
              <a:rPr lang="id-ID" altLang="id-ID" dirty="0" err="1"/>
              <a:t>criteria</a:t>
            </a:r>
            <a:r>
              <a:rPr lang="id-ID" altLang="id-ID" dirty="0"/>
              <a:t> </a:t>
            </a:r>
            <a:r>
              <a:rPr lang="id-ID" altLang="id-ID" dirty="0" err="1"/>
              <a:t>and</a:t>
            </a:r>
            <a:r>
              <a:rPr lang="id-ID" altLang="id-ID" dirty="0"/>
              <a:t>  </a:t>
            </a:r>
            <a:r>
              <a:rPr lang="id-ID" altLang="id-ID" dirty="0" err="1"/>
              <a:t>beyond</a:t>
            </a:r>
            <a:r>
              <a:rPr lang="id-ID" altLang="id-ID" dirty="0"/>
              <a:t> </a:t>
            </a:r>
            <a:r>
              <a:rPr lang="id-ID" altLang="id-ID" dirty="0" err="1"/>
              <a:t>compliance</a:t>
            </a:r>
            <a:r>
              <a:rPr lang="id-ID" altLang="id-ID" dirty="0"/>
              <a:t> </a:t>
            </a:r>
            <a:r>
              <a:rPr lang="id-ID" altLang="id-ID" dirty="0" err="1"/>
              <a:t>assessment</a:t>
            </a:r>
            <a:r>
              <a:rPr lang="id-ID" altLang="id-ID" dirty="0"/>
              <a:t> </a:t>
            </a:r>
            <a:r>
              <a:rPr lang="id-ID" altLang="id-ID" dirty="0" err="1"/>
              <a:t>criteria</a:t>
            </a:r>
            <a:r>
              <a:rPr lang="id-ID" altLang="id-ID" dirty="0"/>
              <a:t>.  </a:t>
            </a:r>
            <a:r>
              <a:rPr lang="id-ID" altLang="id-ID" dirty="0" err="1"/>
              <a:t>Compliance</a:t>
            </a:r>
            <a:r>
              <a:rPr lang="id-ID" altLang="id-ID" dirty="0"/>
              <a:t>  </a:t>
            </a:r>
            <a:r>
              <a:rPr lang="id-ID" altLang="id-ID" dirty="0" err="1"/>
              <a:t>assessment</a:t>
            </a:r>
            <a:r>
              <a:rPr lang="id-ID" altLang="id-ID" dirty="0"/>
              <a:t> </a:t>
            </a:r>
            <a:r>
              <a:rPr lang="id-ID" altLang="id-ID" dirty="0" err="1"/>
              <a:t>criteria</a:t>
            </a:r>
            <a:r>
              <a:rPr lang="id-ID" altLang="id-ID" dirty="0"/>
              <a:t>  </a:t>
            </a:r>
            <a:r>
              <a:rPr lang="id-ID" altLang="id-ID" dirty="0" err="1"/>
              <a:t>adherence</a:t>
            </a:r>
            <a:r>
              <a:rPr lang="id-ID" altLang="id-ID" dirty="0"/>
              <a:t> </a:t>
            </a:r>
            <a:r>
              <a:rPr lang="id-ID" altLang="id-ID" dirty="0" err="1"/>
              <a:t>to</a:t>
            </a:r>
            <a:r>
              <a:rPr lang="id-ID" altLang="id-ID" dirty="0"/>
              <a:t> </a:t>
            </a:r>
            <a:r>
              <a:rPr lang="id-ID" altLang="id-ID" dirty="0" err="1"/>
              <a:t>answer</a:t>
            </a:r>
            <a:r>
              <a:rPr lang="id-ID" altLang="id-ID" dirty="0"/>
              <a:t> </a:t>
            </a:r>
            <a:r>
              <a:rPr lang="id-ID" altLang="id-ID" dirty="0" err="1"/>
              <a:t>simple</a:t>
            </a:r>
            <a:r>
              <a:rPr lang="id-ID" altLang="id-ID" dirty="0"/>
              <a:t> </a:t>
            </a:r>
            <a:r>
              <a:rPr lang="id-ID" altLang="id-ID" dirty="0" err="1"/>
              <a:t>questions</a:t>
            </a:r>
            <a:r>
              <a:rPr lang="id-ID" altLang="id-ID" dirty="0"/>
              <a:t>, ” Does </a:t>
            </a:r>
            <a:r>
              <a:rPr lang="id-ID" altLang="id-ID" dirty="0" err="1"/>
              <a:t>the</a:t>
            </a:r>
            <a:r>
              <a:rPr lang="id-ID" altLang="id-ID" dirty="0"/>
              <a:t> </a:t>
            </a:r>
            <a:r>
              <a:rPr lang="id-ID" altLang="id-ID" dirty="0" err="1"/>
              <a:t>company</a:t>
            </a:r>
            <a:r>
              <a:rPr lang="id-ID" altLang="id-ID" dirty="0"/>
              <a:t> </a:t>
            </a:r>
            <a:r>
              <a:rPr lang="id-ID" altLang="id-ID" dirty="0" err="1"/>
              <a:t>have</a:t>
            </a:r>
            <a:r>
              <a:rPr lang="id-ID" altLang="id-ID" dirty="0"/>
              <a:t> </a:t>
            </a:r>
            <a:r>
              <a:rPr lang="id-ID" altLang="id-ID" dirty="0" err="1"/>
              <a:t>already</a:t>
            </a:r>
            <a:r>
              <a:rPr lang="id-ID" altLang="id-ID" dirty="0"/>
              <a:t> </a:t>
            </a:r>
            <a:r>
              <a:rPr lang="id-ID" altLang="id-ID" dirty="0" err="1"/>
              <a:t>obeyed</a:t>
            </a:r>
            <a:r>
              <a:rPr lang="id-ID" altLang="id-ID" dirty="0"/>
              <a:t> </a:t>
            </a:r>
            <a:r>
              <a:rPr lang="id-ID" altLang="id-ID" dirty="0" err="1"/>
              <a:t>the</a:t>
            </a:r>
            <a:r>
              <a:rPr lang="id-ID" altLang="id-ID" dirty="0"/>
              <a:t> </a:t>
            </a:r>
            <a:r>
              <a:rPr lang="id-ID" altLang="id-ID" dirty="0" err="1"/>
              <a:t>rules</a:t>
            </a:r>
            <a:r>
              <a:rPr lang="id-ID" altLang="id-ID" dirty="0"/>
              <a:t> </a:t>
            </a:r>
            <a:r>
              <a:rPr lang="id-ID" altLang="id-ID" dirty="0" err="1"/>
              <a:t>of</a:t>
            </a:r>
            <a:r>
              <a:rPr lang="id-ID" altLang="id-ID" dirty="0"/>
              <a:t> </a:t>
            </a:r>
            <a:r>
              <a:rPr lang="id-ID" altLang="id-ID" dirty="0" err="1"/>
              <a:t>environmental</a:t>
            </a:r>
            <a:r>
              <a:rPr lang="id-ID" altLang="id-ID" dirty="0"/>
              <a:t> </a:t>
            </a:r>
            <a:r>
              <a:rPr lang="id-ID" altLang="id-ID" dirty="0" err="1"/>
              <a:t>management</a:t>
            </a:r>
            <a:r>
              <a:rPr lang="id-ID" altLang="id-ID" dirty="0"/>
              <a:t> ?” If </a:t>
            </a:r>
            <a:r>
              <a:rPr lang="id-ID" altLang="id-ID" dirty="0" err="1"/>
              <a:t>the</a:t>
            </a:r>
            <a:r>
              <a:rPr lang="id-ID" altLang="id-ID" dirty="0"/>
              <a:t> </a:t>
            </a:r>
            <a:r>
              <a:rPr lang="id-ID" altLang="id-ID" dirty="0" err="1"/>
              <a:t>company</a:t>
            </a:r>
            <a:r>
              <a:rPr lang="id-ID" altLang="id-ID" dirty="0"/>
              <a:t> </a:t>
            </a:r>
            <a:r>
              <a:rPr lang="id-ID" altLang="id-ID" dirty="0" err="1"/>
              <a:t>comply</a:t>
            </a:r>
            <a:r>
              <a:rPr lang="id-ID" altLang="id-ID" dirty="0"/>
              <a:t> </a:t>
            </a:r>
            <a:r>
              <a:rPr lang="id-ID" altLang="id-ID" dirty="0" err="1"/>
              <a:t>than</a:t>
            </a:r>
            <a:r>
              <a:rPr lang="id-ID" altLang="id-ID" dirty="0"/>
              <a:t> </a:t>
            </a:r>
            <a:r>
              <a:rPr lang="id-ID" altLang="id-ID" dirty="0" err="1"/>
              <a:t>it</a:t>
            </a:r>
            <a:r>
              <a:rPr lang="id-ID" altLang="id-ID" dirty="0"/>
              <a:t> </a:t>
            </a:r>
            <a:r>
              <a:rPr lang="id-ID" altLang="id-ID" dirty="0" err="1"/>
              <a:t>will</a:t>
            </a:r>
            <a:r>
              <a:rPr lang="id-ID" altLang="id-ID" dirty="0"/>
              <a:t> </a:t>
            </a:r>
            <a:r>
              <a:rPr lang="id-ID" altLang="id-ID" dirty="0" err="1"/>
              <a:t>be</a:t>
            </a:r>
            <a:r>
              <a:rPr lang="id-ID" altLang="id-ID" dirty="0"/>
              <a:t> </a:t>
            </a:r>
            <a:r>
              <a:rPr lang="id-ID" altLang="id-ID" dirty="0" err="1"/>
              <a:t>awarded</a:t>
            </a:r>
            <a:r>
              <a:rPr lang="id-ID" altLang="id-ID" dirty="0"/>
              <a:t> </a:t>
            </a:r>
            <a:r>
              <a:rPr lang="id-ID" altLang="id-ID" dirty="0" err="1"/>
              <a:t>Blue</a:t>
            </a:r>
            <a:r>
              <a:rPr lang="id-ID" altLang="id-ID" dirty="0"/>
              <a:t> </a:t>
            </a:r>
            <a:r>
              <a:rPr lang="id-ID" altLang="id-ID" dirty="0" err="1"/>
              <a:t>rating</a:t>
            </a:r>
            <a:r>
              <a:rPr lang="id-ID" altLang="id-ID" dirty="0"/>
              <a:t>. The </a:t>
            </a:r>
            <a:r>
              <a:rPr lang="id-ID" altLang="id-ID" dirty="0" err="1"/>
              <a:t>company</a:t>
            </a:r>
            <a:r>
              <a:rPr lang="id-ID" altLang="id-ID" dirty="0"/>
              <a:t> </a:t>
            </a:r>
            <a:r>
              <a:rPr lang="id-ID" altLang="id-ID" dirty="0" err="1"/>
              <a:t>will</a:t>
            </a:r>
            <a:r>
              <a:rPr lang="id-ID" altLang="id-ID" dirty="0"/>
              <a:t> </a:t>
            </a:r>
            <a:r>
              <a:rPr lang="id-ID" altLang="id-ID" dirty="0" err="1"/>
              <a:t>receive</a:t>
            </a:r>
            <a:r>
              <a:rPr lang="id-ID" altLang="id-ID" dirty="0"/>
              <a:t> </a:t>
            </a:r>
            <a:r>
              <a:rPr lang="id-ID" altLang="id-ID" dirty="0" err="1"/>
              <a:t>a</a:t>
            </a:r>
            <a:r>
              <a:rPr lang="id-ID" altLang="id-ID" dirty="0"/>
              <a:t> </a:t>
            </a:r>
            <a:r>
              <a:rPr lang="id-ID" altLang="id-ID" dirty="0" err="1"/>
              <a:t>red</a:t>
            </a:r>
            <a:r>
              <a:rPr lang="id-ID" altLang="id-ID" dirty="0"/>
              <a:t> </a:t>
            </a:r>
            <a:r>
              <a:rPr lang="id-ID" altLang="id-ID" dirty="0" err="1"/>
              <a:t>rating</a:t>
            </a:r>
            <a:r>
              <a:rPr lang="id-ID" altLang="id-ID" dirty="0"/>
              <a:t> </a:t>
            </a:r>
            <a:r>
              <a:rPr lang="id-ID" altLang="id-ID" dirty="0" err="1"/>
              <a:t>if</a:t>
            </a:r>
            <a:r>
              <a:rPr lang="id-ID" altLang="id-ID" dirty="0"/>
              <a:t> </a:t>
            </a:r>
            <a:r>
              <a:rPr lang="id-ID" altLang="id-ID" dirty="0" err="1"/>
              <a:t>they</a:t>
            </a:r>
            <a:r>
              <a:rPr lang="id-ID" altLang="id-ID" dirty="0"/>
              <a:t> </a:t>
            </a:r>
            <a:r>
              <a:rPr lang="id-ID" altLang="id-ID" dirty="0" err="1"/>
              <a:t>have</a:t>
            </a:r>
            <a:r>
              <a:rPr lang="id-ID" altLang="id-ID" dirty="0"/>
              <a:t> not </a:t>
            </a:r>
            <a:r>
              <a:rPr lang="id-ID" altLang="id-ID" dirty="0" err="1"/>
              <a:t>been</a:t>
            </a:r>
            <a:r>
              <a:rPr lang="id-ID" altLang="id-ID" dirty="0"/>
              <a:t> </a:t>
            </a:r>
            <a:r>
              <a:rPr lang="id-ID" altLang="id-ID" dirty="0" err="1"/>
              <a:t>able</a:t>
            </a:r>
            <a:r>
              <a:rPr lang="id-ID" altLang="id-ID" dirty="0"/>
              <a:t> </a:t>
            </a:r>
            <a:r>
              <a:rPr lang="id-ID" altLang="id-ID" dirty="0" err="1"/>
              <a:t>to</a:t>
            </a:r>
            <a:r>
              <a:rPr lang="id-ID" altLang="id-ID" dirty="0"/>
              <a:t> </a:t>
            </a:r>
            <a:r>
              <a:rPr lang="id-ID" altLang="id-ID" dirty="0" err="1"/>
              <a:t>meet</a:t>
            </a:r>
            <a:r>
              <a:rPr lang="id-ID" altLang="id-ID" dirty="0"/>
              <a:t> </a:t>
            </a:r>
            <a:r>
              <a:rPr lang="id-ID" altLang="id-ID" dirty="0" err="1"/>
              <a:t>the</a:t>
            </a:r>
            <a:r>
              <a:rPr lang="id-ID" altLang="id-ID" dirty="0"/>
              <a:t> </a:t>
            </a:r>
            <a:r>
              <a:rPr lang="id-ID" altLang="id-ID" dirty="0" err="1"/>
              <a:t>environmental</a:t>
            </a:r>
            <a:r>
              <a:rPr lang="id-ID" altLang="id-ID" dirty="0"/>
              <a:t> </a:t>
            </a:r>
            <a:r>
              <a:rPr lang="id-ID" altLang="id-ID" dirty="0" err="1"/>
              <a:t>regulations</a:t>
            </a:r>
            <a:r>
              <a:rPr lang="id-ID" altLang="id-ID" dirty="0"/>
              <a:t> </a:t>
            </a:r>
            <a:r>
              <a:rPr lang="id-ID" altLang="id-ID" dirty="0" err="1"/>
              <a:t>but</a:t>
            </a:r>
            <a:r>
              <a:rPr lang="id-ID" altLang="id-ID" dirty="0"/>
              <a:t> </a:t>
            </a:r>
            <a:r>
              <a:rPr lang="id-ID" altLang="id-ID" dirty="0" err="1"/>
              <a:t>already</a:t>
            </a:r>
            <a:r>
              <a:rPr lang="id-ID" altLang="id-ID" dirty="0"/>
              <a:t> </a:t>
            </a:r>
            <a:r>
              <a:rPr lang="id-ID" altLang="id-ID" dirty="0" err="1"/>
              <a:t>have</a:t>
            </a:r>
            <a:r>
              <a:rPr lang="id-ID" altLang="id-ID" dirty="0"/>
              <a:t> </a:t>
            </a:r>
            <a:r>
              <a:rPr lang="id-ID" altLang="id-ID" dirty="0" err="1"/>
              <a:t>efforts</a:t>
            </a:r>
            <a:r>
              <a:rPr lang="id-ID" altLang="id-ID" dirty="0"/>
              <a:t> </a:t>
            </a:r>
            <a:r>
              <a:rPr lang="id-ID" altLang="id-ID" dirty="0" err="1"/>
              <a:t>to</a:t>
            </a:r>
            <a:r>
              <a:rPr lang="id-ID" altLang="id-ID" dirty="0"/>
              <a:t> </a:t>
            </a:r>
            <a:r>
              <a:rPr lang="id-ID" altLang="id-ID" dirty="0" err="1"/>
              <a:t>improve</a:t>
            </a:r>
            <a:r>
              <a:rPr lang="id-ID" altLang="id-ID" dirty="0"/>
              <a:t> </a:t>
            </a:r>
            <a:r>
              <a:rPr lang="id-ID" altLang="id-ID" dirty="0" err="1"/>
              <a:t>its</a:t>
            </a:r>
            <a:r>
              <a:rPr lang="id-ID" altLang="id-ID" dirty="0"/>
              <a:t> </a:t>
            </a:r>
            <a:r>
              <a:rPr lang="id-ID" altLang="id-ID" dirty="0" err="1"/>
              <a:t>management</a:t>
            </a:r>
            <a:r>
              <a:rPr lang="id-ID" altLang="id-ID" dirty="0"/>
              <a:t> </a:t>
            </a:r>
            <a:r>
              <a:rPr lang="id-ID" altLang="id-ID" dirty="0" err="1"/>
              <a:t>of</a:t>
            </a:r>
            <a:r>
              <a:rPr lang="id-ID" altLang="id-ID" dirty="0"/>
              <a:t> </a:t>
            </a:r>
            <a:r>
              <a:rPr lang="id-ID" altLang="id-ID" dirty="0" err="1"/>
              <a:t>the</a:t>
            </a:r>
            <a:r>
              <a:rPr lang="id-ID" altLang="id-ID" dirty="0"/>
              <a:t> </a:t>
            </a:r>
            <a:r>
              <a:rPr lang="id-ID" altLang="id-ID" dirty="0" err="1"/>
              <a:t>environment</a:t>
            </a:r>
            <a:r>
              <a:rPr lang="id-ID" altLang="id-ID" dirty="0"/>
              <a:t>. The Company </a:t>
            </a:r>
            <a:r>
              <a:rPr lang="id-ID" altLang="id-ID" dirty="0" err="1"/>
              <a:t>received</a:t>
            </a:r>
            <a:r>
              <a:rPr lang="id-ID" altLang="id-ID" dirty="0"/>
              <a:t> </a:t>
            </a:r>
            <a:r>
              <a:rPr lang="id-ID" altLang="id-ID" dirty="0" err="1"/>
              <a:t>ratings</a:t>
            </a:r>
            <a:r>
              <a:rPr lang="id-ID" altLang="id-ID" dirty="0"/>
              <a:t> </a:t>
            </a:r>
            <a:r>
              <a:rPr lang="id-ID" altLang="id-ID" dirty="0" err="1"/>
              <a:t>of</a:t>
            </a:r>
            <a:r>
              <a:rPr lang="id-ID" altLang="id-ID" dirty="0"/>
              <a:t> </a:t>
            </a:r>
            <a:r>
              <a:rPr lang="id-ID" altLang="id-ID" dirty="0" err="1"/>
              <a:t>black</a:t>
            </a:r>
            <a:r>
              <a:rPr lang="id-ID" altLang="id-ID" dirty="0"/>
              <a:t>, </a:t>
            </a:r>
            <a:r>
              <a:rPr lang="id-ID" altLang="id-ID" dirty="0" err="1"/>
              <a:t>if</a:t>
            </a:r>
            <a:r>
              <a:rPr lang="id-ID" altLang="id-ID" dirty="0"/>
              <a:t> </a:t>
            </a:r>
            <a:r>
              <a:rPr lang="id-ID" altLang="id-ID" dirty="0" err="1"/>
              <a:t>they</a:t>
            </a:r>
            <a:r>
              <a:rPr lang="id-ID" altLang="id-ID" dirty="0"/>
              <a:t> </a:t>
            </a:r>
            <a:r>
              <a:rPr lang="id-ID" altLang="id-ID" dirty="0" err="1"/>
              <a:t>do</a:t>
            </a:r>
            <a:r>
              <a:rPr lang="id-ID" altLang="id-ID" dirty="0"/>
              <a:t> not </a:t>
            </a:r>
            <a:r>
              <a:rPr lang="id-ID" altLang="id-ID" dirty="0" err="1"/>
              <a:t>pollute</a:t>
            </a:r>
            <a:r>
              <a:rPr lang="id-ID" altLang="id-ID" dirty="0"/>
              <a:t> </a:t>
            </a:r>
            <a:r>
              <a:rPr lang="id-ID" altLang="id-ID" dirty="0" err="1"/>
              <a:t>or</a:t>
            </a:r>
            <a:r>
              <a:rPr lang="id-ID" altLang="id-ID" dirty="0"/>
              <a:t> </a:t>
            </a:r>
            <a:r>
              <a:rPr lang="id-ID" altLang="id-ID" dirty="0" err="1"/>
              <a:t>damage</a:t>
            </a:r>
            <a:r>
              <a:rPr lang="id-ID" altLang="id-ID" dirty="0"/>
              <a:t> </a:t>
            </a:r>
            <a:r>
              <a:rPr lang="id-ID" altLang="id-ID" dirty="0" err="1"/>
              <a:t>the</a:t>
            </a:r>
            <a:r>
              <a:rPr lang="id-ID" altLang="id-ID" dirty="0"/>
              <a:t> </a:t>
            </a:r>
            <a:r>
              <a:rPr lang="id-ID" altLang="id-ID" dirty="0" err="1"/>
              <a:t>environment</a:t>
            </a:r>
            <a:r>
              <a:rPr lang="id-ID" altLang="id-ID" dirty="0"/>
              <a:t>, </a:t>
            </a:r>
            <a:r>
              <a:rPr lang="id-ID" altLang="id-ID" dirty="0" err="1"/>
              <a:t>or</a:t>
            </a:r>
            <a:r>
              <a:rPr lang="id-ID" altLang="id-ID" dirty="0"/>
              <a:t> </a:t>
            </a:r>
            <a:r>
              <a:rPr lang="id-ID" altLang="id-ID" dirty="0" err="1"/>
              <a:t>no</a:t>
            </a:r>
            <a:r>
              <a:rPr lang="id-ID" altLang="id-ID" dirty="0"/>
              <a:t> </a:t>
            </a:r>
            <a:r>
              <a:rPr lang="id-ID" altLang="id-ID" dirty="0" err="1"/>
              <a:t>attempt</a:t>
            </a:r>
            <a:r>
              <a:rPr lang="id-ID" altLang="id-ID" dirty="0"/>
              <a:t> </a:t>
            </a:r>
            <a:r>
              <a:rPr lang="id-ID" altLang="id-ID" dirty="0" err="1"/>
              <a:t>to</a:t>
            </a:r>
            <a:r>
              <a:rPr lang="id-ID" altLang="id-ID" dirty="0"/>
              <a:t> </a:t>
            </a:r>
            <a:r>
              <a:rPr lang="id-ID" altLang="id-ID" dirty="0" err="1"/>
              <a:t>manage</a:t>
            </a:r>
            <a:r>
              <a:rPr lang="id-ID" altLang="id-ID" dirty="0"/>
              <a:t> </a:t>
            </a:r>
            <a:r>
              <a:rPr lang="id-ID" altLang="id-ID" dirty="0" err="1"/>
              <a:t>the</a:t>
            </a:r>
            <a:r>
              <a:rPr lang="id-ID" altLang="id-ID" dirty="0"/>
              <a:t> </a:t>
            </a:r>
            <a:r>
              <a:rPr lang="id-ID" altLang="id-ID" dirty="0" err="1"/>
              <a:t>environment</a:t>
            </a:r>
            <a:r>
              <a:rPr lang="id-ID" altLang="id-ID" dirty="0"/>
              <a:t>.</a:t>
            </a:r>
          </a:p>
          <a:p>
            <a:pPr eaLnBrk="1" hangingPunct="1">
              <a:spcBef>
                <a:spcPct val="0"/>
              </a:spcBef>
            </a:pPr>
            <a:r>
              <a:rPr lang="id-ID" altLang="id-ID" dirty="0"/>
              <a:t> </a:t>
            </a:r>
          </a:p>
          <a:p>
            <a:pPr eaLnBrk="1" hangingPunct="1">
              <a:spcBef>
                <a:spcPct val="0"/>
              </a:spcBef>
            </a:pPr>
            <a:r>
              <a:rPr lang="id-ID" altLang="id-ID" dirty="0"/>
              <a:t>In order </a:t>
            </a:r>
            <a:r>
              <a:rPr lang="id-ID" altLang="id-ID" dirty="0" err="1"/>
              <a:t>to</a:t>
            </a:r>
            <a:r>
              <a:rPr lang="id-ID" altLang="id-ID" dirty="0"/>
              <a:t> </a:t>
            </a:r>
            <a:r>
              <a:rPr lang="id-ID" altLang="id-ID" dirty="0" err="1"/>
              <a:t>obtain</a:t>
            </a:r>
            <a:r>
              <a:rPr lang="id-ID" altLang="id-ID" dirty="0"/>
              <a:t> </a:t>
            </a:r>
            <a:r>
              <a:rPr lang="id-ID" altLang="id-ID" dirty="0" err="1"/>
              <a:t>a</a:t>
            </a:r>
            <a:r>
              <a:rPr lang="id-ID" altLang="id-ID" dirty="0"/>
              <a:t> </a:t>
            </a:r>
            <a:r>
              <a:rPr lang="id-ID" altLang="id-ID" dirty="0" err="1"/>
              <a:t>green</a:t>
            </a:r>
            <a:r>
              <a:rPr lang="id-ID" altLang="id-ID" dirty="0"/>
              <a:t> </a:t>
            </a:r>
            <a:r>
              <a:rPr lang="id-ID" altLang="id-ID" dirty="0" err="1"/>
              <a:t>and</a:t>
            </a:r>
            <a:r>
              <a:rPr lang="id-ID" altLang="id-ID" dirty="0"/>
              <a:t> </a:t>
            </a:r>
            <a:r>
              <a:rPr lang="id-ID" altLang="id-ID" dirty="0" err="1"/>
              <a:t>gold</a:t>
            </a:r>
            <a:r>
              <a:rPr lang="id-ID" altLang="id-ID" dirty="0"/>
              <a:t> </a:t>
            </a:r>
            <a:r>
              <a:rPr lang="id-ID" altLang="id-ID" dirty="0" err="1"/>
              <a:t>assessment</a:t>
            </a:r>
            <a:r>
              <a:rPr lang="id-ID" altLang="id-ID" dirty="0"/>
              <a:t>, </a:t>
            </a:r>
            <a:r>
              <a:rPr lang="id-ID" altLang="id-ID" dirty="0" err="1"/>
              <a:t>companies</a:t>
            </a:r>
            <a:r>
              <a:rPr lang="id-ID" altLang="id-ID" dirty="0"/>
              <a:t> </a:t>
            </a:r>
            <a:r>
              <a:rPr lang="id-ID" altLang="id-ID" dirty="0" err="1"/>
              <a:t>must</a:t>
            </a:r>
            <a:r>
              <a:rPr lang="id-ID" altLang="id-ID" dirty="0"/>
              <a:t> </a:t>
            </a:r>
            <a:r>
              <a:rPr lang="id-ID" altLang="id-ID" dirty="0" err="1"/>
              <a:t>adhere</a:t>
            </a:r>
            <a:r>
              <a:rPr lang="id-ID" altLang="id-ID" dirty="0"/>
              <a:t> </a:t>
            </a:r>
            <a:r>
              <a:rPr lang="id-ID" altLang="id-ID" dirty="0" err="1"/>
              <a:t>to</a:t>
            </a:r>
            <a:r>
              <a:rPr lang="id-ID" altLang="id-ID" dirty="0"/>
              <a:t> </a:t>
            </a:r>
            <a:r>
              <a:rPr lang="id-ID" altLang="id-ID" dirty="0" err="1"/>
              <a:t>regulations</a:t>
            </a:r>
            <a:r>
              <a:rPr lang="id-ID" altLang="id-ID" dirty="0"/>
              <a:t> </a:t>
            </a:r>
            <a:r>
              <a:rPr lang="id-ID" altLang="id-ID" dirty="0" err="1"/>
              <a:t>or</a:t>
            </a:r>
            <a:r>
              <a:rPr lang="id-ID" altLang="id-ID" dirty="0"/>
              <a:t> </a:t>
            </a:r>
            <a:r>
              <a:rPr lang="id-ID" altLang="id-ID" dirty="0" err="1"/>
              <a:t>a</a:t>
            </a:r>
            <a:r>
              <a:rPr lang="id-ID" altLang="id-ID" dirty="0"/>
              <a:t> </a:t>
            </a:r>
            <a:r>
              <a:rPr lang="id-ID" altLang="id-ID" dirty="0" err="1"/>
              <a:t>rating</a:t>
            </a:r>
            <a:r>
              <a:rPr lang="id-ID" altLang="id-ID" dirty="0"/>
              <a:t> </a:t>
            </a:r>
            <a:r>
              <a:rPr lang="id-ID" altLang="id-ID" dirty="0" err="1"/>
              <a:t>of</a:t>
            </a:r>
            <a:r>
              <a:rPr lang="id-ID" altLang="id-ID" dirty="0"/>
              <a:t> </a:t>
            </a:r>
            <a:r>
              <a:rPr lang="id-ID" altLang="id-ID" dirty="0" err="1"/>
              <a:t>blue</a:t>
            </a:r>
            <a:r>
              <a:rPr lang="id-ID" altLang="id-ID" dirty="0"/>
              <a:t>. </a:t>
            </a:r>
            <a:r>
              <a:rPr lang="id-ID" altLang="id-ID" dirty="0" err="1"/>
              <a:t>Assessment</a:t>
            </a:r>
            <a:r>
              <a:rPr lang="id-ID" altLang="id-ID" dirty="0"/>
              <a:t> </a:t>
            </a:r>
            <a:r>
              <a:rPr lang="id-ID" altLang="id-ID" dirty="0" err="1"/>
              <a:t>green</a:t>
            </a:r>
            <a:r>
              <a:rPr lang="id-ID" altLang="id-ID" dirty="0"/>
              <a:t> </a:t>
            </a:r>
            <a:r>
              <a:rPr lang="id-ID" altLang="id-ID" dirty="0" err="1"/>
              <a:t>rating</a:t>
            </a:r>
            <a:r>
              <a:rPr lang="id-ID" altLang="id-ID" dirty="0"/>
              <a:t> </a:t>
            </a:r>
            <a:r>
              <a:rPr lang="id-ID" altLang="id-ID" dirty="0" err="1"/>
              <a:t>is</a:t>
            </a:r>
            <a:r>
              <a:rPr lang="id-ID" altLang="id-ID" dirty="0"/>
              <a:t> </a:t>
            </a:r>
            <a:r>
              <a:rPr lang="id-ID" altLang="id-ID" dirty="0" err="1"/>
              <a:t>based</a:t>
            </a:r>
            <a:r>
              <a:rPr lang="id-ID" altLang="id-ID" dirty="0"/>
              <a:t> </a:t>
            </a:r>
            <a:r>
              <a:rPr lang="id-ID" altLang="id-ID" dirty="0" err="1"/>
              <a:t>on</a:t>
            </a:r>
            <a:r>
              <a:rPr lang="id-ID" altLang="id-ID" dirty="0"/>
              <a:t> </a:t>
            </a:r>
            <a:r>
              <a:rPr lang="id-ID" altLang="id-ID" dirty="0" err="1"/>
              <a:t>benchmarking</a:t>
            </a:r>
            <a:r>
              <a:rPr lang="id-ID" altLang="id-ID" dirty="0"/>
              <a:t> </a:t>
            </a:r>
            <a:r>
              <a:rPr lang="id-ID" altLang="id-ID" dirty="0" err="1"/>
              <a:t>the</a:t>
            </a:r>
            <a:r>
              <a:rPr lang="id-ID" altLang="id-ID" dirty="0"/>
              <a:t> </a:t>
            </a:r>
            <a:r>
              <a:rPr lang="id-ID" altLang="id-ID" dirty="0" err="1"/>
              <a:t>performance</a:t>
            </a:r>
            <a:r>
              <a:rPr lang="id-ID" altLang="id-ID" dirty="0"/>
              <a:t> </a:t>
            </a:r>
            <a:r>
              <a:rPr lang="id-ID" altLang="id-ID" dirty="0" err="1"/>
              <a:t>of</a:t>
            </a:r>
            <a:r>
              <a:rPr lang="id-ID" altLang="id-ID" dirty="0"/>
              <a:t> </a:t>
            </a:r>
            <a:r>
              <a:rPr lang="id-ID" altLang="id-ID" dirty="0" err="1"/>
              <a:t>corporate</a:t>
            </a:r>
            <a:r>
              <a:rPr lang="id-ID" altLang="id-ID" dirty="0"/>
              <a:t> </a:t>
            </a:r>
            <a:r>
              <a:rPr lang="id-ID" altLang="id-ID" dirty="0" err="1"/>
              <a:t>environmental</a:t>
            </a:r>
            <a:r>
              <a:rPr lang="id-ID" altLang="id-ID" dirty="0"/>
              <a:t> </a:t>
            </a:r>
            <a:r>
              <a:rPr lang="id-ID" altLang="id-ID" dirty="0" err="1"/>
              <a:t>management</a:t>
            </a:r>
            <a:r>
              <a:rPr lang="id-ID" altLang="id-ID" dirty="0"/>
              <a:t> in </a:t>
            </a:r>
            <a:r>
              <a:rPr lang="id-ID" altLang="id-ID" dirty="0" err="1"/>
              <a:t>the</a:t>
            </a:r>
            <a:r>
              <a:rPr lang="id-ID" altLang="id-ID" dirty="0"/>
              <a:t> </a:t>
            </a:r>
            <a:r>
              <a:rPr lang="id-ID" altLang="id-ID" dirty="0" err="1"/>
              <a:t>implementation</a:t>
            </a:r>
            <a:r>
              <a:rPr lang="id-ID" altLang="id-ID" dirty="0"/>
              <a:t> </a:t>
            </a:r>
            <a:r>
              <a:rPr lang="id-ID" altLang="id-ID" dirty="0" err="1"/>
              <a:t>of</a:t>
            </a:r>
            <a:r>
              <a:rPr lang="id-ID" altLang="id-ID" dirty="0"/>
              <a:t> </a:t>
            </a:r>
            <a:r>
              <a:rPr lang="id-ID" altLang="id-ID" dirty="0" err="1"/>
              <a:t>environmental</a:t>
            </a:r>
            <a:r>
              <a:rPr lang="id-ID" altLang="id-ID" dirty="0"/>
              <a:t> </a:t>
            </a:r>
            <a:r>
              <a:rPr lang="id-ID" altLang="id-ID" dirty="0" err="1"/>
              <a:t>management</a:t>
            </a:r>
            <a:r>
              <a:rPr lang="id-ID" altLang="id-ID" dirty="0"/>
              <a:t> </a:t>
            </a:r>
            <a:r>
              <a:rPr lang="id-ID" altLang="id-ID" dirty="0" err="1"/>
              <a:t>systems</a:t>
            </a:r>
            <a:r>
              <a:rPr lang="id-ID" altLang="id-ID" dirty="0"/>
              <a:t>, </a:t>
            </a:r>
            <a:r>
              <a:rPr lang="id-ID" altLang="id-ID" dirty="0" err="1"/>
              <a:t>energy</a:t>
            </a:r>
            <a:r>
              <a:rPr lang="id-ID" altLang="id-ID" dirty="0"/>
              <a:t> </a:t>
            </a:r>
            <a:r>
              <a:rPr lang="id-ID" altLang="id-ID" dirty="0" err="1"/>
              <a:t>efficiency</a:t>
            </a:r>
            <a:r>
              <a:rPr lang="id-ID" altLang="id-ID" dirty="0"/>
              <a:t>, </a:t>
            </a:r>
            <a:r>
              <a:rPr lang="id-ID" altLang="id-ID" dirty="0" err="1"/>
              <a:t>emissions</a:t>
            </a:r>
            <a:r>
              <a:rPr lang="id-ID" altLang="id-ID" dirty="0"/>
              <a:t> </a:t>
            </a:r>
            <a:r>
              <a:rPr lang="id-ID" altLang="id-ID" dirty="0" err="1"/>
              <a:t>reduction</a:t>
            </a:r>
            <a:r>
              <a:rPr lang="id-ID" altLang="id-ID" dirty="0"/>
              <a:t>, 3 </a:t>
            </a:r>
            <a:r>
              <a:rPr lang="id-ID" altLang="id-ID" dirty="0" err="1"/>
              <a:t>R</a:t>
            </a:r>
            <a:r>
              <a:rPr lang="id-ID" altLang="id-ID" dirty="0"/>
              <a:t> </a:t>
            </a:r>
            <a:r>
              <a:rPr lang="id-ID" altLang="id-ID" dirty="0" err="1"/>
              <a:t>toxic</a:t>
            </a:r>
            <a:r>
              <a:rPr lang="id-ID" altLang="id-ID" dirty="0"/>
              <a:t> </a:t>
            </a:r>
            <a:r>
              <a:rPr lang="id-ID" altLang="id-ID" dirty="0" err="1"/>
              <a:t>waste</a:t>
            </a:r>
            <a:r>
              <a:rPr lang="id-ID" altLang="id-ID" dirty="0"/>
              <a:t> </a:t>
            </a:r>
            <a:r>
              <a:rPr lang="id-ID" altLang="id-ID" dirty="0" err="1"/>
              <a:t>and</a:t>
            </a:r>
            <a:r>
              <a:rPr lang="id-ID" altLang="id-ID" dirty="0"/>
              <a:t> solid </a:t>
            </a:r>
            <a:r>
              <a:rPr lang="id-ID" altLang="id-ID" dirty="0" err="1"/>
              <a:t>waste</a:t>
            </a:r>
            <a:r>
              <a:rPr lang="id-ID" altLang="id-ID" dirty="0"/>
              <a:t>, </a:t>
            </a:r>
            <a:r>
              <a:rPr lang="id-ID" altLang="id-ID" dirty="0" err="1"/>
              <a:t>water</a:t>
            </a:r>
            <a:r>
              <a:rPr lang="id-ID" altLang="id-ID" dirty="0"/>
              <a:t> </a:t>
            </a:r>
            <a:r>
              <a:rPr lang="id-ID" altLang="id-ID" dirty="0" err="1"/>
              <a:t>conservation</a:t>
            </a:r>
            <a:r>
              <a:rPr lang="id-ID" altLang="id-ID" dirty="0"/>
              <a:t> </a:t>
            </a:r>
            <a:r>
              <a:rPr lang="id-ID" altLang="id-ID" dirty="0" err="1"/>
              <a:t>and</a:t>
            </a:r>
            <a:r>
              <a:rPr lang="id-ID" altLang="id-ID" dirty="0"/>
              <a:t> </a:t>
            </a:r>
            <a:r>
              <a:rPr lang="id-ID" altLang="id-ID" dirty="0" err="1"/>
              <a:t>the</a:t>
            </a:r>
            <a:r>
              <a:rPr lang="id-ID" altLang="id-ID" dirty="0"/>
              <a:t> </a:t>
            </a:r>
            <a:r>
              <a:rPr lang="id-ID" altLang="id-ID" dirty="0" err="1"/>
              <a:t>reduction</a:t>
            </a:r>
            <a:r>
              <a:rPr lang="id-ID" altLang="id-ID" dirty="0"/>
              <a:t> </a:t>
            </a:r>
            <a:r>
              <a:rPr lang="id-ID" altLang="id-ID" dirty="0" err="1"/>
              <a:t>of</a:t>
            </a:r>
            <a:r>
              <a:rPr lang="id-ID" altLang="id-ID" dirty="0"/>
              <a:t> </a:t>
            </a:r>
            <a:r>
              <a:rPr lang="id-ID" altLang="id-ID" dirty="0" err="1"/>
              <a:t>pollution</a:t>
            </a:r>
            <a:r>
              <a:rPr lang="id-ID" altLang="id-ID" dirty="0"/>
              <a:t> </a:t>
            </a:r>
            <a:r>
              <a:rPr lang="id-ID" altLang="id-ID" dirty="0" err="1"/>
              <a:t>load</a:t>
            </a:r>
            <a:r>
              <a:rPr lang="id-ID" altLang="id-ID" dirty="0"/>
              <a:t>, </a:t>
            </a:r>
            <a:r>
              <a:rPr lang="id-ID" altLang="id-ID" dirty="0" err="1"/>
              <a:t>biodiversity</a:t>
            </a:r>
            <a:r>
              <a:rPr lang="id-ID" altLang="id-ID" dirty="0"/>
              <a:t> </a:t>
            </a:r>
            <a:r>
              <a:rPr lang="id-ID" altLang="id-ID" dirty="0" err="1"/>
              <a:t>protection</a:t>
            </a:r>
            <a:r>
              <a:rPr lang="id-ID" altLang="id-ID" dirty="0"/>
              <a:t>, </a:t>
            </a:r>
            <a:r>
              <a:rPr lang="id-ID" altLang="id-ID" dirty="0" err="1"/>
              <a:t>and</a:t>
            </a:r>
            <a:r>
              <a:rPr lang="id-ID" altLang="id-ID" dirty="0"/>
              <a:t> </a:t>
            </a:r>
            <a:r>
              <a:rPr lang="id-ID" altLang="id-ID" dirty="0" err="1"/>
              <a:t>the</a:t>
            </a:r>
            <a:r>
              <a:rPr lang="id-ID" altLang="id-ID" dirty="0"/>
              <a:t> </a:t>
            </a:r>
            <a:r>
              <a:rPr lang="id-ID" altLang="id-ID" dirty="0" err="1"/>
              <a:t>implementation</a:t>
            </a:r>
            <a:r>
              <a:rPr lang="id-ID" altLang="id-ID" dirty="0"/>
              <a:t> </a:t>
            </a:r>
            <a:r>
              <a:rPr lang="id-ID" altLang="id-ID" dirty="0" err="1"/>
              <a:t>of</a:t>
            </a:r>
            <a:r>
              <a:rPr lang="id-ID" altLang="id-ID" dirty="0"/>
              <a:t> </a:t>
            </a:r>
            <a:r>
              <a:rPr lang="id-ID" altLang="id-ID" dirty="0" err="1"/>
              <a:t>community</a:t>
            </a:r>
            <a:r>
              <a:rPr lang="id-ID" altLang="id-ID" dirty="0"/>
              <a:t> </a:t>
            </a:r>
            <a:r>
              <a:rPr lang="id-ID" altLang="id-ID" dirty="0" err="1"/>
              <a:t>empowerment</a:t>
            </a:r>
            <a:r>
              <a:rPr lang="id-ID" altLang="id-ID" dirty="0"/>
              <a:t>.  </a:t>
            </a:r>
            <a:r>
              <a:rPr lang="id-ID" altLang="id-ID" dirty="0" err="1"/>
              <a:t>Gold</a:t>
            </a:r>
            <a:r>
              <a:rPr lang="id-ID" altLang="id-ID" dirty="0"/>
              <a:t> </a:t>
            </a:r>
            <a:r>
              <a:rPr lang="id-ID" altLang="id-ID" dirty="0" err="1"/>
              <a:t>Rank</a:t>
            </a:r>
            <a:r>
              <a:rPr lang="id-ID" altLang="id-ID" dirty="0"/>
              <a:t> </a:t>
            </a:r>
            <a:r>
              <a:rPr lang="id-ID" altLang="id-ID" dirty="0" err="1"/>
              <a:t>awarded</a:t>
            </a:r>
            <a:r>
              <a:rPr lang="id-ID" altLang="id-ID" dirty="0"/>
              <a:t> </a:t>
            </a:r>
            <a:r>
              <a:rPr lang="id-ID" altLang="id-ID" dirty="0" err="1"/>
              <a:t>to</a:t>
            </a:r>
            <a:r>
              <a:rPr lang="id-ID" altLang="id-ID" dirty="0"/>
              <a:t> </a:t>
            </a:r>
            <a:r>
              <a:rPr lang="id-ID" altLang="id-ID" dirty="0" err="1"/>
              <a:t>the</a:t>
            </a:r>
            <a:r>
              <a:rPr lang="id-ID" altLang="id-ID" dirty="0"/>
              <a:t> </a:t>
            </a:r>
            <a:r>
              <a:rPr lang="id-ID" altLang="id-ID" dirty="0" err="1"/>
              <a:t>best</a:t>
            </a:r>
            <a:r>
              <a:rPr lang="id-ID" altLang="id-ID" dirty="0"/>
              <a:t> </a:t>
            </a:r>
            <a:r>
              <a:rPr lang="id-ID" altLang="id-ID" dirty="0" err="1"/>
              <a:t>and</a:t>
            </a:r>
            <a:r>
              <a:rPr lang="id-ID" altLang="id-ID" dirty="0"/>
              <a:t> </a:t>
            </a:r>
            <a:r>
              <a:rPr lang="id-ID" altLang="id-ID" dirty="0" err="1"/>
              <a:t>most</a:t>
            </a:r>
            <a:r>
              <a:rPr lang="id-ID" altLang="id-ID" dirty="0"/>
              <a:t> </a:t>
            </a:r>
            <a:r>
              <a:rPr lang="id-ID" altLang="id-ID" dirty="0" err="1"/>
              <a:t>consistent</a:t>
            </a:r>
            <a:r>
              <a:rPr lang="id-ID" altLang="id-ID" dirty="0"/>
              <a:t> </a:t>
            </a:r>
            <a:r>
              <a:rPr lang="id-ID" altLang="id-ID" dirty="0" err="1"/>
              <a:t>companies</a:t>
            </a:r>
            <a:r>
              <a:rPr lang="id-ID" altLang="id-ID" dirty="0"/>
              <a:t> in </a:t>
            </a:r>
            <a:r>
              <a:rPr lang="id-ID" altLang="id-ID" dirty="0" err="1"/>
              <a:t>managing</a:t>
            </a:r>
            <a:r>
              <a:rPr lang="id-ID" altLang="id-ID" dirty="0"/>
              <a:t> </a:t>
            </a:r>
            <a:r>
              <a:rPr lang="id-ID" altLang="id-ID" dirty="0" err="1"/>
              <a:t>the</a:t>
            </a:r>
            <a:r>
              <a:rPr lang="id-ID" altLang="id-ID" dirty="0"/>
              <a:t> </a:t>
            </a:r>
            <a:r>
              <a:rPr lang="id-ID" altLang="id-ID" dirty="0" err="1"/>
              <a:t>environment</a:t>
            </a:r>
            <a:r>
              <a:rPr lang="id-ID" altLang="id-ID" dirty="0"/>
              <a:t>.</a:t>
            </a:r>
          </a:p>
          <a:p>
            <a:pPr eaLnBrk="1" hangingPunct="1">
              <a:spcBef>
                <a:spcPct val="0"/>
              </a:spcBef>
            </a:pPr>
            <a:endParaRPr lang="en-US" altLang="id-ID" dirty="0"/>
          </a:p>
        </p:txBody>
      </p:sp>
      <p:sp>
        <p:nvSpPr>
          <p:cNvPr id="4198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1416523-3EC6-4399-9DAC-336A822E14EE}" type="slidenum">
              <a:rPr lang="en-US" altLang="id-ID" smtClean="0">
                <a:solidFill>
                  <a:prstClr val="black"/>
                </a:solidFill>
              </a:rPr>
              <a:t>6</a:t>
            </a:fld>
            <a:endParaRPr lang="en-US" altLang="id-ID">
              <a:solidFill>
                <a:prstClr val="black"/>
              </a:solidFill>
            </a:endParaRPr>
          </a:p>
        </p:txBody>
      </p:sp>
    </p:spTree>
    <p:extLst>
      <p:ext uri="{BB962C8B-B14F-4D97-AF65-F5344CB8AC3E}">
        <p14:creationId xmlns:p14="http://schemas.microsoft.com/office/powerpoint/2010/main" val="50504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247775" y="1279525"/>
            <a:ext cx="4606925" cy="3454400"/>
          </a:xfrm>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1440" tIns="45720" rIns="91440" bIns="45720" anchor="t" anchorCtr="0"/>
          <a:lstStyle/>
          <a:p>
            <a:pPr lvl="0">
              <a:spcBef>
                <a:spcPct val="0"/>
              </a:spcBef>
            </a:pPr>
            <a:r>
              <a:rPr lang="id-ID" altLang="x-none" dirty="0"/>
              <a:t>PROPER assessment criteria consist of two categories, namely compliance assessment criteria and  beyond compliance assessment criteria.  Compliance  assessment criteria  adherence to answer simple questions, ” Does the company have already obeyed the rules of environmental management ?” If the company comply than it will be awarded Blue rating. The company will receive a red rating if they have not been able to meet the environmental regulations but already have efforts to improve its management of the environment. The Company received ratings of black, if they do not pollute or damage the environment, or no attempt to manage the environment.</a:t>
            </a:r>
          </a:p>
          <a:p>
            <a:pPr lvl="0">
              <a:spcBef>
                <a:spcPct val="0"/>
              </a:spcBef>
            </a:pPr>
            <a:r>
              <a:rPr lang="id-ID" altLang="x-none" dirty="0"/>
              <a:t> </a:t>
            </a:r>
          </a:p>
          <a:p>
            <a:pPr lvl="0">
              <a:spcBef>
                <a:spcPct val="0"/>
              </a:spcBef>
            </a:pPr>
            <a:r>
              <a:rPr lang="id-ID" altLang="x-none" dirty="0"/>
              <a:t>In order to obtain a green and gold assessment, companies must adhere to regulations or a rating of blue. Assessment green rating is based on benchmarking the performance of corporate environmental management in the implementation of environmental management systems, energy efficiency, emissions reduction, 3 R toxic waste and solid waste, water conservation and the reduction of pollution load, biodiversity protection, and the implementation of community empowerment.  Gold Rank awarded to the best and most consistent companies in managing the environment.</a:t>
            </a:r>
          </a:p>
          <a:p>
            <a:pPr lvl="0">
              <a:spcBef>
                <a:spcPct val="0"/>
              </a:spcBef>
            </a:pPr>
            <a:endParaRPr dirty="0"/>
          </a:p>
        </p:txBody>
      </p:sp>
      <p:sp>
        <p:nvSpPr>
          <p:cNvPr id="43012" name="Slide Number Placeholder 3"/>
          <p:cNvSpPr txBox="1">
            <a:spLocks noGrp="1"/>
          </p:cNvSpPr>
          <p:nvPr>
            <p:ph type="sldNum" sz="quarter"/>
          </p:nvPr>
        </p:nvSpPr>
        <p:spPr>
          <a:xfrm>
            <a:off x="4024313" y="9720263"/>
            <a:ext cx="3078162" cy="514350"/>
          </a:xfrm>
          <a:prstGeom prst="rect">
            <a:avLst/>
          </a:prstGeom>
          <a:noFill/>
          <a:ln w="9525">
            <a:noFill/>
          </a:ln>
        </p:spPr>
        <p:txBody>
          <a:bodyPr anchor="b" anchorCtr="0"/>
          <a:lstStyle/>
          <a:p>
            <a:pPr lvl="0" algn="r">
              <a:buNone/>
            </a:pPr>
            <a:fld id="{9A0DB2DC-4C9A-4742-B13C-FB6460FD3503}" type="slidenum">
              <a:rPr lang="en-US" sz="1200" dirty="0">
                <a:solidFill>
                  <a:srgbClr val="000000"/>
                </a:solidFill>
              </a:rPr>
              <a:t>15</a:t>
            </a:fld>
            <a:endParaRPr lang="en-US" sz="1200" dirty="0">
              <a:solidFill>
                <a:srgbClr val="000000"/>
              </a:solidFill>
            </a:endParaRPr>
          </a:p>
        </p:txBody>
      </p:sp>
    </p:spTree>
    <p:extLst>
      <p:ext uri="{BB962C8B-B14F-4D97-AF65-F5344CB8AC3E}">
        <p14:creationId xmlns:p14="http://schemas.microsoft.com/office/powerpoint/2010/main" val="182910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2" name="Date Placeholder 3"/>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1"/>
          </p:nvPr>
        </p:nvSpPr>
        <p:spPr/>
        <p:txBody>
          <a:bodyPr/>
          <a:lstStyle/>
          <a:p>
            <a:pPr lvl="0">
              <a:buNone/>
            </a:pPr>
            <a:fld id="{9A0DB2DC-4C9A-4742-B13C-FB6460FD3503}" type="slidenum">
              <a:rPr lang="en-US" dirty="0">
                <a:latin typeface="Calibri" panose="020F0502020204030204" pitchFamily="34" charset="0"/>
                <a:ea typeface="Arial" panose="020B0604020202020204" pitchFamily="34" charset="0"/>
              </a:rPr>
              <a:t>‹#›</a:t>
            </a:fld>
            <a:endParaRPr lang="en-US" dirty="0">
              <a:latin typeface="Calibri" panose="020F0502020204030204" pitchFamily="34" charset="0"/>
              <a:ea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7"/>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8"/>
          <p:cNvSpPr>
            <a:spLocks noGrp="1"/>
          </p:cNvSpPr>
          <p:nvPr>
            <p:ph type="sldNum" sz="quarter" idx="1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vert="horz" lIns="91440" tIns="45720" rIns="91440" bIns="45720" rtlCol="0" anchor="t">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Date Placeholder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id-ID" altLang="en-US" dirty="0"/>
              <a:t>‹#›</a:t>
            </a:fld>
            <a:endParaRPr lang="id-ID" altLang="en-US" dirty="0"/>
          </a:p>
        </p:txBody>
      </p:sp>
    </p:spTree>
  </p:cSld>
  <p:clrMapOvr>
    <a:masterClrMapping/>
  </p:clrMapOvr>
  <p:transition spd="slow" advClick="0">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340451" y="479952"/>
            <a:ext cx="1058931"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11" name="Picture Placeholder 10"/>
          <p:cNvSpPr>
            <a:spLocks noGrp="1"/>
          </p:cNvSpPr>
          <p:nvPr>
            <p:ph type="pic" sz="quarter" idx="11"/>
          </p:nvPr>
        </p:nvSpPr>
        <p:spPr>
          <a:xfrm>
            <a:off x="5298459" y="2182856"/>
            <a:ext cx="1058931"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14" name="Picture Placeholder 13"/>
          <p:cNvSpPr>
            <a:spLocks noGrp="1"/>
          </p:cNvSpPr>
          <p:nvPr>
            <p:ph type="pic" sz="quarter" idx="12"/>
          </p:nvPr>
        </p:nvSpPr>
        <p:spPr>
          <a:xfrm>
            <a:off x="7281316" y="3892386"/>
            <a:ext cx="1058931" cy="1411908"/>
          </a:xfrm>
          <a:custGeom>
            <a:avLst/>
            <a:gdLst>
              <a:gd name="connsiteX0" fmla="*/ 705954 w 1411908"/>
              <a:gd name="connsiteY0" fmla="*/ 0 h 1411908"/>
              <a:gd name="connsiteX1" fmla="*/ 1411908 w 1411908"/>
              <a:gd name="connsiteY1" fmla="*/ 705954 h 1411908"/>
              <a:gd name="connsiteX2" fmla="*/ 705954 w 1411908"/>
              <a:gd name="connsiteY2" fmla="*/ 1411908 h 1411908"/>
              <a:gd name="connsiteX3" fmla="*/ 0 w 1411908"/>
              <a:gd name="connsiteY3" fmla="*/ 705954 h 1411908"/>
              <a:gd name="connsiteX4" fmla="*/ 705954 w 1411908"/>
              <a:gd name="connsiteY4" fmla="*/ 0 h 14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08" h="1411908">
                <a:moveTo>
                  <a:pt x="705954" y="0"/>
                </a:moveTo>
                <a:cubicBezTo>
                  <a:pt x="1095842" y="0"/>
                  <a:pt x="1411908" y="316066"/>
                  <a:pt x="1411908" y="705954"/>
                </a:cubicBezTo>
                <a:cubicBezTo>
                  <a:pt x="1411908" y="1095842"/>
                  <a:pt x="1095842" y="1411908"/>
                  <a:pt x="705954" y="1411908"/>
                </a:cubicBezTo>
                <a:cubicBezTo>
                  <a:pt x="316066" y="1411908"/>
                  <a:pt x="0" y="1095842"/>
                  <a:pt x="0" y="705954"/>
                </a:cubicBezTo>
                <a:cubicBezTo>
                  <a:pt x="0" y="316066"/>
                  <a:pt x="316066" y="0"/>
                  <a:pt x="705954" y="0"/>
                </a:cubicBezTo>
                <a:close/>
              </a:path>
            </a:pathLst>
          </a:custGeom>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2" name="Date Placeholder 1"/>
          <p:cNvSpPr>
            <a:spLocks noGrp="1"/>
          </p:cNvSpPr>
          <p:nvPr>
            <p:ph type="dt" sz="half" idx="13"/>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5"/>
          </p:nvPr>
        </p:nvSpPr>
        <p:spPr/>
        <p:txBody>
          <a:body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Ovr>
    <a:masterClrMapping/>
  </p:clrMapOvr>
  <p:transition spd="slow" advClick="0">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Freeform 5"/>
          <p:cNvSpPr/>
          <p:nvPr/>
        </p:nvSpPr>
        <p:spPr bwMode="auto">
          <a:xfrm>
            <a:off x="7310438" y="5399088"/>
            <a:ext cx="1833563" cy="1458913"/>
          </a:xfrm>
          <a:custGeom>
            <a:avLst/>
            <a:gdLst>
              <a:gd name="T0" fmla="*/ 828 w 1307"/>
              <a:gd name="T1" fmla="*/ 181 h 772"/>
              <a:gd name="T2" fmla="*/ 253 w 1307"/>
              <a:gd name="T3" fmla="*/ 594 h 772"/>
              <a:gd name="T4" fmla="*/ 0 w 1307"/>
              <a:gd name="T5" fmla="*/ 772 h 772"/>
              <a:gd name="T6" fmla="*/ 880 w 1307"/>
              <a:gd name="T7" fmla="*/ 772 h 772"/>
              <a:gd name="T8" fmla="*/ 1307 w 1307"/>
              <a:gd name="T9" fmla="*/ 722 h 772"/>
              <a:gd name="T10" fmla="*/ 1307 w 1307"/>
              <a:gd name="T11" fmla="*/ 47 h 772"/>
              <a:gd name="T12" fmla="*/ 828 w 1307"/>
              <a:gd name="T13" fmla="*/ 181 h 772"/>
            </a:gdLst>
            <a:ahLst/>
            <a:cxnLst>
              <a:cxn ang="0">
                <a:pos x="T0" y="T1"/>
              </a:cxn>
              <a:cxn ang="0">
                <a:pos x="T2" y="T3"/>
              </a:cxn>
              <a:cxn ang="0">
                <a:pos x="T4" y="T5"/>
              </a:cxn>
              <a:cxn ang="0">
                <a:pos x="T6" y="T7"/>
              </a:cxn>
              <a:cxn ang="0">
                <a:pos x="T8" y="T9"/>
              </a:cxn>
              <a:cxn ang="0">
                <a:pos x="T10" y="T11"/>
              </a:cxn>
              <a:cxn ang="0">
                <a:pos x="T12" y="T13"/>
              </a:cxn>
            </a:cxnLst>
            <a:rect l="0" t="0" r="r" b="b"/>
            <a:pathLst>
              <a:path w="1307" h="772">
                <a:moveTo>
                  <a:pt x="828" y="181"/>
                </a:moveTo>
                <a:cubicBezTo>
                  <a:pt x="639" y="432"/>
                  <a:pt x="534" y="607"/>
                  <a:pt x="253" y="594"/>
                </a:cubicBezTo>
                <a:cubicBezTo>
                  <a:pt x="123" y="588"/>
                  <a:pt x="33" y="670"/>
                  <a:pt x="0" y="772"/>
                </a:cubicBezTo>
                <a:cubicBezTo>
                  <a:pt x="880" y="772"/>
                  <a:pt x="880" y="772"/>
                  <a:pt x="880" y="772"/>
                </a:cubicBezTo>
                <a:cubicBezTo>
                  <a:pt x="993" y="659"/>
                  <a:pt x="1167" y="714"/>
                  <a:pt x="1307" y="722"/>
                </a:cubicBezTo>
                <a:cubicBezTo>
                  <a:pt x="1307" y="47"/>
                  <a:pt x="1307" y="47"/>
                  <a:pt x="1307" y="47"/>
                </a:cubicBezTo>
                <a:cubicBezTo>
                  <a:pt x="1192" y="22"/>
                  <a:pt x="965" y="0"/>
                  <a:pt x="828" y="18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 name="Freeform 5"/>
          <p:cNvSpPr/>
          <p:nvPr/>
        </p:nvSpPr>
        <p:spPr bwMode="auto">
          <a:xfrm>
            <a:off x="1588" y="-3175"/>
            <a:ext cx="2328863" cy="1354138"/>
          </a:xfrm>
          <a:custGeom>
            <a:avLst/>
            <a:gdLst>
              <a:gd name="T0" fmla="*/ 0 w 1050"/>
              <a:gd name="T1" fmla="*/ 415 h 452"/>
              <a:gd name="T2" fmla="*/ 698 w 1050"/>
              <a:gd name="T3" fmla="*/ 386 h 452"/>
              <a:gd name="T4" fmla="*/ 1050 w 1050"/>
              <a:gd name="T5" fmla="*/ 0 h 452"/>
              <a:gd name="T6" fmla="*/ 0 w 1050"/>
              <a:gd name="T7" fmla="*/ 0 h 452"/>
              <a:gd name="T8" fmla="*/ 0 w 1050"/>
              <a:gd name="T9" fmla="*/ 415 h 452"/>
            </a:gdLst>
            <a:ahLst/>
            <a:cxnLst>
              <a:cxn ang="0">
                <a:pos x="T0" y="T1"/>
              </a:cxn>
              <a:cxn ang="0">
                <a:pos x="T2" y="T3"/>
              </a:cxn>
              <a:cxn ang="0">
                <a:pos x="T4" y="T5"/>
              </a:cxn>
              <a:cxn ang="0">
                <a:pos x="T6" y="T7"/>
              </a:cxn>
              <a:cxn ang="0">
                <a:pos x="T8" y="T9"/>
              </a:cxn>
            </a:cxnLst>
            <a:rect l="0" t="0" r="r" b="b"/>
            <a:pathLst>
              <a:path w="1050" h="452">
                <a:moveTo>
                  <a:pt x="0" y="415"/>
                </a:moveTo>
                <a:cubicBezTo>
                  <a:pt x="322" y="238"/>
                  <a:pt x="355" y="452"/>
                  <a:pt x="698" y="386"/>
                </a:cubicBezTo>
                <a:cubicBezTo>
                  <a:pt x="972" y="333"/>
                  <a:pt x="1040" y="144"/>
                  <a:pt x="1050" y="0"/>
                </a:cubicBezTo>
                <a:cubicBezTo>
                  <a:pt x="0" y="0"/>
                  <a:pt x="0" y="0"/>
                  <a:pt x="0" y="0"/>
                </a:cubicBezTo>
                <a:lnTo>
                  <a:pt x="0" y="415"/>
                </a:lnTo>
                <a:close/>
              </a:path>
            </a:pathLst>
          </a:custGeom>
          <a:solidFill>
            <a:schemeClr val="accent1">
              <a:lumMod val="60000"/>
              <a:lumOff val="40000"/>
            </a:schemeClr>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 name="Text Placeholder 9"/>
          <p:cNvSpPr>
            <a:spLocks noGrp="1"/>
          </p:cNvSpPr>
          <p:nvPr>
            <p:ph type="body" sz="quarter" idx="11"/>
          </p:nvPr>
        </p:nvSpPr>
        <p:spPr>
          <a:xfrm>
            <a:off x="928369" y="1000147"/>
            <a:ext cx="3857179" cy="1754326"/>
          </a:xfrm>
        </p:spPr>
        <p:txBody>
          <a:bodyPr>
            <a:noAutofit/>
          </a:bodyPr>
          <a:lstStyle>
            <a:lvl1pPr marL="0" indent="0" algn="l">
              <a:buNone/>
              <a:defRPr sz="4050" b="1">
                <a:solidFill>
                  <a:schemeClr val="tx1"/>
                </a:solidFill>
                <a:latin typeface="+mj-lt"/>
              </a:defRPr>
            </a:lvl1pPr>
          </a:lstStyle>
          <a:p>
            <a:pPr lvl="0"/>
            <a:r>
              <a:rPr lang="en-US" smtClean="0"/>
              <a:t>Click to edit Master text styles</a:t>
            </a:r>
          </a:p>
        </p:txBody>
      </p:sp>
      <p:sp>
        <p:nvSpPr>
          <p:cNvPr id="14" name="Picture Placeholder 13"/>
          <p:cNvSpPr>
            <a:spLocks noGrp="1"/>
          </p:cNvSpPr>
          <p:nvPr>
            <p:ph type="pic" sz="quarter" idx="12"/>
          </p:nvPr>
        </p:nvSpPr>
        <p:spPr>
          <a:xfrm>
            <a:off x="5432622" y="1731414"/>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20" name="Picture Placeholder 19"/>
          <p:cNvSpPr>
            <a:spLocks noGrp="1"/>
          </p:cNvSpPr>
          <p:nvPr>
            <p:ph type="pic" sz="quarter" idx="13"/>
          </p:nvPr>
        </p:nvSpPr>
        <p:spPr>
          <a:xfrm>
            <a:off x="6555589" y="3233092"/>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21" name="Picture Placeholder 20"/>
          <p:cNvSpPr>
            <a:spLocks noGrp="1"/>
          </p:cNvSpPr>
          <p:nvPr>
            <p:ph type="pic" sz="quarter" idx="14"/>
          </p:nvPr>
        </p:nvSpPr>
        <p:spPr>
          <a:xfrm>
            <a:off x="5292922" y="5178103"/>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22" name="Picture Placeholder 21"/>
          <p:cNvSpPr>
            <a:spLocks noGrp="1"/>
          </p:cNvSpPr>
          <p:nvPr>
            <p:ph type="pic" sz="quarter" idx="15"/>
          </p:nvPr>
        </p:nvSpPr>
        <p:spPr>
          <a:xfrm>
            <a:off x="3816879" y="4103528"/>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23" name="Picture Placeholder 22"/>
          <p:cNvSpPr>
            <a:spLocks noGrp="1"/>
          </p:cNvSpPr>
          <p:nvPr>
            <p:ph type="pic" sz="quarter" idx="16"/>
          </p:nvPr>
        </p:nvSpPr>
        <p:spPr>
          <a:xfrm>
            <a:off x="1952822" y="2933702"/>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24" name="Picture Placeholder 23"/>
          <p:cNvSpPr>
            <a:spLocks noGrp="1"/>
          </p:cNvSpPr>
          <p:nvPr>
            <p:ph type="pic" sz="quarter" idx="17"/>
          </p:nvPr>
        </p:nvSpPr>
        <p:spPr>
          <a:xfrm>
            <a:off x="1013222" y="5110356"/>
            <a:ext cx="755121" cy="1006828"/>
          </a:xfrm>
          <a:custGeom>
            <a:avLst/>
            <a:gdLst>
              <a:gd name="connsiteX0" fmla="*/ 503414 w 1006828"/>
              <a:gd name="connsiteY0" fmla="*/ 0 h 1006828"/>
              <a:gd name="connsiteX1" fmla="*/ 1006828 w 1006828"/>
              <a:gd name="connsiteY1" fmla="*/ 503414 h 1006828"/>
              <a:gd name="connsiteX2" fmla="*/ 503414 w 1006828"/>
              <a:gd name="connsiteY2" fmla="*/ 1006828 h 1006828"/>
              <a:gd name="connsiteX3" fmla="*/ 0 w 1006828"/>
              <a:gd name="connsiteY3" fmla="*/ 503414 h 1006828"/>
              <a:gd name="connsiteX4" fmla="*/ 503414 w 1006828"/>
              <a:gd name="connsiteY4" fmla="*/ 0 h 10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28" h="1006828">
                <a:moveTo>
                  <a:pt x="503414" y="0"/>
                </a:moveTo>
                <a:cubicBezTo>
                  <a:pt x="781442" y="0"/>
                  <a:pt x="1006828" y="225386"/>
                  <a:pt x="1006828" y="503414"/>
                </a:cubicBezTo>
                <a:cubicBezTo>
                  <a:pt x="1006828" y="781442"/>
                  <a:pt x="781442" y="1006828"/>
                  <a:pt x="503414" y="1006828"/>
                </a:cubicBezTo>
                <a:cubicBezTo>
                  <a:pt x="225386" y="1006828"/>
                  <a:pt x="0" y="781442"/>
                  <a:pt x="0" y="503414"/>
                </a:cubicBezTo>
                <a:cubicBezTo>
                  <a:pt x="0" y="225386"/>
                  <a:pt x="225386" y="0"/>
                  <a:pt x="503414" y="0"/>
                </a:cubicBezTo>
                <a:close/>
              </a:path>
            </a:pathLst>
          </a:custGeom>
        </p:spPr>
        <p:txBody>
          <a:bodyPr vert="horz" wrap="square" lIns="91440" tIns="45720" rIns="91440" bIns="45720" rtlCol="0">
            <a:noAutofit/>
          </a:bodyPr>
          <a:lstStyle>
            <a:lvl1pPr>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6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half" idx="18"/>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Footer Placeholder 3"/>
          <p:cNvSpPr>
            <a:spLocks noGrp="1"/>
          </p:cNvSpPr>
          <p:nvPr>
            <p:ph type="ftr" sz="quarter" idx="19"/>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Slide Number Placeholder 4"/>
          <p:cNvSpPr>
            <a:spLocks noGrp="1"/>
          </p:cNvSpPr>
          <p:nvPr>
            <p:ph type="sldNum" sz="quarter" idx="20"/>
          </p:nvPr>
        </p:nvSpPr>
        <p:spPr/>
        <p:txBody>
          <a:body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Ovr>
    <a:masterClrMapping/>
  </p:clrMapOvr>
  <p:transition spd="slow" advClick="0">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yle-Tosca">
    <p:spTree>
      <p:nvGrpSpPr>
        <p:cNvPr id="1" name=""/>
        <p:cNvGrpSpPr/>
        <p:nvPr/>
      </p:nvGrpSpPr>
      <p:grpSpPr>
        <a:xfrm>
          <a:off x="0" y="0"/>
          <a:ext cx="0" cy="0"/>
          <a:chOff x="0" y="0"/>
          <a:chExt cx="0" cy="0"/>
        </a:xfrm>
      </p:grpSpPr>
      <p:sp>
        <p:nvSpPr>
          <p:cNvPr id="7" name="Rounded Rectangle 6"/>
          <p:cNvSpPr/>
          <p:nvPr/>
        </p:nvSpPr>
        <p:spPr>
          <a:xfrm>
            <a:off x="8223250" y="19050"/>
            <a:ext cx="452438" cy="246063"/>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id-ID" sz="1800" b="0" i="0" u="none" strike="noStrike" kern="1200" cap="none" spc="0" normalizeH="0" baseline="0" noProof="0">
              <a:ln>
                <a:noFill/>
              </a:ln>
              <a:solidFill>
                <a:prstClr val="white"/>
              </a:solidFill>
              <a:effectLst/>
              <a:uLnTx/>
              <a:uFillTx/>
              <a:latin typeface="+mn-lt"/>
              <a:ea typeface="+mn-ea"/>
              <a:cs typeface="+mn-cs"/>
            </a:endParaRPr>
          </a:p>
        </p:txBody>
      </p:sp>
      <p:sp>
        <p:nvSpPr>
          <p:cNvPr id="8" name="Rounded Rectangle 7"/>
          <p:cNvSpPr/>
          <p:nvPr/>
        </p:nvSpPr>
        <p:spPr>
          <a:xfrm>
            <a:off x="8223250" y="0"/>
            <a:ext cx="452438" cy="24606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id-ID" sz="1800" b="0" i="0" u="none" strike="noStrike" kern="1200" cap="none" spc="0" normalizeH="0" baseline="0" noProof="0">
              <a:ln>
                <a:noFill/>
              </a:ln>
              <a:solidFill>
                <a:prstClr val="white"/>
              </a:solidFill>
              <a:effectLst/>
              <a:uLnTx/>
              <a:uFillTx/>
              <a:latin typeface="+mn-lt"/>
              <a:ea typeface="+mn-ea"/>
              <a:cs typeface="+mn-cs"/>
            </a:endParaRPr>
          </a:p>
        </p:txBody>
      </p:sp>
      <p:sp>
        <p:nvSpPr>
          <p:cNvPr id="9" name="Rectangle 8"/>
          <p:cNvSpPr/>
          <p:nvPr/>
        </p:nvSpPr>
        <p:spPr>
          <a:xfrm>
            <a:off x="8226425" y="0"/>
            <a:ext cx="447675" cy="184150"/>
          </a:xfrm>
          <a:prstGeom prst="rect">
            <a:avLst/>
          </a:prstGeom>
        </p:spPr>
        <p:txBody>
          <a:bodyPr wrap="none">
            <a:spAutoFit/>
          </a:bodyPr>
          <a:lstStyle/>
          <a:p>
            <a:pPr lvl="0" algn="ctr" eaLnBrk="0" hangingPunct="0">
              <a:buNone/>
            </a:pPr>
            <a:r>
              <a:rPr lang="id-ID" altLang="x-none" sz="600" dirty="0">
                <a:solidFill>
                  <a:srgbClr val="FFFFFF"/>
                </a:solidFill>
                <a:latin typeface="Calibri" panose="020F0502020204030204" pitchFamily="34" charset="0"/>
                <a:ea typeface="Arial" panose="020B0604020202020204" pitchFamily="34" charset="0"/>
              </a:rPr>
              <a:t>Page </a:t>
            </a:r>
            <a:fld id="{9A0DB2DC-4C9A-4742-B13C-FB6460FD3503}" type="slidenum">
              <a:rPr lang="id-ID" altLang="x-none" sz="600" b="1" dirty="0">
                <a:solidFill>
                  <a:srgbClr val="FFFFFF"/>
                </a:solidFill>
                <a:latin typeface="Calibri" panose="020F0502020204030204" pitchFamily="34" charset="0"/>
                <a:ea typeface="Arial" panose="020B0604020202020204" pitchFamily="34" charset="0"/>
              </a:rPr>
              <a:t>‹#›</a:t>
            </a:fld>
            <a:endParaRPr lang="id-ID" altLang="x-none" sz="600" b="1" dirty="0">
              <a:solidFill>
                <a:srgbClr val="FFFFFF"/>
              </a:solidFill>
              <a:latin typeface="Calibri" panose="020F0502020204030204" pitchFamily="34" charset="0"/>
              <a:ea typeface="Arial" panose="020B0604020202020204" pitchFamily="34" charset="0"/>
            </a:endParaRPr>
          </a:p>
        </p:txBody>
      </p:sp>
      <p:grpSp>
        <p:nvGrpSpPr>
          <p:cNvPr id="25605" name="Group 22"/>
          <p:cNvGrpSpPr/>
          <p:nvPr userDrawn="1"/>
        </p:nvGrpSpPr>
        <p:grpSpPr>
          <a:xfrm>
            <a:off x="109538" y="6437313"/>
            <a:ext cx="800100" cy="268287"/>
            <a:chOff x="246534" y="4718011"/>
            <a:chExt cx="1082796" cy="271777"/>
          </a:xfrm>
        </p:grpSpPr>
        <p:grpSp>
          <p:nvGrpSpPr>
            <p:cNvPr id="11" name="Group 10"/>
            <p:cNvGrpSpPr/>
            <p:nvPr/>
          </p:nvGrpSpPr>
          <p:grpSpPr>
            <a:xfrm>
              <a:off x="246535" y="4718011"/>
              <a:ext cx="199692" cy="175745"/>
              <a:chOff x="2155825" y="1089025"/>
              <a:chExt cx="1687513" cy="1430338"/>
            </a:xfrm>
            <a:solidFill>
              <a:schemeClr val="bg1">
                <a:lumMod val="85000"/>
              </a:schemeClr>
            </a:solidFill>
          </p:grpSpPr>
          <p:sp>
            <p:nvSpPr>
              <p:cNvPr id="13" name="Freeform 12"/>
              <p:cNvSpPr/>
              <p:nvPr/>
            </p:nvSpPr>
            <p:spPr bwMode="auto">
              <a:xfrm>
                <a:off x="2155825" y="1827213"/>
                <a:ext cx="676275" cy="692150"/>
              </a:xfrm>
              <a:custGeom>
                <a:avLst/>
                <a:gdLst>
                  <a:gd name="T0" fmla="*/ 179 w 179"/>
                  <a:gd name="T1" fmla="*/ 40 h 183"/>
                  <a:gd name="T2" fmla="*/ 106 w 179"/>
                  <a:gd name="T3" fmla="*/ 0 h 183"/>
                  <a:gd name="T4" fmla="*/ 73 w 179"/>
                  <a:gd name="T5" fmla="*/ 17 h 183"/>
                  <a:gd name="T6" fmla="*/ 7 w 179"/>
                  <a:gd name="T7" fmla="*/ 110 h 183"/>
                  <a:gd name="T8" fmla="*/ 100 w 179"/>
                  <a:gd name="T9" fmla="*/ 175 h 183"/>
                  <a:gd name="T10" fmla="*/ 165 w 179"/>
                  <a:gd name="T11" fmla="*/ 83 h 183"/>
                  <a:gd name="T12" fmla="*/ 164 w 179"/>
                  <a:gd name="T13" fmla="*/ 79 h 183"/>
                  <a:gd name="T14" fmla="*/ 179 w 179"/>
                  <a:gd name="T15" fmla="*/ 4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83">
                    <a:moveTo>
                      <a:pt x="179" y="40"/>
                    </a:moveTo>
                    <a:cubicBezTo>
                      <a:pt x="150" y="35"/>
                      <a:pt x="124" y="21"/>
                      <a:pt x="106" y="0"/>
                    </a:cubicBezTo>
                    <a:cubicBezTo>
                      <a:pt x="104" y="11"/>
                      <a:pt x="98" y="15"/>
                      <a:pt x="73" y="17"/>
                    </a:cubicBezTo>
                    <a:cubicBezTo>
                      <a:pt x="29" y="25"/>
                      <a:pt x="0" y="66"/>
                      <a:pt x="7" y="110"/>
                    </a:cubicBezTo>
                    <a:cubicBezTo>
                      <a:pt x="15" y="153"/>
                      <a:pt x="56" y="183"/>
                      <a:pt x="100" y="175"/>
                    </a:cubicBezTo>
                    <a:cubicBezTo>
                      <a:pt x="143" y="168"/>
                      <a:pt x="173" y="127"/>
                      <a:pt x="165" y="83"/>
                    </a:cubicBezTo>
                    <a:cubicBezTo>
                      <a:pt x="165" y="82"/>
                      <a:pt x="165" y="80"/>
                      <a:pt x="164" y="79"/>
                    </a:cubicBezTo>
                    <a:cubicBezTo>
                      <a:pt x="163" y="70"/>
                      <a:pt x="159" y="54"/>
                      <a:pt x="179" y="40"/>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id-ID" sz="1050" b="0" i="0" u="none" strike="noStrike" kern="1200" cap="none" spc="0" normalizeH="0" baseline="0" noProof="0">
                  <a:ln>
                    <a:noFill/>
                  </a:ln>
                  <a:solidFill>
                    <a:prstClr val="black"/>
                  </a:solidFill>
                  <a:effectLst/>
                  <a:uLnTx/>
                  <a:uFillTx/>
                  <a:latin typeface="+mn-lt"/>
                  <a:ea typeface="+mn-ea"/>
                  <a:cs typeface="+mn-cs"/>
                </a:endParaRPr>
              </a:p>
            </p:txBody>
          </p:sp>
          <p:sp>
            <p:nvSpPr>
              <p:cNvPr id="14" name="Freeform 13"/>
              <p:cNvSpPr>
                <a:spLocks noEditPoints="1"/>
              </p:cNvSpPr>
              <p:nvPr/>
            </p:nvSpPr>
            <p:spPr bwMode="auto">
              <a:xfrm>
                <a:off x="2473325" y="1089025"/>
                <a:ext cx="1370013" cy="882650"/>
              </a:xfrm>
              <a:custGeom>
                <a:avLst/>
                <a:gdLst>
                  <a:gd name="T0" fmla="*/ 357 w 363"/>
                  <a:gd name="T1" fmla="*/ 154 h 233"/>
                  <a:gd name="T2" fmla="*/ 283 w 363"/>
                  <a:gd name="T3" fmla="*/ 102 h 233"/>
                  <a:gd name="T4" fmla="*/ 278 w 363"/>
                  <a:gd name="T5" fmla="*/ 103 h 233"/>
                  <a:gd name="T6" fmla="*/ 278 w 363"/>
                  <a:gd name="T7" fmla="*/ 103 h 233"/>
                  <a:gd name="T8" fmla="*/ 277 w 363"/>
                  <a:gd name="T9" fmla="*/ 103 h 233"/>
                  <a:gd name="T10" fmla="*/ 271 w 363"/>
                  <a:gd name="T11" fmla="*/ 105 h 233"/>
                  <a:gd name="T12" fmla="*/ 214 w 363"/>
                  <a:gd name="T13" fmla="*/ 82 h 233"/>
                  <a:gd name="T14" fmla="*/ 96 w 363"/>
                  <a:gd name="T15" fmla="*/ 9 h 233"/>
                  <a:gd name="T16" fmla="*/ 10 w 363"/>
                  <a:gd name="T17" fmla="*/ 130 h 233"/>
                  <a:gd name="T18" fmla="*/ 15 w 363"/>
                  <a:gd name="T19" fmla="*/ 148 h 233"/>
                  <a:gd name="T20" fmla="*/ 15 w 363"/>
                  <a:gd name="T21" fmla="*/ 148 h 233"/>
                  <a:gd name="T22" fmla="*/ 114 w 363"/>
                  <a:gd name="T23" fmla="*/ 217 h 233"/>
                  <a:gd name="T24" fmla="*/ 156 w 363"/>
                  <a:gd name="T25" fmla="*/ 208 h 233"/>
                  <a:gd name="T26" fmla="*/ 156 w 363"/>
                  <a:gd name="T27" fmla="*/ 208 h 233"/>
                  <a:gd name="T28" fmla="*/ 192 w 363"/>
                  <a:gd name="T29" fmla="*/ 182 h 233"/>
                  <a:gd name="T30" fmla="*/ 192 w 363"/>
                  <a:gd name="T31" fmla="*/ 182 h 233"/>
                  <a:gd name="T32" fmla="*/ 192 w 363"/>
                  <a:gd name="T33" fmla="*/ 182 h 233"/>
                  <a:gd name="T34" fmla="*/ 195 w 363"/>
                  <a:gd name="T35" fmla="*/ 179 h 233"/>
                  <a:gd name="T36" fmla="*/ 234 w 363"/>
                  <a:gd name="T37" fmla="*/ 189 h 233"/>
                  <a:gd name="T38" fmla="*/ 234 w 363"/>
                  <a:gd name="T39" fmla="*/ 189 h 233"/>
                  <a:gd name="T40" fmla="*/ 305 w 363"/>
                  <a:gd name="T41" fmla="*/ 228 h 233"/>
                  <a:gd name="T42" fmla="*/ 357 w 363"/>
                  <a:gd name="T43" fmla="*/ 154 h 233"/>
                  <a:gd name="T44" fmla="*/ 78 w 363"/>
                  <a:gd name="T45" fmla="*/ 33 h 233"/>
                  <a:gd name="T46" fmla="*/ 111 w 363"/>
                  <a:gd name="T47" fmla="*/ 35 h 233"/>
                  <a:gd name="T48" fmla="*/ 90 w 363"/>
                  <a:gd name="T49" fmla="*/ 60 h 233"/>
                  <a:gd name="T50" fmla="*/ 56 w 363"/>
                  <a:gd name="T51" fmla="*/ 58 h 233"/>
                  <a:gd name="T52" fmla="*/ 78 w 363"/>
                  <a:gd name="T53" fmla="*/ 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3" h="233">
                    <a:moveTo>
                      <a:pt x="357" y="154"/>
                    </a:moveTo>
                    <a:cubicBezTo>
                      <a:pt x="351" y="119"/>
                      <a:pt x="318" y="96"/>
                      <a:pt x="283" y="102"/>
                    </a:cubicBezTo>
                    <a:cubicBezTo>
                      <a:pt x="281" y="102"/>
                      <a:pt x="279" y="102"/>
                      <a:pt x="278" y="103"/>
                    </a:cubicBezTo>
                    <a:cubicBezTo>
                      <a:pt x="278" y="103"/>
                      <a:pt x="278" y="103"/>
                      <a:pt x="278" y="103"/>
                    </a:cubicBezTo>
                    <a:cubicBezTo>
                      <a:pt x="278" y="103"/>
                      <a:pt x="277" y="103"/>
                      <a:pt x="277" y="103"/>
                    </a:cubicBezTo>
                    <a:cubicBezTo>
                      <a:pt x="275" y="104"/>
                      <a:pt x="273" y="104"/>
                      <a:pt x="271" y="105"/>
                    </a:cubicBezTo>
                    <a:cubicBezTo>
                      <a:pt x="258" y="108"/>
                      <a:pt x="230" y="111"/>
                      <a:pt x="214" y="82"/>
                    </a:cubicBezTo>
                    <a:cubicBezTo>
                      <a:pt x="199" y="32"/>
                      <a:pt x="149" y="0"/>
                      <a:pt x="96" y="9"/>
                    </a:cubicBezTo>
                    <a:cubicBezTo>
                      <a:pt x="39" y="19"/>
                      <a:pt x="0" y="73"/>
                      <a:pt x="10" y="130"/>
                    </a:cubicBezTo>
                    <a:cubicBezTo>
                      <a:pt x="11" y="136"/>
                      <a:pt x="13" y="143"/>
                      <a:pt x="15" y="148"/>
                    </a:cubicBezTo>
                    <a:cubicBezTo>
                      <a:pt x="15" y="148"/>
                      <a:pt x="15" y="148"/>
                      <a:pt x="15" y="148"/>
                    </a:cubicBezTo>
                    <a:cubicBezTo>
                      <a:pt x="30" y="189"/>
                      <a:pt x="68" y="217"/>
                      <a:pt x="114" y="217"/>
                    </a:cubicBezTo>
                    <a:cubicBezTo>
                      <a:pt x="129" y="217"/>
                      <a:pt x="143" y="214"/>
                      <a:pt x="156" y="208"/>
                    </a:cubicBezTo>
                    <a:cubicBezTo>
                      <a:pt x="156" y="208"/>
                      <a:pt x="156" y="208"/>
                      <a:pt x="156" y="208"/>
                    </a:cubicBezTo>
                    <a:cubicBezTo>
                      <a:pt x="170" y="202"/>
                      <a:pt x="182" y="193"/>
                      <a:pt x="192" y="182"/>
                    </a:cubicBezTo>
                    <a:cubicBezTo>
                      <a:pt x="192" y="182"/>
                      <a:pt x="192" y="182"/>
                      <a:pt x="192" y="182"/>
                    </a:cubicBezTo>
                    <a:cubicBezTo>
                      <a:pt x="192" y="182"/>
                      <a:pt x="192" y="182"/>
                      <a:pt x="192" y="182"/>
                    </a:cubicBezTo>
                    <a:cubicBezTo>
                      <a:pt x="193" y="181"/>
                      <a:pt x="194" y="180"/>
                      <a:pt x="195" y="179"/>
                    </a:cubicBezTo>
                    <a:cubicBezTo>
                      <a:pt x="202" y="171"/>
                      <a:pt x="219" y="159"/>
                      <a:pt x="234" y="189"/>
                    </a:cubicBezTo>
                    <a:cubicBezTo>
                      <a:pt x="234" y="189"/>
                      <a:pt x="234" y="189"/>
                      <a:pt x="234" y="189"/>
                    </a:cubicBezTo>
                    <a:cubicBezTo>
                      <a:pt x="245" y="216"/>
                      <a:pt x="274" y="233"/>
                      <a:pt x="305" y="228"/>
                    </a:cubicBezTo>
                    <a:cubicBezTo>
                      <a:pt x="340" y="222"/>
                      <a:pt x="363" y="189"/>
                      <a:pt x="357" y="154"/>
                    </a:cubicBezTo>
                    <a:close/>
                    <a:moveTo>
                      <a:pt x="78" y="33"/>
                    </a:moveTo>
                    <a:cubicBezTo>
                      <a:pt x="93" y="26"/>
                      <a:pt x="108" y="27"/>
                      <a:pt x="111" y="35"/>
                    </a:cubicBezTo>
                    <a:cubicBezTo>
                      <a:pt x="115" y="42"/>
                      <a:pt x="105" y="54"/>
                      <a:pt x="90" y="60"/>
                    </a:cubicBezTo>
                    <a:cubicBezTo>
                      <a:pt x="74" y="67"/>
                      <a:pt x="59" y="66"/>
                      <a:pt x="56" y="58"/>
                    </a:cubicBezTo>
                    <a:cubicBezTo>
                      <a:pt x="53" y="50"/>
                      <a:pt x="63" y="39"/>
                      <a:pt x="78" y="33"/>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id-ID" sz="1050" b="0" i="0" u="none" strike="noStrike" kern="1200" cap="none" spc="0" normalizeH="0" baseline="0" noProof="0">
                  <a:ln>
                    <a:noFill/>
                  </a:ln>
                  <a:solidFill>
                    <a:prstClr val="black"/>
                  </a:solidFill>
                  <a:effectLst/>
                  <a:uLnTx/>
                  <a:uFillTx/>
                  <a:latin typeface="+mn-lt"/>
                  <a:ea typeface="+mn-ea"/>
                  <a:cs typeface="+mn-cs"/>
                </a:endParaRPr>
              </a:p>
            </p:txBody>
          </p:sp>
        </p:grpSp>
        <p:sp>
          <p:nvSpPr>
            <p:cNvPr id="12" name="TextBox 11"/>
            <p:cNvSpPr txBox="1"/>
            <p:nvPr/>
          </p:nvSpPr>
          <p:spPr>
            <a:xfrm>
              <a:off x="348681" y="4724479"/>
              <a:ext cx="980649" cy="26530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ID" sz="1100" b="1"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unlimited</a:t>
              </a:r>
              <a:endParaRPr kumimoji="0" lang="id-ID" sz="1100" b="1"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endParaRPr>
            </a:p>
          </p:txBody>
        </p:sp>
      </p:gr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Ovr>
    <a:masterClrMapping/>
  </p:clrMapOvr>
  <p:transition spd="slow" advClick="0">
    <p:check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Текст 7"/>
          <p:cNvSpPr txBox="1"/>
          <p:nvPr/>
        </p:nvSpPr>
        <p:spPr>
          <a:xfrm>
            <a:off x="449263" y="342900"/>
            <a:ext cx="1054100" cy="217488"/>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b="0" kern="1200" spc="300" baseline="0">
                <a:solidFill>
                  <a:schemeClr val="tx1">
                    <a:alpha val="80000"/>
                  </a:schemeClr>
                </a:solidFill>
                <a:latin typeface="+mj-lt"/>
                <a:ea typeface="+mn-ea"/>
                <a:cs typeface="+mn-cs"/>
              </a:defRPr>
            </a:lvl1pPr>
            <a:lvl2pPr marL="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0" indent="0" algn="ctr" defTabSz="914400" rtl="0" eaLnBrk="1" latinLnBrk="0" hangingPunct="1">
              <a:lnSpc>
                <a:spcPct val="150000"/>
              </a:lnSpc>
              <a:spcBef>
                <a:spcPts val="500"/>
              </a:spcBef>
              <a:buFont typeface="Arial" panose="020B0604020202020204" pitchFamily="34" charset="0"/>
              <a:buNone/>
              <a:defRPr sz="1200" kern="1200">
                <a:solidFill>
                  <a:schemeClr val="tx1"/>
                </a:solidFill>
                <a:latin typeface="+mn-lt"/>
                <a:ea typeface="+mn-ea"/>
                <a:cs typeface="+mn-cs"/>
              </a:defRPr>
            </a:lvl3pPr>
            <a:lvl4pPr marL="0" indent="0" algn="ctr" defTabSz="914400" rtl="0" eaLnBrk="1" latinLnBrk="0" hangingPunct="1">
              <a:lnSpc>
                <a:spcPct val="150000"/>
              </a:lnSpc>
              <a:spcBef>
                <a:spcPts val="500"/>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400" rtl="0" eaLnBrk="1" latinLnBrk="0" hangingPunct="1">
              <a:lnSpc>
                <a:spcPct val="150000"/>
              </a:lnSpc>
              <a:spcBef>
                <a:spcPts val="500"/>
              </a:spcBef>
              <a:buFont typeface="Arial" panose="020B0604020202020204" pitchFamily="34" charset="0"/>
              <a:buNone/>
              <a:defRPr sz="1000" kern="1200" baseline="0">
                <a:solidFill>
                  <a:schemeClr val="tx1">
                    <a:alpha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defRPr/>
            </a:pPr>
            <a:r>
              <a:rPr kumimoji="0" lang="en-US" sz="600" b="0" i="0" u="none" strike="noStrike" kern="1200" cap="none" spc="30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Roboto Black" panose="02000000000000000000" pitchFamily="2" charset="0"/>
              </a:rPr>
              <a:t>BOX.</a:t>
            </a:r>
          </a:p>
        </p:txBody>
      </p:sp>
      <p:sp>
        <p:nvSpPr>
          <p:cNvPr id="8" name="TextBox 7"/>
          <p:cNvSpPr txBox="1"/>
          <p:nvPr/>
        </p:nvSpPr>
        <p:spPr>
          <a:xfrm>
            <a:off x="374072" y="6005957"/>
            <a:ext cx="253916" cy="560410"/>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50" b="1" i="0" u="none" strike="noStrike" kern="1200" cap="none" spc="0" normalizeH="0" baseline="0" noProof="0" dirty="0">
                <a:ln>
                  <a:noFill/>
                </a:ln>
                <a:solidFill>
                  <a:prstClr val="black"/>
                </a:solidFill>
                <a:effectLst/>
                <a:uLnTx/>
                <a:uFillTx/>
                <a:latin typeface="Roboto" pitchFamily="2" charset="0"/>
                <a:ea typeface="Roboto" pitchFamily="2" charset="0"/>
                <a:cs typeface="Roboto" pitchFamily="2" charset="0"/>
              </a:rPr>
              <a:t>WWW.BOX.COM</a:t>
            </a:r>
          </a:p>
        </p:txBody>
      </p:sp>
      <p:sp>
        <p:nvSpPr>
          <p:cNvPr id="9" name="Shape 2759"/>
          <p:cNvSpPr/>
          <p:nvPr/>
        </p:nvSpPr>
        <p:spPr>
          <a:xfrm>
            <a:off x="8553450" y="342900"/>
            <a:ext cx="136525" cy="184150"/>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tx1"/>
          </a:solidFill>
          <a:ln w="12700">
            <a:miter lim="400000"/>
          </a:ln>
        </p:spPr>
        <p:txBody>
          <a:bodyPr lIns="14284" tIns="14284" rIns="14284" bIns="14284" anchor="ctr"/>
          <a:lstStyle/>
          <a:p>
            <a:pPr marL="0" marR="0" lvl="0" indent="0" algn="l" defTabSz="171450" rtl="0" eaLnBrk="0" fontAlgn="base" latinLnBrk="0" hangingPunct="0">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panose="020B0403030403020204" pitchFamily="34" charset="0"/>
              <a:ea typeface="Source Sans Pro Light" panose="020B0403030403020204" pitchFamily="34" charset="0"/>
              <a:cs typeface="Source Sans Pro Light" panose="020B0403030403020204" pitchFamily="34" charset="0"/>
              <a:sym typeface="Gill Sans"/>
            </a:endParaRPr>
          </a:p>
        </p:txBody>
      </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Ovr>
    <a:masterClrMapping/>
  </p:clrMapOvr>
  <p:transition spd="slow" advClick="0">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m Members 02">
    <p:spTree>
      <p:nvGrpSpPr>
        <p:cNvPr id="1" name=""/>
        <p:cNvGrpSpPr/>
        <p:nvPr/>
      </p:nvGrpSpPr>
      <p:grpSpPr>
        <a:xfrm>
          <a:off x="0" y="0"/>
          <a:ext cx="0" cy="0"/>
          <a:chOff x="0" y="0"/>
          <a:chExt cx="0" cy="0"/>
        </a:xfrm>
      </p:grpSpPr>
      <p:sp>
        <p:nvSpPr>
          <p:cNvPr id="11" name="Picture Placeholder 74"/>
          <p:cNvSpPr>
            <a:spLocks noGrp="1"/>
          </p:cNvSpPr>
          <p:nvPr>
            <p:ph type="pic" sz="quarter" idx="10"/>
          </p:nvPr>
        </p:nvSpPr>
        <p:spPr>
          <a:xfrm>
            <a:off x="1059573" y="2126581"/>
            <a:ext cx="2003693"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74"/>
          <p:cNvSpPr>
            <a:spLocks noGrp="1"/>
          </p:cNvSpPr>
          <p:nvPr>
            <p:ph type="pic" sz="quarter" idx="58"/>
          </p:nvPr>
        </p:nvSpPr>
        <p:spPr>
          <a:xfrm>
            <a:off x="3635861" y="2126581"/>
            <a:ext cx="2003693"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16" name="Picture Placeholder 74"/>
          <p:cNvSpPr>
            <a:spLocks noGrp="1"/>
          </p:cNvSpPr>
          <p:nvPr>
            <p:ph type="pic" sz="quarter" idx="59"/>
          </p:nvPr>
        </p:nvSpPr>
        <p:spPr>
          <a:xfrm>
            <a:off x="6093853" y="2126581"/>
            <a:ext cx="2003693"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vert="horz" wrap="square" lIns="91440" tIns="45720" rIns="91440" bIns="45720" rtlCol="0">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2" name="Date Placeholder 1"/>
          <p:cNvSpPr>
            <a:spLocks noGrp="1"/>
          </p:cNvSpPr>
          <p:nvPr>
            <p:ph type="dt" sz="half" idx="6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6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62"/>
          </p:nvPr>
        </p:nvSpPr>
        <p:spPr/>
        <p:txBody>
          <a:body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Date Placeholder 3"/>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6"/>
          <p:cNvSpPr>
            <a:spLocks noGrp="1"/>
          </p:cNvSpPr>
          <p:nvPr>
            <p:ph type="dt" sz="half" idx="1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7"/>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8"/>
          <p:cNvSpPr>
            <a:spLocks noGrp="1"/>
          </p:cNvSpPr>
          <p:nvPr>
            <p:ph type="sldNum" sz="quarter" idx="1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2"/>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Date Placeholder 1"/>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4"/>
          <p:cNvSpPr>
            <a:spLocks noGrp="1"/>
          </p:cNvSpPr>
          <p:nvPr>
            <p:ph type="dt" sz="half" idx="1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2"/>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E934FF-F4E1-47C5-9CA5-30A81DDE2BE4}" type="datetimeFigureOut">
              <a:rPr kumimoji="0" lang="en-US" sz="1800" b="0" i="0" u="none" strike="noStrike" kern="1200" cap="none" spc="0" normalizeH="0" baseline="0" noProof="0" smtClean="0">
                <a:ln>
                  <a:noFill/>
                </a:ln>
                <a:solidFill>
                  <a:schemeClr val="tx1"/>
                </a:solidFill>
                <a:effectLst/>
                <a:uLnTx/>
                <a:uFillTx/>
                <a:latin typeface="+mn-lt"/>
                <a:ea typeface="+mn-ea"/>
                <a:cs typeface="+mn-cs"/>
              </a:rPr>
              <a:t>3/2/2021</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p>
            <a:pPr algn="r">
              <a:buNone/>
            </a:pPr>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dirty="0"/>
              <a:t>Click to edit Master title style</a:t>
            </a:r>
          </a:p>
        </p:txBody>
      </p:sp>
      <p:sp>
        <p:nvSpPr>
          <p:cNvPr id="1027"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dirty="0">
                <a:latin typeface="Calibri" panose="020F0502020204030204" pitchFamily="34" charset="0"/>
                <a:ea typeface="Arial" panose="020B0604020202020204" pitchFamily="34" charset="0"/>
              </a:rPr>
              <a:t>‹#›</a:t>
            </a:fld>
            <a:endParaRPr lang="en-US" dirty="0">
              <a:latin typeface="Calibri" panose="020F0502020204030204" pitchFamily="34" charset="0"/>
              <a:ea typeface="Arial" panose="020B0604020202020204" pitchFamily="34" charset="0"/>
            </a:endParaRPr>
          </a:p>
        </p:txBody>
      </p:sp>
      <p:sp>
        <p:nvSpPr>
          <p:cNvPr id="8" name="Slide Number Placeholder 5"/>
          <p:cNvSpPr txBox="1"/>
          <p:nvPr/>
        </p:nvSpPr>
        <p:spPr>
          <a:xfrm>
            <a:off x="8610600" y="6356350"/>
            <a:ext cx="2743200" cy="365125"/>
          </a:xfrm>
          <a:prstGeom prst="rect">
            <a:avLst/>
          </a:prstGeom>
        </p:spPr>
        <p:txBody>
          <a:bodyPr vert="horz" lIns="91440" tIns="45720" rIns="91440" bIns="45720" rtlCol="0" anchor="ctr"/>
          <a:lstStyle/>
          <a:p>
            <a:pPr lvl="0" algn="r">
              <a:buNone/>
            </a:pPr>
            <a:fld id="{9A0DB2DC-4C9A-4742-B13C-FB6460FD3503}" type="slidenum">
              <a:rPr lang="" altLang="x-none" sz="1200" dirty="0">
                <a:solidFill>
                  <a:srgbClr val="898989"/>
                </a:solidFill>
                <a:latin typeface="Calibri" panose="020F0502020204030204" pitchFamily="34" charset="0"/>
                <a:ea typeface="Arial" panose="020B0604020202020204" pitchFamily="34" charset="0"/>
              </a:rPr>
              <a:t>‹#›</a:t>
            </a:fld>
            <a:endParaRPr lang="" altLang="x-none" sz="1200" dirty="0">
              <a:solidFill>
                <a:srgbClr val="898989"/>
              </a:solidFill>
              <a:latin typeface="Calibri" panose="020F0502020204030204" pitchFamily="34" charset="0"/>
              <a:ea typeface="Arial" panose="020B0604020202020204" pitchFamily="34" charset="0"/>
            </a:endParaRPr>
          </a:p>
        </p:txBody>
      </p:sp>
      <p:pic>
        <p:nvPicPr>
          <p:cNvPr id="1031" name="Content Placeholder 1"/>
          <p:cNvPicPr>
            <a:picLocks noChangeAspect="1"/>
          </p:cNvPicPr>
          <p:nvPr userDrawn="1"/>
        </p:nvPicPr>
        <p:blipFill>
          <a:blip r:embed="rId12"/>
          <a:srcRect l="29617" t="17255"/>
          <a:stretch>
            <a:fillRect/>
          </a:stretch>
        </p:blipFill>
        <p:spPr>
          <a:xfrm>
            <a:off x="4476750" y="6543675"/>
            <a:ext cx="4667250" cy="315913"/>
          </a:xfrm>
          <a:prstGeom prst="rect">
            <a:avLst/>
          </a:prstGeom>
          <a:noFill/>
          <a:ln w="9525">
            <a:noFill/>
          </a:ln>
        </p:spPr>
      </p:pic>
      <p:sp>
        <p:nvSpPr>
          <p:cNvPr id="10" name="Rectangles 4"/>
          <p:cNvSpPr/>
          <p:nvPr/>
        </p:nvSpPr>
        <p:spPr>
          <a:xfrm>
            <a:off x="-3175" y="6538913"/>
            <a:ext cx="2857500" cy="325438"/>
          </a:xfrm>
          <a:prstGeom prst="rect">
            <a:avLst/>
          </a:prstGeom>
          <a:solidFill>
            <a:srgbClr val="37A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DIREKTORAT JENDERAL PENGENDALIAN PENCEMARAN DAN KERUSAKAN LINGKUNGAN</a:t>
            </a:r>
          </a:p>
        </p:txBody>
      </p:sp>
      <p:pic>
        <p:nvPicPr>
          <p:cNvPr id="1033" name="Content Placeholder 1"/>
          <p:cNvPicPr>
            <a:picLocks noChangeAspect="1"/>
          </p:cNvPicPr>
          <p:nvPr userDrawn="1"/>
        </p:nvPicPr>
        <p:blipFill>
          <a:blip r:embed="rId12"/>
          <a:srcRect t="17255" r="71234"/>
          <a:stretch>
            <a:fillRect/>
          </a:stretch>
        </p:blipFill>
        <p:spPr>
          <a:xfrm>
            <a:off x="2686050" y="6543675"/>
            <a:ext cx="1793875" cy="32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id-ID" altLang="en-US" sz="900" b="0" i="0" u="none" strike="noStrike" kern="1200" cap="none" spc="0" normalizeH="0" baseline="0" noProof="0" smtClean="0">
                <a:ln>
                  <a:noFill/>
                </a:ln>
                <a:solidFill>
                  <a:prstClr val="black">
                    <a:tint val="75000"/>
                  </a:prstClr>
                </a:solidFill>
                <a:effectLst/>
                <a:uLnTx/>
                <a:uFillTx/>
                <a:latin typeface="+mn-lt"/>
                <a:ea typeface="+mn-ea"/>
                <a:cs typeface="+mn-cs"/>
              </a:rPr>
              <a:t>02/03/2021</a:t>
            </a:fld>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9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rgbClr val="898989"/>
                </a:solidFill>
              </a:defRPr>
            </a:lvl1pPr>
          </a:lstStyle>
          <a:p>
            <a:pPr lvl="0">
              <a:buNone/>
            </a:pPr>
            <a:fld id="{9A0DB2DC-4C9A-4742-B13C-FB6460FD3503}" type="slidenum">
              <a:rPr lang="id-ID" altLang="en-US" dirty="0">
                <a:latin typeface="Calibri" panose="020F0502020204030204" pitchFamily="34" charset="0"/>
                <a:ea typeface="Arial" panose="020B0604020202020204" pitchFamily="34" charset="0"/>
              </a:rPr>
              <a:t>‹#›</a:t>
            </a:fld>
            <a:endParaRPr lang="id-ID" altLang="en-US" dirty="0">
              <a:latin typeface="Calibri" panose="020F0502020204030204" pitchFamily="34" charset="0"/>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transition spd="slow" advClick="0">
    <p:checker/>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66815" y="5145629"/>
            <a:ext cx="8635773" cy="1373512"/>
          </a:xfrm>
          <a:ln>
            <a:noFill/>
            <a:prstDash val="dash"/>
          </a:ln>
        </p:spPr>
        <p:txBody>
          <a:bodyPr>
            <a:normAutofit fontScale="85000" lnSpcReduction="10000"/>
          </a:bodyPr>
          <a:lstStyle/>
          <a:p>
            <a:pPr>
              <a:spcBef>
                <a:spcPts val="601"/>
              </a:spcBef>
            </a:pPr>
            <a:r>
              <a:rPr lang="en-US" altLang="zh-TW" b="1" dirty="0">
                <a:latin typeface="Baskerville Old Face" pitchFamily="18" charset="0"/>
              </a:rPr>
              <a:t>KARLIANSYAH</a:t>
            </a:r>
          </a:p>
          <a:p>
            <a:pPr>
              <a:spcBef>
                <a:spcPts val="601"/>
              </a:spcBef>
            </a:pPr>
            <a:r>
              <a:rPr lang="en-US" altLang="zh-TW" b="1" dirty="0" smtClean="0">
                <a:latin typeface="Baskerville Old Face" pitchFamily="18" charset="0"/>
              </a:rPr>
              <a:t>DIREKTUR  </a:t>
            </a:r>
            <a:r>
              <a:rPr lang="en-US" altLang="zh-TW" b="1" dirty="0">
                <a:latin typeface="Baskerville Old Face" pitchFamily="18" charset="0"/>
              </a:rPr>
              <a:t>JENDERAL </a:t>
            </a:r>
            <a:endParaRPr lang="id-ID" altLang="zh-TW" b="1" dirty="0" smtClean="0">
              <a:latin typeface="Baskerville Old Face" pitchFamily="18" charset="0"/>
            </a:endParaRPr>
          </a:p>
          <a:p>
            <a:pPr>
              <a:spcBef>
                <a:spcPts val="601"/>
              </a:spcBef>
            </a:pPr>
            <a:r>
              <a:rPr lang="en-US" altLang="zh-TW" b="1" dirty="0" smtClean="0">
                <a:latin typeface="Baskerville Old Face" pitchFamily="18" charset="0"/>
              </a:rPr>
              <a:t>PENGENDALIAN </a:t>
            </a:r>
            <a:r>
              <a:rPr lang="en-US" altLang="zh-TW" b="1" dirty="0">
                <a:latin typeface="Baskerville Old Face" pitchFamily="18" charset="0"/>
              </a:rPr>
              <a:t>PENCEMARAN DAN KERUSAKAN LINGKUNGAN</a:t>
            </a:r>
          </a:p>
          <a:p>
            <a:pPr>
              <a:spcBef>
                <a:spcPts val="601"/>
              </a:spcBef>
            </a:pPr>
            <a:r>
              <a:rPr lang="en-US" altLang="zh-TW" sz="2800" b="1" dirty="0">
                <a:latin typeface="Baskerville Old Face" pitchFamily="18" charset="0"/>
              </a:rPr>
              <a:t>KEMENTERIAN LINGKUNGAN HIDUP DAN KEHUTANAN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399" y="326394"/>
            <a:ext cx="1367075" cy="1421391"/>
          </a:xfrm>
          <a:prstGeom prst="rect">
            <a:avLst/>
          </a:prstGeom>
        </p:spPr>
      </p:pic>
      <p:sp>
        <p:nvSpPr>
          <p:cNvPr id="4" name="Title 3"/>
          <p:cNvSpPr>
            <a:spLocks noGrp="1"/>
          </p:cNvSpPr>
          <p:nvPr>
            <p:ph type="ctrTitle"/>
          </p:nvPr>
        </p:nvSpPr>
        <p:spPr>
          <a:xfrm>
            <a:off x="266815" y="2553195"/>
            <a:ext cx="8533153" cy="1242488"/>
          </a:xfrm>
        </p:spPr>
        <p:txBody>
          <a:bodyPr/>
          <a:lstStyle/>
          <a:p>
            <a:r>
              <a:rPr lang="id-ID" sz="2800" b="1" dirty="0" smtClean="0">
                <a:latin typeface="Baskerville Old Face" pitchFamily="18" charset="0"/>
              </a:rPr>
              <a:t>IMPLEMENTASI PERMENLHK NO. 1 TAHUN 2021 UNTUK PECAPAIAN TUJUAN PEMBANGUNAN BERKELANJUTAN</a:t>
            </a:r>
            <a:endParaRPr lang="id-ID" sz="2800" b="1" dirty="0">
              <a:latin typeface="Baskerville Old Face" pitchFamily="18" charset="0"/>
            </a:endParaRPr>
          </a:p>
        </p:txBody>
      </p:sp>
    </p:spTree>
    <p:extLst>
      <p:ext uri="{BB962C8B-B14F-4D97-AF65-F5344CB8AC3E}">
        <p14:creationId xmlns:p14="http://schemas.microsoft.com/office/powerpoint/2010/main" val="373476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2"/>
          <a:srcRect l="13902" t="829" r="8730"/>
          <a:stretch>
            <a:fillRect/>
          </a:stretch>
        </p:blipFill>
        <p:spPr>
          <a:xfrm>
            <a:off x="-36512" y="569913"/>
            <a:ext cx="9180512" cy="5402262"/>
          </a:xfrm>
          <a:prstGeom prst="rect">
            <a:avLst/>
          </a:prstGeom>
          <a:noFill/>
          <a:ln w="9525">
            <a:noFill/>
          </a:ln>
        </p:spPr>
      </p:pic>
      <p:sp>
        <p:nvSpPr>
          <p:cNvPr id="4" name="Rectangle 3"/>
          <p:cNvSpPr/>
          <p:nvPr/>
        </p:nvSpPr>
        <p:spPr>
          <a:xfrm>
            <a:off x="-36512" y="1893888"/>
            <a:ext cx="873125" cy="42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itle 1"/>
          <p:cNvSpPr txBox="1"/>
          <p:nvPr/>
        </p:nvSpPr>
        <p:spPr>
          <a:xfrm>
            <a:off x="893763" y="3425825"/>
            <a:ext cx="7319963" cy="165258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base" latinLnBrk="0" hangingPunct="1">
              <a:lnSpc>
                <a:spcPct val="90000"/>
              </a:lnSpc>
              <a:spcBef>
                <a:spcPct val="0"/>
              </a:spcBef>
              <a:spcAft>
                <a:spcPct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PROPER</a:t>
            </a:r>
            <a:r>
              <a:rPr kumimoji="0" lang="en-US" sz="5400" b="1"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id-ID" sz="4000" b="1"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mendukung</a:t>
            </a:r>
            <a:r>
              <a:rPr kumimoji="0" lang="id-ID" sz="5400" b="1"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SDG’s</a:t>
            </a:r>
            <a:endParaRPr kumimoji="0" lang="en-US" sz="5400" b="1" i="0"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686625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a:srcRect t="33116" b="33177"/>
          <a:stretch>
            <a:fillRect/>
          </a:stretch>
        </p:blipFill>
        <p:spPr>
          <a:xfrm>
            <a:off x="2903538" y="6045200"/>
            <a:ext cx="3148012" cy="515938"/>
          </a:xfrm>
          <a:prstGeom prst="rect">
            <a:avLst/>
          </a:prstGeom>
          <a:noFill/>
          <a:ln w="9525">
            <a:noFill/>
          </a:ln>
        </p:spPr>
      </p:pic>
      <p:pic>
        <p:nvPicPr>
          <p:cNvPr id="36867" name="Picture 3"/>
          <p:cNvPicPr>
            <a:picLocks noChangeAspect="1"/>
          </p:cNvPicPr>
          <p:nvPr/>
        </p:nvPicPr>
        <p:blipFill>
          <a:blip r:embed="rId3"/>
          <a:srcRect l="16707" b="67261"/>
          <a:stretch>
            <a:fillRect/>
          </a:stretch>
        </p:blipFill>
        <p:spPr>
          <a:xfrm>
            <a:off x="355600" y="6045200"/>
            <a:ext cx="2493963" cy="500063"/>
          </a:xfrm>
          <a:prstGeom prst="rect">
            <a:avLst/>
          </a:prstGeom>
          <a:noFill/>
          <a:ln w="9525">
            <a:noFill/>
          </a:ln>
        </p:spPr>
      </p:pic>
      <p:pic>
        <p:nvPicPr>
          <p:cNvPr id="36868" name="Picture 4"/>
          <p:cNvPicPr>
            <a:picLocks noChangeAspect="1"/>
          </p:cNvPicPr>
          <p:nvPr/>
        </p:nvPicPr>
        <p:blipFill>
          <a:blip r:embed="rId4"/>
          <a:srcRect t="66669"/>
          <a:stretch>
            <a:fillRect/>
          </a:stretch>
        </p:blipFill>
        <p:spPr>
          <a:xfrm>
            <a:off x="6105525" y="6045200"/>
            <a:ext cx="2976563" cy="512763"/>
          </a:xfrm>
          <a:prstGeom prst="rect">
            <a:avLst/>
          </a:prstGeom>
          <a:noFill/>
          <a:ln w="9525">
            <a:noFill/>
          </a:ln>
        </p:spPr>
      </p:pic>
      <p:sp>
        <p:nvSpPr>
          <p:cNvPr id="8" name="Rectangle 7"/>
          <p:cNvSpPr/>
          <p:nvPr/>
        </p:nvSpPr>
        <p:spPr>
          <a:xfrm>
            <a:off x="450850" y="559016"/>
            <a:ext cx="83534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sz="1400" b="1" i="0" u="none" strike="noStrike" kern="1200" spc="0" baseline="0">
                <a:solidFill>
                  <a:prstClr val="black">
                    <a:lumMod val="65000"/>
                    <a:lumOff val="35000"/>
                  </a:prstClr>
                </a:solidFill>
                <a:latin typeface="+mn-lt"/>
                <a:ea typeface="+mn-ea"/>
                <a:cs typeface="+mn-cs"/>
              </a:defRPr>
            </a:pPr>
            <a:r>
              <a:rPr kumimoji="0" lang="en-US" sz="200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JUMLAH KEGIATAN                                 YANG MENDUKUNG PENCAPAIAN SDG’s</a:t>
            </a:r>
            <a:endParaRPr kumimoji="0" lang="en-US" sz="2000" i="0" u="none" strike="noStrike" kern="1200" cap="none" spc="0" normalizeH="0" baseline="0" noProof="0" dirty="0">
              <a:ln>
                <a:noFill/>
              </a:ln>
              <a:solidFill>
                <a:prstClr val="black">
                  <a:lumMod val="65000"/>
                  <a:lumOff val="35000"/>
                </a:prstClr>
              </a:solidFill>
              <a:effectLst/>
              <a:uLnTx/>
              <a:uFillTx/>
              <a:latin typeface="+mn-lt"/>
              <a:ea typeface="+mn-ea"/>
              <a:cs typeface="+mn-cs"/>
            </a:endParaRPr>
          </a:p>
        </p:txBody>
      </p:sp>
      <p:pic>
        <p:nvPicPr>
          <p:cNvPr id="36870" name="Picture 2" descr="D:\MYDOCUMENT\PROPER\2016\PRESENTASI\Capaian Kinerja 2016\Logo PROPER Baru.png"/>
          <p:cNvPicPr>
            <a:picLocks noChangeAspect="1"/>
          </p:cNvPicPr>
          <p:nvPr/>
        </p:nvPicPr>
        <p:blipFill>
          <a:blip r:embed="rId5"/>
          <a:stretch>
            <a:fillRect/>
          </a:stretch>
        </p:blipFill>
        <p:spPr>
          <a:xfrm>
            <a:off x="2665511" y="176330"/>
            <a:ext cx="1779587" cy="873125"/>
          </a:xfrm>
          <a:prstGeom prst="rect">
            <a:avLst/>
          </a:prstGeom>
          <a:noFill/>
          <a:ln w="9525">
            <a:noFill/>
          </a:ln>
        </p:spPr>
      </p:pic>
      <p:graphicFrame>
        <p:nvGraphicFramePr>
          <p:cNvPr id="10" name="Chart 9"/>
          <p:cNvGraphicFramePr/>
          <p:nvPr>
            <p:extLst>
              <p:ext uri="{D42A27DB-BD31-4B8C-83A1-F6EECF244321}">
                <p14:modId xmlns:p14="http://schemas.microsoft.com/office/powerpoint/2010/main" val="3516016393"/>
              </p:ext>
            </p:extLst>
          </p:nvPr>
        </p:nvGraphicFramePr>
        <p:xfrm>
          <a:off x="-32658" y="1012372"/>
          <a:ext cx="9339944" cy="5894615"/>
        </p:xfrm>
        <a:graphic>
          <a:graphicData uri="http://schemas.openxmlformats.org/drawingml/2006/chart">
            <c:chart xmlns:c="http://schemas.openxmlformats.org/drawingml/2006/chart" xmlns:r="http://schemas.openxmlformats.org/officeDocument/2006/relationships" r:id="rId6"/>
          </a:graphicData>
        </a:graphic>
      </p:graphicFrame>
      <p:sp>
        <p:nvSpPr>
          <p:cNvPr id="7" name="6-Point Star 6"/>
          <p:cNvSpPr/>
          <p:nvPr/>
        </p:nvSpPr>
        <p:spPr>
          <a:xfrm>
            <a:off x="6105525" y="971550"/>
            <a:ext cx="568325"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lt1"/>
                </a:solidFill>
                <a:effectLst/>
                <a:uLnTx/>
                <a:uFillTx/>
                <a:latin typeface="+mn-lt"/>
                <a:ea typeface="+mn-ea"/>
                <a:cs typeface="+mn-cs"/>
              </a:rPr>
              <a:t>1st</a:t>
            </a: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1" name="6-Point Star 10"/>
          <p:cNvSpPr/>
          <p:nvPr/>
        </p:nvSpPr>
        <p:spPr>
          <a:xfrm>
            <a:off x="3563938" y="1301750"/>
            <a:ext cx="620713"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50" b="0" i="0" u="none" strike="noStrike" kern="1200" cap="none" spc="0" normalizeH="0" baseline="0" noProof="0" smtClean="0">
                <a:ln>
                  <a:noFill/>
                </a:ln>
                <a:solidFill>
                  <a:schemeClr val="lt1"/>
                </a:solidFill>
                <a:effectLst/>
                <a:uLnTx/>
                <a:uFillTx/>
                <a:latin typeface="+mn-lt"/>
                <a:ea typeface="+mn-ea"/>
                <a:cs typeface="+mn-cs"/>
              </a:rPr>
              <a:t>2nd</a:t>
            </a:r>
            <a:endParaRPr kumimoji="0" lang="en-US" sz="1050" b="0" i="0" u="none" strike="noStrike" kern="1200" cap="none" spc="0" normalizeH="0" baseline="0" noProof="0">
              <a:ln>
                <a:noFill/>
              </a:ln>
              <a:solidFill>
                <a:schemeClr val="lt1"/>
              </a:solidFill>
              <a:effectLst/>
              <a:uLnTx/>
              <a:uFillTx/>
              <a:latin typeface="+mn-lt"/>
              <a:ea typeface="+mn-ea"/>
              <a:cs typeface="+mn-cs"/>
            </a:endParaRPr>
          </a:p>
        </p:txBody>
      </p:sp>
      <p:sp>
        <p:nvSpPr>
          <p:cNvPr id="12" name="6-Point Star 11"/>
          <p:cNvSpPr/>
          <p:nvPr/>
        </p:nvSpPr>
        <p:spPr>
          <a:xfrm>
            <a:off x="4627563" y="2354263"/>
            <a:ext cx="619125"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50" b="0" i="0" u="none" strike="noStrike" kern="1200" cap="none" spc="0" normalizeH="0" baseline="0" noProof="0" dirty="0" smtClean="0">
                <a:ln>
                  <a:noFill/>
                </a:ln>
                <a:solidFill>
                  <a:schemeClr val="lt1"/>
                </a:solidFill>
                <a:effectLst/>
                <a:uLnTx/>
                <a:uFillTx/>
                <a:latin typeface="+mn-lt"/>
                <a:ea typeface="+mn-ea"/>
                <a:cs typeface="+mn-cs"/>
              </a:rPr>
              <a:t>3rd</a:t>
            </a:r>
            <a:endParaRPr kumimoji="0" lang="en-US" sz="105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94543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2"/>
          <a:srcRect t="33116" b="33177"/>
          <a:stretch>
            <a:fillRect/>
          </a:stretch>
        </p:blipFill>
        <p:spPr>
          <a:xfrm>
            <a:off x="3424238" y="5949950"/>
            <a:ext cx="2905125" cy="476250"/>
          </a:xfrm>
          <a:prstGeom prst="rect">
            <a:avLst/>
          </a:prstGeom>
          <a:noFill/>
          <a:ln w="9525">
            <a:noFill/>
          </a:ln>
        </p:spPr>
      </p:pic>
      <p:pic>
        <p:nvPicPr>
          <p:cNvPr id="37891" name="Picture 3"/>
          <p:cNvPicPr>
            <a:picLocks noChangeAspect="1"/>
          </p:cNvPicPr>
          <p:nvPr/>
        </p:nvPicPr>
        <p:blipFill>
          <a:blip r:embed="rId3"/>
          <a:srcRect l="16707" b="67261"/>
          <a:stretch>
            <a:fillRect/>
          </a:stretch>
        </p:blipFill>
        <p:spPr>
          <a:xfrm>
            <a:off x="1085850" y="5964238"/>
            <a:ext cx="2301875" cy="461962"/>
          </a:xfrm>
          <a:prstGeom prst="rect">
            <a:avLst/>
          </a:prstGeom>
          <a:noFill/>
          <a:ln w="9525">
            <a:noFill/>
          </a:ln>
        </p:spPr>
      </p:pic>
      <p:pic>
        <p:nvPicPr>
          <p:cNvPr id="37892" name="Picture 4"/>
          <p:cNvPicPr>
            <a:picLocks noChangeAspect="1"/>
          </p:cNvPicPr>
          <p:nvPr/>
        </p:nvPicPr>
        <p:blipFill>
          <a:blip r:embed="rId4"/>
          <a:srcRect t="66669"/>
          <a:stretch>
            <a:fillRect/>
          </a:stretch>
        </p:blipFill>
        <p:spPr>
          <a:xfrm>
            <a:off x="6345238" y="5942013"/>
            <a:ext cx="2747962" cy="473075"/>
          </a:xfrm>
          <a:prstGeom prst="rect">
            <a:avLst/>
          </a:prstGeom>
          <a:noFill/>
          <a:ln w="9525">
            <a:noFill/>
          </a:ln>
        </p:spPr>
      </p:pic>
      <p:sp>
        <p:nvSpPr>
          <p:cNvPr id="8" name="Rectangle 7"/>
          <p:cNvSpPr/>
          <p:nvPr/>
        </p:nvSpPr>
        <p:spPr>
          <a:xfrm>
            <a:off x="798513" y="427038"/>
            <a:ext cx="7658100" cy="70802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sz="1400" b="1"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ALOKASI ANGGARAN KEGIATAN                                 YANG MENDUKUNG </a:t>
            </a:r>
          </a:p>
          <a:p>
            <a:pPr marL="0" marR="0" lvl="0" indent="0" algn="ctr" defTabSz="914400" rtl="0" eaLnBrk="1" fontAlgn="base" latinLnBrk="0" hangingPunct="1">
              <a:lnSpc>
                <a:spcPct val="100000"/>
              </a:lnSpc>
              <a:spcBef>
                <a:spcPct val="0"/>
              </a:spcBef>
              <a:spcAft>
                <a:spcPct val="0"/>
              </a:spcAft>
              <a:buClrTx/>
              <a:buSzTx/>
              <a:buFontTx/>
              <a:buNone/>
              <a:defRPr sz="1400" b="1"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PENCAPAIAN SDG’s</a:t>
            </a:r>
            <a:endParaRPr kumimoji="0" lang="en-US" sz="2000" b="1" i="0" u="none" strike="noStrike" kern="1200" cap="none" spc="0" normalizeH="0" baseline="0" noProof="0" dirty="0">
              <a:ln>
                <a:noFill/>
              </a:ln>
              <a:solidFill>
                <a:prstClr val="black">
                  <a:lumMod val="65000"/>
                  <a:lumOff val="35000"/>
                </a:prstClr>
              </a:solidFill>
              <a:effectLst/>
              <a:uLnTx/>
              <a:uFillTx/>
              <a:latin typeface="+mn-lt"/>
              <a:ea typeface="+mn-ea"/>
              <a:cs typeface="+mn-cs"/>
            </a:endParaRPr>
          </a:p>
        </p:txBody>
      </p:sp>
      <p:pic>
        <p:nvPicPr>
          <p:cNvPr id="37894" name="Picture 2" descr="D:\MYDOCUMENT\PROPER\2016\PRESENTASI\Capaian Kinerja 2016\Logo PROPER Baru.png"/>
          <p:cNvPicPr>
            <a:picLocks noChangeAspect="1"/>
          </p:cNvPicPr>
          <p:nvPr/>
        </p:nvPicPr>
        <p:blipFill>
          <a:blip r:embed="rId5"/>
          <a:stretch>
            <a:fillRect/>
          </a:stretch>
        </p:blipFill>
        <p:spPr>
          <a:xfrm>
            <a:off x="4341813" y="11113"/>
            <a:ext cx="1779587" cy="873125"/>
          </a:xfrm>
          <a:prstGeom prst="rect">
            <a:avLst/>
          </a:prstGeom>
          <a:noFill/>
          <a:ln w="9525">
            <a:noFill/>
          </a:ln>
        </p:spPr>
      </p:pic>
      <p:graphicFrame>
        <p:nvGraphicFramePr>
          <p:cNvPr id="11" name="Chart 10"/>
          <p:cNvGraphicFramePr/>
          <p:nvPr>
            <p:extLst>
              <p:ext uri="{D42A27DB-BD31-4B8C-83A1-F6EECF244321}">
                <p14:modId xmlns:p14="http://schemas.microsoft.com/office/powerpoint/2010/main" val="1615277256"/>
              </p:ext>
            </p:extLst>
          </p:nvPr>
        </p:nvGraphicFramePr>
        <p:xfrm>
          <a:off x="-1" y="908384"/>
          <a:ext cx="9081955" cy="5949616"/>
        </p:xfrm>
        <a:graphic>
          <a:graphicData uri="http://schemas.openxmlformats.org/drawingml/2006/chart">
            <c:chart xmlns:c="http://schemas.openxmlformats.org/drawingml/2006/chart" xmlns:r="http://schemas.openxmlformats.org/officeDocument/2006/relationships" r:id="rId6"/>
          </a:graphicData>
        </a:graphic>
      </p:graphicFrame>
      <p:sp>
        <p:nvSpPr>
          <p:cNvPr id="12" name="6-Point Star 11"/>
          <p:cNvSpPr/>
          <p:nvPr/>
        </p:nvSpPr>
        <p:spPr>
          <a:xfrm>
            <a:off x="4937125" y="1536700"/>
            <a:ext cx="568325"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lt1"/>
                </a:solidFill>
                <a:effectLst/>
                <a:uLnTx/>
                <a:uFillTx/>
                <a:latin typeface="+mn-lt"/>
                <a:ea typeface="+mn-ea"/>
                <a:cs typeface="+mn-cs"/>
              </a:rPr>
              <a:t>1st</a:t>
            </a: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3" name="6-Point Star 12"/>
          <p:cNvSpPr/>
          <p:nvPr/>
        </p:nvSpPr>
        <p:spPr>
          <a:xfrm>
            <a:off x="6329363" y="2105025"/>
            <a:ext cx="619125"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50" b="0" i="0" u="none" strike="noStrike" kern="1200" cap="none" spc="0" normalizeH="0" baseline="0" noProof="0" smtClean="0">
                <a:ln>
                  <a:noFill/>
                </a:ln>
                <a:solidFill>
                  <a:schemeClr val="lt1"/>
                </a:solidFill>
                <a:effectLst/>
                <a:uLnTx/>
                <a:uFillTx/>
                <a:latin typeface="+mn-lt"/>
                <a:ea typeface="+mn-ea"/>
                <a:cs typeface="+mn-cs"/>
              </a:rPr>
              <a:t>2nd</a:t>
            </a:r>
            <a:endParaRPr kumimoji="0" lang="en-US" sz="1050" b="0" i="0" u="none" strike="noStrike" kern="1200" cap="none" spc="0" normalizeH="0" baseline="0" noProof="0">
              <a:ln>
                <a:noFill/>
              </a:ln>
              <a:solidFill>
                <a:schemeClr val="lt1"/>
              </a:solidFill>
              <a:effectLst/>
              <a:uLnTx/>
              <a:uFillTx/>
              <a:latin typeface="+mn-lt"/>
              <a:ea typeface="+mn-ea"/>
              <a:cs typeface="+mn-cs"/>
            </a:endParaRPr>
          </a:p>
        </p:txBody>
      </p:sp>
      <p:sp>
        <p:nvSpPr>
          <p:cNvPr id="14" name="6-Point Star 13"/>
          <p:cNvSpPr/>
          <p:nvPr/>
        </p:nvSpPr>
        <p:spPr>
          <a:xfrm>
            <a:off x="3921125" y="2789238"/>
            <a:ext cx="619125" cy="498475"/>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50" b="0" i="0" u="none" strike="noStrike" kern="1200" cap="none" spc="0" normalizeH="0" baseline="0" noProof="0" dirty="0" smtClean="0">
                <a:ln>
                  <a:noFill/>
                </a:ln>
                <a:solidFill>
                  <a:schemeClr val="lt1"/>
                </a:solidFill>
                <a:effectLst/>
                <a:uLnTx/>
                <a:uFillTx/>
                <a:latin typeface="+mn-lt"/>
                <a:ea typeface="+mn-ea"/>
                <a:cs typeface="+mn-cs"/>
              </a:rPr>
              <a:t>3rd</a:t>
            </a:r>
            <a:endParaRPr kumimoji="0" lang="en-US" sz="105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383193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1450" y="427038"/>
            <a:ext cx="89122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sz="1400" b="1"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TOTAL KONTRIBUSI                                 DALAM MENDUKUNG  PENCAPAIAN SDG’s</a:t>
            </a:r>
            <a:endParaRPr kumimoji="0" lang="en-US" sz="2000" b="1" i="0" u="none" strike="noStrike" kern="1200" cap="none" spc="0" normalizeH="0" baseline="0" noProof="0" dirty="0">
              <a:ln>
                <a:noFill/>
              </a:ln>
              <a:solidFill>
                <a:prstClr val="black">
                  <a:lumMod val="65000"/>
                  <a:lumOff val="35000"/>
                </a:prstClr>
              </a:solidFill>
              <a:effectLst/>
              <a:uLnTx/>
              <a:uFillTx/>
              <a:latin typeface="+mn-lt"/>
              <a:ea typeface="+mn-ea"/>
              <a:cs typeface="+mn-cs"/>
            </a:endParaRPr>
          </a:p>
        </p:txBody>
      </p:sp>
      <p:pic>
        <p:nvPicPr>
          <p:cNvPr id="38915" name="Picture 2" descr="D:\MYDOCUMENT\PROPER\2016\PRESENTASI\Capaian Kinerja 2016\Logo PROPER Baru.png"/>
          <p:cNvPicPr>
            <a:picLocks noChangeAspect="1"/>
          </p:cNvPicPr>
          <p:nvPr/>
        </p:nvPicPr>
        <p:blipFill>
          <a:blip r:embed="rId2"/>
          <a:stretch>
            <a:fillRect/>
          </a:stretch>
        </p:blipFill>
        <p:spPr>
          <a:xfrm>
            <a:off x="2535238" y="-15875"/>
            <a:ext cx="1779587" cy="873125"/>
          </a:xfrm>
          <a:prstGeom prst="rect">
            <a:avLst/>
          </a:prstGeom>
          <a:noFill/>
          <a:ln w="9525">
            <a:noFill/>
          </a:ln>
        </p:spPr>
      </p:pic>
      <p:graphicFrame>
        <p:nvGraphicFramePr>
          <p:cNvPr id="15" name="Chart 14"/>
          <p:cNvGraphicFramePr/>
          <p:nvPr/>
        </p:nvGraphicFramePr>
        <p:xfrm>
          <a:off x="0" y="1007451"/>
          <a:ext cx="9144000" cy="3008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0" y="4045102"/>
          <a:ext cx="9144000" cy="2812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19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descr="Gears icon.">
            <a:extLst>
              <a:ext uri="{FF2B5EF4-FFF2-40B4-BE49-F238E27FC236}">
                <a16:creationId xmlns:a16="http://schemas.microsoft.com/office/drawing/2014/main" xmlns="" id="{C0BAE752-2F51-4CF4-99A9-DAE9D8382168}"/>
              </a:ext>
            </a:extLst>
          </p:cNvPr>
          <p:cNvGrpSpPr/>
          <p:nvPr/>
        </p:nvGrpSpPr>
        <p:grpSpPr>
          <a:xfrm>
            <a:off x="4223887" y="4998809"/>
            <a:ext cx="631607" cy="1409392"/>
            <a:chOff x="5571205" y="3604200"/>
            <a:chExt cx="802897" cy="2194427"/>
          </a:xfrm>
        </p:grpSpPr>
        <p:sp>
          <p:nvSpPr>
            <p:cNvPr id="225" name="Freeform 198">
              <a:extLst>
                <a:ext uri="{FF2B5EF4-FFF2-40B4-BE49-F238E27FC236}">
                  <a16:creationId xmlns:a16="http://schemas.microsoft.com/office/drawing/2014/main" xmlns="" id="{14CD4E29-88BE-4D40-85C7-88585F944C79}"/>
                </a:ext>
                <a:ext uri="{C183D7F6-B498-43B3-948B-1728B52AA6E4}">
                  <adec:decorative xmlns:adec="http://schemas.microsoft.com/office/drawing/2017/decorative" xmlns="" val="1"/>
                </a:ext>
              </a:extLst>
            </p:cNvPr>
            <p:cNvSpPr>
              <a:spLocks/>
            </p:cNvSpPr>
            <p:nvPr/>
          </p:nvSpPr>
          <p:spPr bwMode="auto">
            <a:xfrm rot="10231410" flipH="1">
              <a:off x="5571205" y="3661095"/>
              <a:ext cx="455371" cy="2137532"/>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1C8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226" name="Freeform 199">
              <a:extLst>
                <a:ext uri="{FF2B5EF4-FFF2-40B4-BE49-F238E27FC236}">
                  <a16:creationId xmlns:a16="http://schemas.microsoft.com/office/drawing/2014/main" xmlns="" id="{00D75218-F87B-419D-A90B-5658D2533111}"/>
                </a:ext>
                <a:ext uri="{C183D7F6-B498-43B3-948B-1728B52AA6E4}">
                  <adec:decorative xmlns:adec="http://schemas.microsoft.com/office/drawing/2017/decorative" xmlns="" val="1"/>
                </a:ext>
              </a:extLst>
            </p:cNvPr>
            <p:cNvSpPr>
              <a:spLocks/>
            </p:cNvSpPr>
            <p:nvPr/>
          </p:nvSpPr>
          <p:spPr bwMode="auto">
            <a:xfrm rot="10231410" flipH="1">
              <a:off x="5918731" y="3604200"/>
              <a:ext cx="455371" cy="2152487"/>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187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grpSp>
        <p:nvGrpSpPr>
          <p:cNvPr id="114" name="Group 113">
            <a:extLst>
              <a:ext uri="{FF2B5EF4-FFF2-40B4-BE49-F238E27FC236}">
                <a16:creationId xmlns:a16="http://schemas.microsoft.com/office/drawing/2014/main" xmlns="" id="{66F06D8E-DB68-47BC-AC61-4BD3A49F71AD}"/>
              </a:ext>
            </a:extLst>
          </p:cNvPr>
          <p:cNvGrpSpPr/>
          <p:nvPr/>
        </p:nvGrpSpPr>
        <p:grpSpPr>
          <a:xfrm>
            <a:off x="822624" y="3196796"/>
            <a:ext cx="7418323" cy="3173526"/>
            <a:chOff x="478892" y="742115"/>
            <a:chExt cx="10898352" cy="4711890"/>
          </a:xfrm>
        </p:grpSpPr>
        <p:grpSp>
          <p:nvGrpSpPr>
            <p:cNvPr id="115" name="Group 114" descr="Chart icon.">
              <a:extLst>
                <a:ext uri="{FF2B5EF4-FFF2-40B4-BE49-F238E27FC236}">
                  <a16:creationId xmlns:a16="http://schemas.microsoft.com/office/drawing/2014/main" xmlns="" id="{BC4ED730-82E7-45AB-A649-62535355C198}"/>
                </a:ext>
              </a:extLst>
            </p:cNvPr>
            <p:cNvGrpSpPr/>
            <p:nvPr/>
          </p:nvGrpSpPr>
          <p:grpSpPr>
            <a:xfrm>
              <a:off x="3556158" y="1868593"/>
              <a:ext cx="2373079" cy="722207"/>
              <a:chOff x="3556158" y="1874643"/>
              <a:chExt cx="2373079" cy="722207"/>
            </a:xfrm>
          </p:grpSpPr>
          <p:sp>
            <p:nvSpPr>
              <p:cNvPr id="211" name="Freeform 207">
                <a:extLst>
                  <a:ext uri="{FF2B5EF4-FFF2-40B4-BE49-F238E27FC236}">
                    <a16:creationId xmlns:a16="http://schemas.microsoft.com/office/drawing/2014/main" xmlns="" id="{A8239C86-933D-4A06-B8F5-731F010E4785}"/>
                  </a:ext>
                  <a:ext uri="{C183D7F6-B498-43B3-948B-1728B52AA6E4}">
                    <adec:decorative xmlns:adec="http://schemas.microsoft.com/office/drawing/2017/decorative" xmlns="" val="1"/>
                  </a:ext>
                </a:extLst>
              </p:cNvPr>
              <p:cNvSpPr>
                <a:spLocks/>
              </p:cNvSpPr>
              <p:nvPr/>
            </p:nvSpPr>
            <p:spPr bwMode="auto">
              <a:xfrm rot="18548262" flipH="1">
                <a:off x="4632785" y="1033563"/>
                <a:ext cx="455371" cy="2137532"/>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A73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212" name="Freeform 208">
                <a:extLst>
                  <a:ext uri="{FF2B5EF4-FFF2-40B4-BE49-F238E27FC236}">
                    <a16:creationId xmlns:a16="http://schemas.microsoft.com/office/drawing/2014/main" xmlns="" id="{8E981391-6FA0-47DC-A957-57174F037A39}"/>
                  </a:ext>
                  <a:ext uri="{C183D7F6-B498-43B3-948B-1728B52AA6E4}">
                    <adec:decorative xmlns:adec="http://schemas.microsoft.com/office/drawing/2017/decorative" xmlns="" val="1"/>
                  </a:ext>
                </a:extLst>
              </p:cNvPr>
              <p:cNvSpPr>
                <a:spLocks/>
              </p:cNvSpPr>
              <p:nvPr/>
            </p:nvSpPr>
            <p:spPr bwMode="auto">
              <a:xfrm rot="18548262" flipH="1">
                <a:off x="4404716" y="1292921"/>
                <a:ext cx="455371" cy="2152487"/>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B85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90" name="Group 189">
              <a:extLst>
                <a:ext uri="{FF2B5EF4-FFF2-40B4-BE49-F238E27FC236}">
                  <a16:creationId xmlns:a16="http://schemas.microsoft.com/office/drawing/2014/main" xmlns="" id="{E58EFD60-EA1A-463C-AC16-6A47CA69F25F}"/>
                </a:ext>
              </a:extLst>
            </p:cNvPr>
            <p:cNvGrpSpPr>
              <a:grpSpLocks/>
            </p:cNvGrpSpPr>
            <p:nvPr/>
          </p:nvGrpSpPr>
          <p:grpSpPr>
            <a:xfrm rot="21398031">
              <a:off x="5369869" y="742115"/>
              <a:ext cx="806289" cy="2153485"/>
              <a:chOff x="3065589" y="197267"/>
              <a:chExt cx="1377323" cy="6858005"/>
            </a:xfrm>
          </p:grpSpPr>
          <p:sp>
            <p:nvSpPr>
              <p:cNvPr id="209" name="Freeform 5">
                <a:extLst>
                  <a:ext uri="{FF2B5EF4-FFF2-40B4-BE49-F238E27FC236}">
                    <a16:creationId xmlns:a16="http://schemas.microsoft.com/office/drawing/2014/main" xmlns="" id="{1F526705-130A-46A3-9288-2A9B7D4E20DD}"/>
                  </a:ext>
                </a:extLst>
              </p:cNvPr>
              <p:cNvSpPr>
                <a:spLocks/>
              </p:cNvSpPr>
              <p:nvPr/>
            </p:nvSpPr>
            <p:spPr bwMode="auto">
              <a:xfrm>
                <a:off x="3065589" y="248072"/>
                <a:ext cx="777876" cy="6807200"/>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AE2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210" name="Freeform 6">
                <a:extLst>
                  <a:ext uri="{FF2B5EF4-FFF2-40B4-BE49-F238E27FC236}">
                    <a16:creationId xmlns:a16="http://schemas.microsoft.com/office/drawing/2014/main" xmlns="" id="{94FEE9EA-A731-4786-9732-55B919121E41}"/>
                  </a:ext>
                </a:extLst>
              </p:cNvPr>
              <p:cNvSpPr>
                <a:spLocks/>
              </p:cNvSpPr>
              <p:nvPr/>
            </p:nvSpPr>
            <p:spPr bwMode="auto">
              <a:xfrm>
                <a:off x="3665036" y="197267"/>
                <a:ext cx="777876" cy="6854825"/>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CD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17" name="Group 116" descr="Folder icon.">
              <a:extLst>
                <a:ext uri="{FF2B5EF4-FFF2-40B4-BE49-F238E27FC236}">
                  <a16:creationId xmlns:a16="http://schemas.microsoft.com/office/drawing/2014/main" xmlns="" id="{C2D68DE6-2103-4DC8-BB88-B87504B3A6AB}"/>
                </a:ext>
              </a:extLst>
            </p:cNvPr>
            <p:cNvGrpSpPr/>
            <p:nvPr/>
          </p:nvGrpSpPr>
          <p:grpSpPr>
            <a:xfrm>
              <a:off x="6371545" y="825293"/>
              <a:ext cx="746273" cy="2341457"/>
              <a:chOff x="6371545" y="825293"/>
              <a:chExt cx="746273" cy="2341457"/>
            </a:xfrm>
          </p:grpSpPr>
          <p:sp>
            <p:nvSpPr>
              <p:cNvPr id="187" name="Freeform 171">
                <a:extLst>
                  <a:ext uri="{FF2B5EF4-FFF2-40B4-BE49-F238E27FC236}">
                    <a16:creationId xmlns:a16="http://schemas.microsoft.com/office/drawing/2014/main" xmlns="" id="{F396F0DC-D756-4428-8813-CBEB69AC9E0A}"/>
                  </a:ext>
                  <a:ext uri="{C183D7F6-B498-43B3-948B-1728B52AA6E4}">
                    <adec:decorative xmlns:adec="http://schemas.microsoft.com/office/drawing/2017/decorative" xmlns="" val="1"/>
                  </a:ext>
                </a:extLst>
              </p:cNvPr>
              <p:cNvSpPr>
                <a:spLocks/>
              </p:cNvSpPr>
              <p:nvPr/>
            </p:nvSpPr>
            <p:spPr bwMode="auto">
              <a:xfrm rot="2124880">
                <a:off x="6371545" y="825293"/>
                <a:ext cx="455371" cy="2137532"/>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CD6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188" name="Freeform 172">
                <a:extLst>
                  <a:ext uri="{FF2B5EF4-FFF2-40B4-BE49-F238E27FC236}">
                    <a16:creationId xmlns:a16="http://schemas.microsoft.com/office/drawing/2014/main" xmlns="" id="{EA5C98A8-588D-4900-9AC9-96E5B548B5F8}"/>
                  </a:ext>
                  <a:ext uri="{C183D7F6-B498-43B3-948B-1728B52AA6E4}">
                    <adec:decorative xmlns:adec="http://schemas.microsoft.com/office/drawing/2017/decorative" xmlns="" val="1"/>
                  </a:ext>
                </a:extLst>
              </p:cNvPr>
              <p:cNvSpPr>
                <a:spLocks/>
              </p:cNvSpPr>
              <p:nvPr/>
            </p:nvSpPr>
            <p:spPr bwMode="auto">
              <a:xfrm rot="2124880">
                <a:off x="6662447" y="1014263"/>
                <a:ext cx="455371" cy="2152487"/>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E38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18" name="Group 117" descr="Puzzle icon.">
              <a:extLst>
                <a:ext uri="{FF2B5EF4-FFF2-40B4-BE49-F238E27FC236}">
                  <a16:creationId xmlns:a16="http://schemas.microsoft.com/office/drawing/2014/main" xmlns="" id="{B94387AF-131E-473F-B1C2-E47A979D91BD}"/>
                </a:ext>
              </a:extLst>
            </p:cNvPr>
            <p:cNvGrpSpPr/>
            <p:nvPr/>
          </p:nvGrpSpPr>
          <p:grpSpPr>
            <a:xfrm>
              <a:off x="5865960" y="3733800"/>
              <a:ext cx="2340063" cy="747209"/>
              <a:chOff x="5865960" y="3702821"/>
              <a:chExt cx="2340063" cy="747209"/>
            </a:xfrm>
          </p:grpSpPr>
          <p:sp>
            <p:nvSpPr>
              <p:cNvPr id="182" name="Freeform 181">
                <a:extLst>
                  <a:ext uri="{FF2B5EF4-FFF2-40B4-BE49-F238E27FC236}">
                    <a16:creationId xmlns:a16="http://schemas.microsoft.com/office/drawing/2014/main" xmlns="" id="{7425B6A0-BD44-4B4F-A4DB-7F83F1C3C63C}"/>
                  </a:ext>
                  <a:ext uri="{C183D7F6-B498-43B3-948B-1728B52AA6E4}">
                    <adec:decorative xmlns:adec="http://schemas.microsoft.com/office/drawing/2017/decorative" xmlns="" val="1"/>
                  </a:ext>
                </a:extLst>
              </p:cNvPr>
              <p:cNvSpPr>
                <a:spLocks/>
              </p:cNvSpPr>
              <p:nvPr/>
            </p:nvSpPr>
            <p:spPr bwMode="auto">
              <a:xfrm rot="7508446">
                <a:off x="6909572" y="2861741"/>
                <a:ext cx="455371" cy="2137531"/>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45B669"/>
              </a:solidFill>
              <a:ln>
                <a:noFill/>
              </a:ln>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183" name="Freeform 187">
                <a:extLst>
                  <a:ext uri="{FF2B5EF4-FFF2-40B4-BE49-F238E27FC236}">
                    <a16:creationId xmlns:a16="http://schemas.microsoft.com/office/drawing/2014/main" xmlns="" id="{74E3B0A7-3CF1-44CB-BEA4-ADA96629689E}"/>
                  </a:ext>
                  <a:ext uri="{C183D7F6-B498-43B3-948B-1728B52AA6E4}">
                    <adec:decorative xmlns:adec="http://schemas.microsoft.com/office/drawing/2017/decorative" xmlns="" val="1"/>
                  </a:ext>
                </a:extLst>
              </p:cNvPr>
              <p:cNvSpPr>
                <a:spLocks/>
              </p:cNvSpPr>
              <p:nvPr/>
            </p:nvSpPr>
            <p:spPr bwMode="auto">
              <a:xfrm rot="7508446">
                <a:off x="6714517" y="3146102"/>
                <a:ext cx="455371" cy="2152486"/>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48D17E"/>
              </a:solidFill>
              <a:ln>
                <a:noFill/>
              </a:ln>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19" name="Group 118" descr="Globe icon.">
              <a:extLst>
                <a:ext uri="{FF2B5EF4-FFF2-40B4-BE49-F238E27FC236}">
                  <a16:creationId xmlns:a16="http://schemas.microsoft.com/office/drawing/2014/main" xmlns="" id="{E0CB57B7-2A72-4A30-B2F1-3CC5CF7717E8}"/>
                </a:ext>
              </a:extLst>
            </p:cNvPr>
            <p:cNvGrpSpPr/>
            <p:nvPr/>
          </p:nvGrpSpPr>
          <p:grpSpPr>
            <a:xfrm>
              <a:off x="4459309" y="3059441"/>
              <a:ext cx="711486" cy="2385053"/>
              <a:chOff x="4459309" y="3059441"/>
              <a:chExt cx="711486" cy="2385053"/>
            </a:xfrm>
          </p:grpSpPr>
          <p:sp>
            <p:nvSpPr>
              <p:cNvPr id="177" name="Freeform 201">
                <a:extLst>
                  <a:ext uri="{FF2B5EF4-FFF2-40B4-BE49-F238E27FC236}">
                    <a16:creationId xmlns:a16="http://schemas.microsoft.com/office/drawing/2014/main" xmlns="" id="{5FDDAEAF-F4EE-493C-BCA1-8A8BBB0A791E}"/>
                  </a:ext>
                  <a:ext uri="{C183D7F6-B498-43B3-948B-1728B52AA6E4}">
                    <adec:decorative xmlns:adec="http://schemas.microsoft.com/office/drawing/2017/decorative" xmlns="" val="1"/>
                  </a:ext>
                </a:extLst>
              </p:cNvPr>
              <p:cNvSpPr>
                <a:spLocks/>
              </p:cNvSpPr>
              <p:nvPr/>
            </p:nvSpPr>
            <p:spPr bwMode="auto">
              <a:xfrm rot="13305690" flipH="1">
                <a:off x="4459309" y="3059441"/>
                <a:ext cx="455371" cy="2137531"/>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245D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178" name="Freeform 202">
                <a:extLst>
                  <a:ext uri="{FF2B5EF4-FFF2-40B4-BE49-F238E27FC236}">
                    <a16:creationId xmlns:a16="http://schemas.microsoft.com/office/drawing/2014/main" xmlns="" id="{301EA1DD-A06C-4018-8CAB-4DF7C3C4A7B0}"/>
                  </a:ext>
                  <a:ext uri="{C183D7F6-B498-43B3-948B-1728B52AA6E4}">
                    <adec:decorative xmlns:adec="http://schemas.microsoft.com/office/drawing/2017/decorative" xmlns="" val="1"/>
                  </a:ext>
                </a:extLst>
              </p:cNvPr>
              <p:cNvSpPr>
                <a:spLocks/>
              </p:cNvSpPr>
              <p:nvPr/>
            </p:nvSpPr>
            <p:spPr bwMode="auto">
              <a:xfrm rot="13305690" flipH="1">
                <a:off x="4715424" y="3292008"/>
                <a:ext cx="455371" cy="2152486"/>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377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20" name="Group 119" descr="Calendar icon.">
              <a:extLst>
                <a:ext uri="{FF2B5EF4-FFF2-40B4-BE49-F238E27FC236}">
                  <a16:creationId xmlns:a16="http://schemas.microsoft.com/office/drawing/2014/main" xmlns="" id="{EA6617B7-07EC-41C9-84EC-7159CD70CEC5}"/>
                </a:ext>
              </a:extLst>
            </p:cNvPr>
            <p:cNvGrpSpPr/>
            <p:nvPr/>
          </p:nvGrpSpPr>
          <p:grpSpPr>
            <a:xfrm>
              <a:off x="3310819" y="2838686"/>
              <a:ext cx="2176613" cy="804967"/>
              <a:chOff x="3310819" y="2838686"/>
              <a:chExt cx="2176613" cy="804967"/>
            </a:xfrm>
          </p:grpSpPr>
          <p:sp>
            <p:nvSpPr>
              <p:cNvPr id="170" name="Freeform 204">
                <a:extLst>
                  <a:ext uri="{FF2B5EF4-FFF2-40B4-BE49-F238E27FC236}">
                    <a16:creationId xmlns:a16="http://schemas.microsoft.com/office/drawing/2014/main" xmlns="" id="{ABE43115-63D8-4823-87B3-89E7226A6750}"/>
                  </a:ext>
                  <a:ext uri="{C183D7F6-B498-43B3-948B-1728B52AA6E4}">
                    <adec:decorative xmlns:adec="http://schemas.microsoft.com/office/drawing/2017/decorative" xmlns="" val="1"/>
                  </a:ext>
                </a:extLst>
              </p:cNvPr>
              <p:cNvSpPr>
                <a:spLocks/>
              </p:cNvSpPr>
              <p:nvPr/>
            </p:nvSpPr>
            <p:spPr bwMode="auto">
              <a:xfrm rot="15807068" flipH="1">
                <a:off x="4151899" y="1997606"/>
                <a:ext cx="455371" cy="2137531"/>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725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171" name="Freeform 205">
                <a:extLst>
                  <a:ext uri="{FF2B5EF4-FFF2-40B4-BE49-F238E27FC236}">
                    <a16:creationId xmlns:a16="http://schemas.microsoft.com/office/drawing/2014/main" xmlns="" id="{F3173509-C035-449A-AB8B-E6B6B5201787}"/>
                  </a:ext>
                  <a:ext uri="{C183D7F6-B498-43B3-948B-1728B52AA6E4}">
                    <adec:decorative xmlns:adec="http://schemas.microsoft.com/office/drawing/2017/decorative" xmlns="" val="1"/>
                  </a:ext>
                </a:extLst>
              </p:cNvPr>
              <p:cNvSpPr>
                <a:spLocks/>
              </p:cNvSpPr>
              <p:nvPr/>
            </p:nvSpPr>
            <p:spPr bwMode="auto">
              <a:xfrm rot="15807068" flipH="1">
                <a:off x="4183503" y="2339725"/>
                <a:ext cx="455371" cy="2152486"/>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866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21" name="Group 120" descr="Clock icon.">
              <a:extLst>
                <a:ext uri="{FF2B5EF4-FFF2-40B4-BE49-F238E27FC236}">
                  <a16:creationId xmlns:a16="http://schemas.microsoft.com/office/drawing/2014/main" xmlns="" id="{095A563B-6427-4B2C-A3F8-AEDFF46995D5}"/>
                </a:ext>
              </a:extLst>
            </p:cNvPr>
            <p:cNvGrpSpPr/>
            <p:nvPr/>
          </p:nvGrpSpPr>
          <p:grpSpPr>
            <a:xfrm>
              <a:off x="6224775" y="2513279"/>
              <a:ext cx="2217058" cy="798918"/>
              <a:chOff x="6224775" y="2513279"/>
              <a:chExt cx="2217058" cy="798918"/>
            </a:xfrm>
          </p:grpSpPr>
          <p:sp>
            <p:nvSpPr>
              <p:cNvPr id="159" name="Freeform 174">
                <a:extLst>
                  <a:ext uri="{FF2B5EF4-FFF2-40B4-BE49-F238E27FC236}">
                    <a16:creationId xmlns:a16="http://schemas.microsoft.com/office/drawing/2014/main" xmlns="" id="{DE13F1AD-1913-47A5-9383-C73CA517D322}"/>
                  </a:ext>
                  <a:ext uri="{C183D7F6-B498-43B3-948B-1728B52AA6E4}">
                    <adec:decorative xmlns:adec="http://schemas.microsoft.com/office/drawing/2017/decorative" xmlns="" val="1"/>
                  </a:ext>
                </a:extLst>
              </p:cNvPr>
              <p:cNvSpPr>
                <a:spLocks/>
              </p:cNvSpPr>
              <p:nvPr/>
            </p:nvSpPr>
            <p:spPr bwMode="auto">
              <a:xfrm rot="4772340">
                <a:off x="7065855" y="1672199"/>
                <a:ext cx="455371" cy="2137531"/>
              </a:xfrm>
              <a:custGeom>
                <a:avLst/>
                <a:gdLst>
                  <a:gd name="T0" fmla="*/ 6 w 490"/>
                  <a:gd name="T1" fmla="*/ 2247 h 4288"/>
                  <a:gd name="T2" fmla="*/ 2 w 490"/>
                  <a:gd name="T3" fmla="*/ 2352 h 4288"/>
                  <a:gd name="T4" fmla="*/ 0 w 490"/>
                  <a:gd name="T5" fmla="*/ 2456 h 4288"/>
                  <a:gd name="T6" fmla="*/ 4 w 490"/>
                  <a:gd name="T7" fmla="*/ 2658 h 4288"/>
                  <a:gd name="T8" fmla="*/ 17 w 490"/>
                  <a:gd name="T9" fmla="*/ 2853 h 4288"/>
                  <a:gd name="T10" fmla="*/ 36 w 490"/>
                  <a:gd name="T11" fmla="*/ 3040 h 4288"/>
                  <a:gd name="T12" fmla="*/ 63 w 490"/>
                  <a:gd name="T13" fmla="*/ 3219 h 4288"/>
                  <a:gd name="T14" fmla="*/ 96 w 490"/>
                  <a:gd name="T15" fmla="*/ 3387 h 4288"/>
                  <a:gd name="T16" fmla="*/ 133 w 490"/>
                  <a:gd name="T17" fmla="*/ 3545 h 4288"/>
                  <a:gd name="T18" fmla="*/ 173 w 490"/>
                  <a:gd name="T19" fmla="*/ 3689 h 4288"/>
                  <a:gd name="T20" fmla="*/ 215 w 490"/>
                  <a:gd name="T21" fmla="*/ 3821 h 4288"/>
                  <a:gd name="T22" fmla="*/ 259 w 490"/>
                  <a:gd name="T23" fmla="*/ 3938 h 4288"/>
                  <a:gd name="T24" fmla="*/ 302 w 490"/>
                  <a:gd name="T25" fmla="*/ 4041 h 4288"/>
                  <a:gd name="T26" fmla="*/ 345 w 490"/>
                  <a:gd name="T27" fmla="*/ 4127 h 4288"/>
                  <a:gd name="T28" fmla="*/ 385 w 490"/>
                  <a:gd name="T29" fmla="*/ 4196 h 4288"/>
                  <a:gd name="T30" fmla="*/ 423 w 490"/>
                  <a:gd name="T31" fmla="*/ 4246 h 4288"/>
                  <a:gd name="T32" fmla="*/ 439 w 490"/>
                  <a:gd name="T33" fmla="*/ 4264 h 4288"/>
                  <a:gd name="T34" fmla="*/ 455 w 490"/>
                  <a:gd name="T35" fmla="*/ 4277 h 4288"/>
                  <a:gd name="T36" fmla="*/ 469 w 490"/>
                  <a:gd name="T37" fmla="*/ 4285 h 4288"/>
                  <a:gd name="T38" fmla="*/ 483 w 490"/>
                  <a:gd name="T39" fmla="*/ 4288 h 4288"/>
                  <a:gd name="T40" fmla="*/ 486 w 490"/>
                  <a:gd name="T41" fmla="*/ 4287 h 4288"/>
                  <a:gd name="T42" fmla="*/ 490 w 490"/>
                  <a:gd name="T43" fmla="*/ 4286 h 4288"/>
                  <a:gd name="T44" fmla="*/ 487 w 490"/>
                  <a:gd name="T45" fmla="*/ 3370 h 4288"/>
                  <a:gd name="T46" fmla="*/ 479 w 490"/>
                  <a:gd name="T47" fmla="*/ 2581 h 4288"/>
                  <a:gd name="T48" fmla="*/ 466 w 490"/>
                  <a:gd name="T49" fmla="*/ 1910 h 4288"/>
                  <a:gd name="T50" fmla="*/ 452 w 490"/>
                  <a:gd name="T51" fmla="*/ 1349 h 4288"/>
                  <a:gd name="T52" fmla="*/ 435 w 490"/>
                  <a:gd name="T53" fmla="*/ 886 h 4288"/>
                  <a:gd name="T54" fmla="*/ 416 w 490"/>
                  <a:gd name="T55" fmla="*/ 513 h 4288"/>
                  <a:gd name="T56" fmla="*/ 398 w 490"/>
                  <a:gd name="T57" fmla="*/ 221 h 4288"/>
                  <a:gd name="T58" fmla="*/ 380 w 490"/>
                  <a:gd name="T59" fmla="*/ 0 h 4288"/>
                  <a:gd name="T60" fmla="*/ 368 w 490"/>
                  <a:gd name="T61" fmla="*/ 40 h 4288"/>
                  <a:gd name="T62" fmla="*/ 331 w 490"/>
                  <a:gd name="T63" fmla="*/ 162 h 4288"/>
                  <a:gd name="T64" fmla="*/ 284 w 490"/>
                  <a:gd name="T65" fmla="*/ 342 h 4288"/>
                  <a:gd name="T66" fmla="*/ 227 w 490"/>
                  <a:gd name="T67" fmla="*/ 576 h 4288"/>
                  <a:gd name="T68" fmla="*/ 185 w 490"/>
                  <a:gd name="T69" fmla="*/ 786 h 4288"/>
                  <a:gd name="T70" fmla="*/ 156 w 490"/>
                  <a:gd name="T71" fmla="*/ 943 h 4288"/>
                  <a:gd name="T72" fmla="*/ 127 w 490"/>
                  <a:gd name="T73" fmla="*/ 1111 h 4288"/>
                  <a:gd name="T74" fmla="*/ 100 w 490"/>
                  <a:gd name="T75" fmla="*/ 1292 h 4288"/>
                  <a:gd name="T76" fmla="*/ 74 w 490"/>
                  <a:gd name="T77" fmla="*/ 1485 h 4288"/>
                  <a:gd name="T78" fmla="*/ 51 w 490"/>
                  <a:gd name="T79" fmla="*/ 1688 h 4288"/>
                  <a:gd name="T80" fmla="*/ 30 w 490"/>
                  <a:gd name="T81" fmla="*/ 1904 h 4288"/>
                  <a:gd name="T82" fmla="*/ 14 w 490"/>
                  <a:gd name="T83" fmla="*/ 2130 h 4288"/>
                  <a:gd name="T84" fmla="*/ 6 w 490"/>
                  <a:gd name="T85" fmla="*/ 2247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288">
                    <a:moveTo>
                      <a:pt x="6" y="2247"/>
                    </a:moveTo>
                    <a:lnTo>
                      <a:pt x="6" y="2247"/>
                    </a:lnTo>
                    <a:lnTo>
                      <a:pt x="4" y="2300"/>
                    </a:lnTo>
                    <a:lnTo>
                      <a:pt x="2" y="2352"/>
                    </a:lnTo>
                    <a:lnTo>
                      <a:pt x="1" y="2404"/>
                    </a:lnTo>
                    <a:lnTo>
                      <a:pt x="0" y="2456"/>
                    </a:lnTo>
                    <a:lnTo>
                      <a:pt x="1" y="2557"/>
                    </a:lnTo>
                    <a:lnTo>
                      <a:pt x="4" y="2658"/>
                    </a:lnTo>
                    <a:lnTo>
                      <a:pt x="9" y="2757"/>
                    </a:lnTo>
                    <a:lnTo>
                      <a:pt x="17" y="2853"/>
                    </a:lnTo>
                    <a:lnTo>
                      <a:pt x="25" y="2948"/>
                    </a:lnTo>
                    <a:lnTo>
                      <a:pt x="36" y="3040"/>
                    </a:lnTo>
                    <a:lnTo>
                      <a:pt x="49" y="3130"/>
                    </a:lnTo>
                    <a:lnTo>
                      <a:pt x="63" y="3219"/>
                    </a:lnTo>
                    <a:lnTo>
                      <a:pt x="79" y="3304"/>
                    </a:lnTo>
                    <a:lnTo>
                      <a:pt x="96" y="3387"/>
                    </a:lnTo>
                    <a:lnTo>
                      <a:pt x="114" y="3467"/>
                    </a:lnTo>
                    <a:lnTo>
                      <a:pt x="133" y="3545"/>
                    </a:lnTo>
                    <a:lnTo>
                      <a:pt x="153" y="3618"/>
                    </a:lnTo>
                    <a:lnTo>
                      <a:pt x="173" y="3689"/>
                    </a:lnTo>
                    <a:lnTo>
                      <a:pt x="194" y="3756"/>
                    </a:lnTo>
                    <a:lnTo>
                      <a:pt x="215" y="3821"/>
                    </a:lnTo>
                    <a:lnTo>
                      <a:pt x="237" y="3882"/>
                    </a:lnTo>
                    <a:lnTo>
                      <a:pt x="259" y="3938"/>
                    </a:lnTo>
                    <a:lnTo>
                      <a:pt x="280" y="3992"/>
                    </a:lnTo>
                    <a:lnTo>
                      <a:pt x="302" y="4041"/>
                    </a:lnTo>
                    <a:lnTo>
                      <a:pt x="324" y="4086"/>
                    </a:lnTo>
                    <a:lnTo>
                      <a:pt x="345" y="4127"/>
                    </a:lnTo>
                    <a:lnTo>
                      <a:pt x="366" y="4163"/>
                    </a:lnTo>
                    <a:lnTo>
                      <a:pt x="385" y="4196"/>
                    </a:lnTo>
                    <a:lnTo>
                      <a:pt x="405" y="4224"/>
                    </a:lnTo>
                    <a:lnTo>
                      <a:pt x="423" y="4246"/>
                    </a:lnTo>
                    <a:lnTo>
                      <a:pt x="431" y="4256"/>
                    </a:lnTo>
                    <a:lnTo>
                      <a:pt x="439" y="4264"/>
                    </a:lnTo>
                    <a:lnTo>
                      <a:pt x="448" y="4271"/>
                    </a:lnTo>
                    <a:lnTo>
                      <a:pt x="455" y="4277"/>
                    </a:lnTo>
                    <a:lnTo>
                      <a:pt x="462" y="4282"/>
                    </a:lnTo>
                    <a:lnTo>
                      <a:pt x="469" y="4285"/>
                    </a:lnTo>
                    <a:lnTo>
                      <a:pt x="477" y="4287"/>
                    </a:lnTo>
                    <a:lnTo>
                      <a:pt x="483" y="4288"/>
                    </a:lnTo>
                    <a:lnTo>
                      <a:pt x="483" y="4288"/>
                    </a:lnTo>
                    <a:lnTo>
                      <a:pt x="486" y="4287"/>
                    </a:lnTo>
                    <a:lnTo>
                      <a:pt x="490" y="4286"/>
                    </a:lnTo>
                    <a:lnTo>
                      <a:pt x="490" y="4286"/>
                    </a:lnTo>
                    <a:lnTo>
                      <a:pt x="489" y="3811"/>
                    </a:lnTo>
                    <a:lnTo>
                      <a:pt x="487" y="3370"/>
                    </a:lnTo>
                    <a:lnTo>
                      <a:pt x="483" y="2960"/>
                    </a:lnTo>
                    <a:lnTo>
                      <a:pt x="479" y="2581"/>
                    </a:lnTo>
                    <a:lnTo>
                      <a:pt x="474" y="2232"/>
                    </a:lnTo>
                    <a:lnTo>
                      <a:pt x="466" y="1910"/>
                    </a:lnTo>
                    <a:lnTo>
                      <a:pt x="460" y="1617"/>
                    </a:lnTo>
                    <a:lnTo>
                      <a:pt x="452" y="1349"/>
                    </a:lnTo>
                    <a:lnTo>
                      <a:pt x="443" y="1106"/>
                    </a:lnTo>
                    <a:lnTo>
                      <a:pt x="435" y="886"/>
                    </a:lnTo>
                    <a:lnTo>
                      <a:pt x="426" y="690"/>
                    </a:lnTo>
                    <a:lnTo>
                      <a:pt x="416" y="513"/>
                    </a:lnTo>
                    <a:lnTo>
                      <a:pt x="407" y="358"/>
                    </a:lnTo>
                    <a:lnTo>
                      <a:pt x="398" y="221"/>
                    </a:lnTo>
                    <a:lnTo>
                      <a:pt x="388" y="103"/>
                    </a:lnTo>
                    <a:lnTo>
                      <a:pt x="380" y="0"/>
                    </a:lnTo>
                    <a:lnTo>
                      <a:pt x="380" y="0"/>
                    </a:lnTo>
                    <a:lnTo>
                      <a:pt x="368" y="40"/>
                    </a:lnTo>
                    <a:lnTo>
                      <a:pt x="351" y="94"/>
                    </a:lnTo>
                    <a:lnTo>
                      <a:pt x="331" y="162"/>
                    </a:lnTo>
                    <a:lnTo>
                      <a:pt x="308" y="244"/>
                    </a:lnTo>
                    <a:lnTo>
                      <a:pt x="284" y="342"/>
                    </a:lnTo>
                    <a:lnTo>
                      <a:pt x="257" y="452"/>
                    </a:lnTo>
                    <a:lnTo>
                      <a:pt x="227" y="576"/>
                    </a:lnTo>
                    <a:lnTo>
                      <a:pt x="199" y="713"/>
                    </a:lnTo>
                    <a:lnTo>
                      <a:pt x="185" y="786"/>
                    </a:lnTo>
                    <a:lnTo>
                      <a:pt x="169" y="863"/>
                    </a:lnTo>
                    <a:lnTo>
                      <a:pt x="156" y="943"/>
                    </a:lnTo>
                    <a:lnTo>
                      <a:pt x="141" y="1026"/>
                    </a:lnTo>
                    <a:lnTo>
                      <a:pt x="127" y="1111"/>
                    </a:lnTo>
                    <a:lnTo>
                      <a:pt x="113" y="1200"/>
                    </a:lnTo>
                    <a:lnTo>
                      <a:pt x="100" y="1292"/>
                    </a:lnTo>
                    <a:lnTo>
                      <a:pt x="86" y="1387"/>
                    </a:lnTo>
                    <a:lnTo>
                      <a:pt x="74" y="1485"/>
                    </a:lnTo>
                    <a:lnTo>
                      <a:pt x="62" y="1586"/>
                    </a:lnTo>
                    <a:lnTo>
                      <a:pt x="51" y="1688"/>
                    </a:lnTo>
                    <a:lnTo>
                      <a:pt x="41" y="1795"/>
                    </a:lnTo>
                    <a:lnTo>
                      <a:pt x="30" y="1904"/>
                    </a:lnTo>
                    <a:lnTo>
                      <a:pt x="22" y="2015"/>
                    </a:lnTo>
                    <a:lnTo>
                      <a:pt x="14" y="2130"/>
                    </a:lnTo>
                    <a:lnTo>
                      <a:pt x="6" y="2247"/>
                    </a:lnTo>
                    <a:lnTo>
                      <a:pt x="6" y="2247"/>
                    </a:lnTo>
                    <a:close/>
                  </a:path>
                </a:pathLst>
              </a:custGeom>
              <a:solidFill>
                <a:srgbClr val="B7A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sp>
            <p:nvSpPr>
              <p:cNvPr id="160" name="Freeform 179">
                <a:extLst>
                  <a:ext uri="{FF2B5EF4-FFF2-40B4-BE49-F238E27FC236}">
                    <a16:creationId xmlns:a16="http://schemas.microsoft.com/office/drawing/2014/main" xmlns="" id="{1F41AF76-A404-43C7-A222-620C733AC599}"/>
                  </a:ext>
                  <a:ext uri="{C183D7F6-B498-43B3-948B-1728B52AA6E4}">
                    <adec:decorative xmlns:adec="http://schemas.microsoft.com/office/drawing/2017/decorative" xmlns="" val="1"/>
                  </a:ext>
                </a:extLst>
              </p:cNvPr>
              <p:cNvSpPr>
                <a:spLocks/>
              </p:cNvSpPr>
              <p:nvPr/>
            </p:nvSpPr>
            <p:spPr bwMode="auto">
              <a:xfrm rot="4772340">
                <a:off x="7137904" y="2008269"/>
                <a:ext cx="455371" cy="2152486"/>
              </a:xfrm>
              <a:custGeom>
                <a:avLst/>
                <a:gdLst>
                  <a:gd name="T0" fmla="*/ 490 w 490"/>
                  <a:gd name="T1" fmla="*/ 2231 h 4318"/>
                  <a:gd name="T2" fmla="*/ 489 w 490"/>
                  <a:gd name="T3" fmla="*/ 2127 h 4318"/>
                  <a:gd name="T4" fmla="*/ 485 w 490"/>
                  <a:gd name="T5" fmla="*/ 2022 h 4318"/>
                  <a:gd name="T6" fmla="*/ 469 w 490"/>
                  <a:gd name="T7" fmla="*/ 1816 h 4318"/>
                  <a:gd name="T8" fmla="*/ 446 w 490"/>
                  <a:gd name="T9" fmla="*/ 1611 h 4318"/>
                  <a:gd name="T10" fmla="*/ 415 w 490"/>
                  <a:gd name="T11" fmla="*/ 1412 h 4318"/>
                  <a:gd name="T12" fmla="*/ 379 w 490"/>
                  <a:gd name="T13" fmla="*/ 1220 h 4318"/>
                  <a:gd name="T14" fmla="*/ 339 w 490"/>
                  <a:gd name="T15" fmla="*/ 1035 h 4318"/>
                  <a:gd name="T16" fmla="*/ 295 w 490"/>
                  <a:gd name="T17" fmla="*/ 861 h 4318"/>
                  <a:gd name="T18" fmla="*/ 250 w 490"/>
                  <a:gd name="T19" fmla="*/ 698 h 4318"/>
                  <a:gd name="T20" fmla="*/ 206 w 490"/>
                  <a:gd name="T21" fmla="*/ 547 h 4318"/>
                  <a:gd name="T22" fmla="*/ 162 w 490"/>
                  <a:gd name="T23" fmla="*/ 412 h 4318"/>
                  <a:gd name="T24" fmla="*/ 86 w 490"/>
                  <a:gd name="T25" fmla="*/ 192 h 4318"/>
                  <a:gd name="T26" fmla="*/ 31 w 490"/>
                  <a:gd name="T27" fmla="*/ 50 h 4318"/>
                  <a:gd name="T28" fmla="*/ 10 w 490"/>
                  <a:gd name="T29" fmla="*/ 0 h 4318"/>
                  <a:gd name="T30" fmla="*/ 0 w 490"/>
                  <a:gd name="T31" fmla="*/ 32 h 4318"/>
                  <a:gd name="T32" fmla="*/ 18 w 490"/>
                  <a:gd name="T33" fmla="*/ 253 h 4318"/>
                  <a:gd name="T34" fmla="*/ 36 w 490"/>
                  <a:gd name="T35" fmla="*/ 545 h 4318"/>
                  <a:gd name="T36" fmla="*/ 55 w 490"/>
                  <a:gd name="T37" fmla="*/ 918 h 4318"/>
                  <a:gd name="T38" fmla="*/ 72 w 490"/>
                  <a:gd name="T39" fmla="*/ 1381 h 4318"/>
                  <a:gd name="T40" fmla="*/ 86 w 490"/>
                  <a:gd name="T41" fmla="*/ 1942 h 4318"/>
                  <a:gd name="T42" fmla="*/ 99 w 490"/>
                  <a:gd name="T43" fmla="*/ 2613 h 4318"/>
                  <a:gd name="T44" fmla="*/ 107 w 490"/>
                  <a:gd name="T45" fmla="*/ 3402 h 4318"/>
                  <a:gd name="T46" fmla="*/ 110 w 490"/>
                  <a:gd name="T47" fmla="*/ 4318 h 4318"/>
                  <a:gd name="T48" fmla="*/ 115 w 490"/>
                  <a:gd name="T49" fmla="*/ 4316 h 4318"/>
                  <a:gd name="T50" fmla="*/ 128 w 490"/>
                  <a:gd name="T51" fmla="*/ 4307 h 4318"/>
                  <a:gd name="T52" fmla="*/ 141 w 490"/>
                  <a:gd name="T53" fmla="*/ 4293 h 4318"/>
                  <a:gd name="T54" fmla="*/ 161 w 490"/>
                  <a:gd name="T55" fmla="*/ 4263 h 4318"/>
                  <a:gd name="T56" fmla="*/ 190 w 490"/>
                  <a:gd name="T57" fmla="*/ 4206 h 4318"/>
                  <a:gd name="T58" fmla="*/ 221 w 490"/>
                  <a:gd name="T59" fmla="*/ 4131 h 4318"/>
                  <a:gd name="T60" fmla="*/ 252 w 490"/>
                  <a:gd name="T61" fmla="*/ 4039 h 4318"/>
                  <a:gd name="T62" fmla="*/ 284 w 490"/>
                  <a:gd name="T63" fmla="*/ 3932 h 4318"/>
                  <a:gd name="T64" fmla="*/ 315 w 490"/>
                  <a:gd name="T65" fmla="*/ 3809 h 4318"/>
                  <a:gd name="T66" fmla="*/ 346 w 490"/>
                  <a:gd name="T67" fmla="*/ 3674 h 4318"/>
                  <a:gd name="T68" fmla="*/ 375 w 490"/>
                  <a:gd name="T69" fmla="*/ 3526 h 4318"/>
                  <a:gd name="T70" fmla="*/ 402 w 490"/>
                  <a:gd name="T71" fmla="*/ 3366 h 4318"/>
                  <a:gd name="T72" fmla="*/ 427 w 490"/>
                  <a:gd name="T73" fmla="*/ 3197 h 4318"/>
                  <a:gd name="T74" fmla="*/ 448 w 490"/>
                  <a:gd name="T75" fmla="*/ 3017 h 4318"/>
                  <a:gd name="T76" fmla="*/ 465 w 490"/>
                  <a:gd name="T77" fmla="*/ 2830 h 4318"/>
                  <a:gd name="T78" fmla="*/ 479 w 490"/>
                  <a:gd name="T79" fmla="*/ 2636 h 4318"/>
                  <a:gd name="T80" fmla="*/ 487 w 490"/>
                  <a:gd name="T81" fmla="*/ 2436 h 4318"/>
                  <a:gd name="T82" fmla="*/ 490 w 490"/>
                  <a:gd name="T83" fmla="*/ 2231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4318">
                    <a:moveTo>
                      <a:pt x="490" y="2231"/>
                    </a:moveTo>
                    <a:lnTo>
                      <a:pt x="490" y="2231"/>
                    </a:lnTo>
                    <a:lnTo>
                      <a:pt x="490" y="2179"/>
                    </a:lnTo>
                    <a:lnTo>
                      <a:pt x="489" y="2127"/>
                    </a:lnTo>
                    <a:lnTo>
                      <a:pt x="487" y="2074"/>
                    </a:lnTo>
                    <a:lnTo>
                      <a:pt x="485" y="2022"/>
                    </a:lnTo>
                    <a:lnTo>
                      <a:pt x="479" y="1919"/>
                    </a:lnTo>
                    <a:lnTo>
                      <a:pt x="469" y="1816"/>
                    </a:lnTo>
                    <a:lnTo>
                      <a:pt x="459" y="1713"/>
                    </a:lnTo>
                    <a:lnTo>
                      <a:pt x="446" y="1611"/>
                    </a:lnTo>
                    <a:lnTo>
                      <a:pt x="431" y="1512"/>
                    </a:lnTo>
                    <a:lnTo>
                      <a:pt x="415" y="1412"/>
                    </a:lnTo>
                    <a:lnTo>
                      <a:pt x="398" y="1315"/>
                    </a:lnTo>
                    <a:lnTo>
                      <a:pt x="379" y="1220"/>
                    </a:lnTo>
                    <a:lnTo>
                      <a:pt x="359" y="1126"/>
                    </a:lnTo>
                    <a:lnTo>
                      <a:pt x="339" y="1035"/>
                    </a:lnTo>
                    <a:lnTo>
                      <a:pt x="317" y="947"/>
                    </a:lnTo>
                    <a:lnTo>
                      <a:pt x="295" y="861"/>
                    </a:lnTo>
                    <a:lnTo>
                      <a:pt x="273" y="778"/>
                    </a:lnTo>
                    <a:lnTo>
                      <a:pt x="250" y="698"/>
                    </a:lnTo>
                    <a:lnTo>
                      <a:pt x="229" y="621"/>
                    </a:lnTo>
                    <a:lnTo>
                      <a:pt x="206" y="547"/>
                    </a:lnTo>
                    <a:lnTo>
                      <a:pt x="184" y="478"/>
                    </a:lnTo>
                    <a:lnTo>
                      <a:pt x="162" y="412"/>
                    </a:lnTo>
                    <a:lnTo>
                      <a:pt x="122" y="293"/>
                    </a:lnTo>
                    <a:lnTo>
                      <a:pt x="86" y="192"/>
                    </a:lnTo>
                    <a:lnTo>
                      <a:pt x="55" y="110"/>
                    </a:lnTo>
                    <a:lnTo>
                      <a:pt x="31" y="50"/>
                    </a:lnTo>
                    <a:lnTo>
                      <a:pt x="10" y="0"/>
                    </a:lnTo>
                    <a:lnTo>
                      <a:pt x="10" y="0"/>
                    </a:lnTo>
                    <a:lnTo>
                      <a:pt x="0" y="32"/>
                    </a:lnTo>
                    <a:lnTo>
                      <a:pt x="0" y="32"/>
                    </a:lnTo>
                    <a:lnTo>
                      <a:pt x="8" y="135"/>
                    </a:lnTo>
                    <a:lnTo>
                      <a:pt x="18" y="253"/>
                    </a:lnTo>
                    <a:lnTo>
                      <a:pt x="27" y="390"/>
                    </a:lnTo>
                    <a:lnTo>
                      <a:pt x="36" y="545"/>
                    </a:lnTo>
                    <a:lnTo>
                      <a:pt x="46" y="722"/>
                    </a:lnTo>
                    <a:lnTo>
                      <a:pt x="55" y="918"/>
                    </a:lnTo>
                    <a:lnTo>
                      <a:pt x="63" y="1138"/>
                    </a:lnTo>
                    <a:lnTo>
                      <a:pt x="72" y="1381"/>
                    </a:lnTo>
                    <a:lnTo>
                      <a:pt x="80" y="1649"/>
                    </a:lnTo>
                    <a:lnTo>
                      <a:pt x="86" y="1942"/>
                    </a:lnTo>
                    <a:lnTo>
                      <a:pt x="94" y="2264"/>
                    </a:lnTo>
                    <a:lnTo>
                      <a:pt x="99" y="2613"/>
                    </a:lnTo>
                    <a:lnTo>
                      <a:pt x="103" y="2992"/>
                    </a:lnTo>
                    <a:lnTo>
                      <a:pt x="107" y="3402"/>
                    </a:lnTo>
                    <a:lnTo>
                      <a:pt x="109" y="3843"/>
                    </a:lnTo>
                    <a:lnTo>
                      <a:pt x="110" y="4318"/>
                    </a:lnTo>
                    <a:lnTo>
                      <a:pt x="110" y="4318"/>
                    </a:lnTo>
                    <a:lnTo>
                      <a:pt x="115" y="4316"/>
                    </a:lnTo>
                    <a:lnTo>
                      <a:pt x="122" y="4312"/>
                    </a:lnTo>
                    <a:lnTo>
                      <a:pt x="128" y="4307"/>
                    </a:lnTo>
                    <a:lnTo>
                      <a:pt x="134" y="4300"/>
                    </a:lnTo>
                    <a:lnTo>
                      <a:pt x="141" y="4293"/>
                    </a:lnTo>
                    <a:lnTo>
                      <a:pt x="148" y="4284"/>
                    </a:lnTo>
                    <a:lnTo>
                      <a:pt x="161" y="4263"/>
                    </a:lnTo>
                    <a:lnTo>
                      <a:pt x="176" y="4236"/>
                    </a:lnTo>
                    <a:lnTo>
                      <a:pt x="190" y="4206"/>
                    </a:lnTo>
                    <a:lnTo>
                      <a:pt x="206" y="4170"/>
                    </a:lnTo>
                    <a:lnTo>
                      <a:pt x="221" y="4131"/>
                    </a:lnTo>
                    <a:lnTo>
                      <a:pt x="237" y="4087"/>
                    </a:lnTo>
                    <a:lnTo>
                      <a:pt x="252" y="4039"/>
                    </a:lnTo>
                    <a:lnTo>
                      <a:pt x="268" y="3988"/>
                    </a:lnTo>
                    <a:lnTo>
                      <a:pt x="284" y="3932"/>
                    </a:lnTo>
                    <a:lnTo>
                      <a:pt x="299" y="3873"/>
                    </a:lnTo>
                    <a:lnTo>
                      <a:pt x="315" y="3809"/>
                    </a:lnTo>
                    <a:lnTo>
                      <a:pt x="330" y="3744"/>
                    </a:lnTo>
                    <a:lnTo>
                      <a:pt x="346" y="3674"/>
                    </a:lnTo>
                    <a:lnTo>
                      <a:pt x="360" y="3602"/>
                    </a:lnTo>
                    <a:lnTo>
                      <a:pt x="375" y="3526"/>
                    </a:lnTo>
                    <a:lnTo>
                      <a:pt x="388" y="3447"/>
                    </a:lnTo>
                    <a:lnTo>
                      <a:pt x="402" y="3366"/>
                    </a:lnTo>
                    <a:lnTo>
                      <a:pt x="414" y="3283"/>
                    </a:lnTo>
                    <a:lnTo>
                      <a:pt x="427" y="3197"/>
                    </a:lnTo>
                    <a:lnTo>
                      <a:pt x="437" y="3108"/>
                    </a:lnTo>
                    <a:lnTo>
                      <a:pt x="448" y="3017"/>
                    </a:lnTo>
                    <a:lnTo>
                      <a:pt x="457" y="2925"/>
                    </a:lnTo>
                    <a:lnTo>
                      <a:pt x="465" y="2830"/>
                    </a:lnTo>
                    <a:lnTo>
                      <a:pt x="473" y="2734"/>
                    </a:lnTo>
                    <a:lnTo>
                      <a:pt x="479" y="2636"/>
                    </a:lnTo>
                    <a:lnTo>
                      <a:pt x="484" y="2536"/>
                    </a:lnTo>
                    <a:lnTo>
                      <a:pt x="487" y="2436"/>
                    </a:lnTo>
                    <a:lnTo>
                      <a:pt x="489" y="2334"/>
                    </a:lnTo>
                    <a:lnTo>
                      <a:pt x="490" y="2231"/>
                    </a:lnTo>
                    <a:lnTo>
                      <a:pt x="490" y="2231"/>
                    </a:lnTo>
                    <a:close/>
                  </a:path>
                </a:pathLst>
              </a:custGeom>
              <a:solidFill>
                <a:srgbClr val="C7BA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Times New Roman" pitchFamily="18" charset="0"/>
                  <a:cs typeface="Times New Roman" pitchFamily="18" charset="0"/>
                </a:endParaRPr>
              </a:p>
            </p:txBody>
          </p:sp>
        </p:grpSp>
        <p:grpSp>
          <p:nvGrpSpPr>
            <p:cNvPr id="122" name="Group 121" descr="Text group 5.">
              <a:extLst>
                <a:ext uri="{FF2B5EF4-FFF2-40B4-BE49-F238E27FC236}">
                  <a16:creationId xmlns:a16="http://schemas.microsoft.com/office/drawing/2014/main" xmlns="" id="{0119D719-9FC3-4191-B08B-D0A4A4D29A52}"/>
                </a:ext>
              </a:extLst>
            </p:cNvPr>
            <p:cNvGrpSpPr/>
            <p:nvPr/>
          </p:nvGrpSpPr>
          <p:grpSpPr>
            <a:xfrm>
              <a:off x="7302504" y="1104901"/>
              <a:ext cx="4074740" cy="797983"/>
              <a:chOff x="7413566" y="914401"/>
              <a:chExt cx="4477979" cy="877099"/>
            </a:xfrm>
          </p:grpSpPr>
          <p:cxnSp>
            <p:nvCxnSpPr>
              <p:cNvPr id="156" name="Straight Arrow Connector 155">
                <a:extLst>
                  <a:ext uri="{FF2B5EF4-FFF2-40B4-BE49-F238E27FC236}">
                    <a16:creationId xmlns:a16="http://schemas.microsoft.com/office/drawing/2014/main" xmlns="" id="{D4BC58B5-3A38-4F30-8B1B-A26882CD8FAA}"/>
                  </a:ext>
                  <a:ext uri="{C183D7F6-B498-43B3-948B-1728B52AA6E4}">
                    <adec:decorative xmlns:adec="http://schemas.microsoft.com/office/drawing/2017/decorative" xmlns="" val="1"/>
                  </a:ext>
                </a:extLst>
              </p:cNvPr>
              <p:cNvCxnSpPr/>
              <p:nvPr/>
            </p:nvCxnSpPr>
            <p:spPr>
              <a:xfrm flipH="1" flipV="1">
                <a:off x="7413566" y="1348837"/>
                <a:ext cx="1738135" cy="6685"/>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7" name="Rectangle 70">
                <a:extLst>
                  <a:ext uri="{FF2B5EF4-FFF2-40B4-BE49-F238E27FC236}">
                    <a16:creationId xmlns:a16="http://schemas.microsoft.com/office/drawing/2014/main" xmlns="" id="{950E8936-C1B3-4344-AA14-E9C496A9AFAC}"/>
                  </a:ext>
                </a:extLst>
              </p:cNvPr>
              <p:cNvSpPr>
                <a:spLocks noChangeArrowheads="1"/>
              </p:cNvSpPr>
              <p:nvPr/>
            </p:nvSpPr>
            <p:spPr bwMode="auto">
              <a:xfrm>
                <a:off x="8862784" y="914401"/>
                <a:ext cx="3028761" cy="876187"/>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Mendukung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transisi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sektor</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industri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menuju</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rendah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karbon</a:t>
                </a:r>
                <a:endParaRPr lang="en-US" sz="1200" b="1" dirty="0">
                  <a:latin typeface="Times New Roman" pitchFamily="18" charset="0"/>
                  <a:cs typeface="Times New Roman" pitchFamily="18" charset="0"/>
                </a:endParaRPr>
              </a:p>
            </p:txBody>
          </p:sp>
          <p:cxnSp>
            <p:nvCxnSpPr>
              <p:cNvPr id="158" name="Straight Connector 157">
                <a:extLst>
                  <a:ext uri="{FF2B5EF4-FFF2-40B4-BE49-F238E27FC236}">
                    <a16:creationId xmlns:a16="http://schemas.microsoft.com/office/drawing/2014/main" xmlns="" id="{8200CADE-6ACE-4382-97C7-97F1081A81F4}"/>
                  </a:ext>
                  <a:ext uri="{C183D7F6-B498-43B3-948B-1728B52AA6E4}">
                    <adec:decorative xmlns:adec="http://schemas.microsoft.com/office/drawing/2017/decorative" xmlns="" val="1"/>
                  </a:ext>
                </a:extLst>
              </p:cNvPr>
              <p:cNvCxnSpPr/>
              <p:nvPr/>
            </p:nvCxnSpPr>
            <p:spPr>
              <a:xfrm rot="5400000">
                <a:off x="87152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3" name="Group 122" descr="Text group 6.">
              <a:extLst>
                <a:ext uri="{FF2B5EF4-FFF2-40B4-BE49-F238E27FC236}">
                  <a16:creationId xmlns:a16="http://schemas.microsoft.com/office/drawing/2014/main" xmlns="" id="{C1836374-8571-4351-B984-B55A1336F641}"/>
                </a:ext>
              </a:extLst>
            </p:cNvPr>
            <p:cNvGrpSpPr/>
            <p:nvPr/>
          </p:nvGrpSpPr>
          <p:grpSpPr>
            <a:xfrm>
              <a:off x="8304225" y="2218117"/>
              <a:ext cx="3064437" cy="865863"/>
              <a:chOff x="8542293" y="839789"/>
              <a:chExt cx="3367696" cy="951711"/>
            </a:xfrm>
          </p:grpSpPr>
          <p:cxnSp>
            <p:nvCxnSpPr>
              <p:cNvPr id="153" name="Straight Arrow Connector 152">
                <a:extLst>
                  <a:ext uri="{FF2B5EF4-FFF2-40B4-BE49-F238E27FC236}">
                    <a16:creationId xmlns:a16="http://schemas.microsoft.com/office/drawing/2014/main" xmlns="" id="{A02242F0-3A9E-4EA1-8F2A-B8EB12D9C2E5}"/>
                  </a:ext>
                  <a:ext uri="{C183D7F6-B498-43B3-948B-1728B52AA6E4}">
                    <adec:decorative xmlns:adec="http://schemas.microsoft.com/office/drawing/2017/decorative" xmlns="" val="1"/>
                  </a:ext>
                </a:extLst>
              </p:cNvPr>
              <p:cNvCxnSpPr/>
              <p:nvPr/>
            </p:nvCxnSpPr>
            <p:spPr>
              <a:xfrm flipH="1">
                <a:off x="8542293" y="1348625"/>
                <a:ext cx="597998"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4" name="Rectangle 70">
                <a:extLst>
                  <a:ext uri="{FF2B5EF4-FFF2-40B4-BE49-F238E27FC236}">
                    <a16:creationId xmlns:a16="http://schemas.microsoft.com/office/drawing/2014/main" xmlns="" id="{4B28EAD6-29C8-4D45-AD8D-8F0AFE74DE89}"/>
                  </a:ext>
                </a:extLst>
              </p:cNvPr>
              <p:cNvSpPr>
                <a:spLocks noChangeArrowheads="1"/>
              </p:cNvSpPr>
              <p:nvPr/>
            </p:nvSpPr>
            <p:spPr bwMode="auto">
              <a:xfrm>
                <a:off x="8881234" y="839789"/>
                <a:ext cx="3028755" cy="876186"/>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Investasi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dalam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penanggulangan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perubahan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a:t>
                </a:r>
                <a:r>
                  <a:rPr lang="en-US" sz="1200" b="1" dirty="0" err="1" smtClean="0">
                    <a:latin typeface="Times New Roman" pitchFamily="18" charset="0"/>
                    <a:cs typeface="Times New Roman" pitchFamily="18" charset="0"/>
                  </a:rPr>
                  <a:t>klim</a:t>
                </a:r>
                <a:r>
                  <a:rPr lang="en-US" sz="1200" b="1" dirty="0" smtClean="0">
                    <a:latin typeface="Times New Roman" pitchFamily="18" charset="0"/>
                    <a:cs typeface="Times New Roman" pitchFamily="18" charset="0"/>
                  </a:rPr>
                  <a:t> </a:t>
                </a:r>
                <a:r>
                  <a:rPr lang="en-US" sz="1200" b="1" dirty="0" err="1">
                    <a:latin typeface="Times New Roman" pitchFamily="18" charset="0"/>
                    <a:cs typeface="Times New Roman" pitchFamily="18" charset="0"/>
                  </a:rPr>
                  <a:t>berbasis</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alam</a:t>
                </a:r>
                <a:endParaRPr lang="en-US" sz="1200" b="1" dirty="0">
                  <a:latin typeface="Times New Roman" pitchFamily="18" charset="0"/>
                  <a:cs typeface="Times New Roman" pitchFamily="18" charset="0"/>
                </a:endParaRPr>
              </a:p>
            </p:txBody>
          </p:sp>
          <p:cxnSp>
            <p:nvCxnSpPr>
              <p:cNvPr id="155" name="Straight Connector 154">
                <a:extLst>
                  <a:ext uri="{FF2B5EF4-FFF2-40B4-BE49-F238E27FC236}">
                    <a16:creationId xmlns:a16="http://schemas.microsoft.com/office/drawing/2014/main" xmlns="" id="{48F32B71-D874-4B3B-A4BE-BC18C3B09E60}"/>
                  </a:ext>
                  <a:ext uri="{C183D7F6-B498-43B3-948B-1728B52AA6E4}">
                    <adec:decorative xmlns:adec="http://schemas.microsoft.com/office/drawing/2017/decorative" xmlns="" val="1"/>
                  </a:ext>
                </a:extLst>
              </p:cNvPr>
              <p:cNvCxnSpPr/>
              <p:nvPr/>
            </p:nvCxnSpPr>
            <p:spPr>
              <a:xfrm rot="5400000">
                <a:off x="87152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4" name="Group 123" descr="Text group 2.">
              <a:extLst>
                <a:ext uri="{FF2B5EF4-FFF2-40B4-BE49-F238E27FC236}">
                  <a16:creationId xmlns:a16="http://schemas.microsoft.com/office/drawing/2014/main" xmlns="" id="{1E9B7B8D-1488-437B-B459-009D619B83B1}"/>
                </a:ext>
              </a:extLst>
            </p:cNvPr>
            <p:cNvGrpSpPr/>
            <p:nvPr/>
          </p:nvGrpSpPr>
          <p:grpSpPr>
            <a:xfrm>
              <a:off x="478892" y="1905832"/>
              <a:ext cx="3928008" cy="830264"/>
              <a:chOff x="554667" y="915314"/>
              <a:chExt cx="4317447" cy="912581"/>
            </a:xfrm>
          </p:grpSpPr>
          <p:sp>
            <p:nvSpPr>
              <p:cNvPr id="149" name="Rectangle 70">
                <a:extLst>
                  <a:ext uri="{FF2B5EF4-FFF2-40B4-BE49-F238E27FC236}">
                    <a16:creationId xmlns:a16="http://schemas.microsoft.com/office/drawing/2014/main" xmlns="" id="{F33147BA-AF31-428C-8436-61E4BF178D9A}"/>
                  </a:ext>
                </a:extLst>
              </p:cNvPr>
              <p:cNvSpPr>
                <a:spLocks noChangeArrowheads="1"/>
              </p:cNvSpPr>
              <p:nvPr/>
            </p:nvSpPr>
            <p:spPr bwMode="auto">
              <a:xfrm>
                <a:off x="554667" y="951707"/>
                <a:ext cx="3029257" cy="876188"/>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Meningkatkan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bauran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penggunaan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energi</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bersih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terbarukan</a:t>
                </a:r>
                <a:endParaRPr lang="en-US" sz="1200" b="1" dirty="0">
                  <a:latin typeface="Times New Roman" pitchFamily="18" charset="0"/>
                  <a:cs typeface="Times New Roman" pitchFamily="18" charset="0"/>
                </a:endParaRPr>
              </a:p>
            </p:txBody>
          </p:sp>
          <p:grpSp>
            <p:nvGrpSpPr>
              <p:cNvPr id="150" name="Group 149">
                <a:extLst>
                  <a:ext uri="{FF2B5EF4-FFF2-40B4-BE49-F238E27FC236}">
                    <a16:creationId xmlns:a16="http://schemas.microsoft.com/office/drawing/2014/main" xmlns="" id="{5E84423A-896E-45A0-9095-940311C042C9}"/>
                  </a:ext>
                </a:extLst>
              </p:cNvPr>
              <p:cNvGrpSpPr/>
              <p:nvPr/>
            </p:nvGrpSpPr>
            <p:grpSpPr>
              <a:xfrm flipH="1">
                <a:off x="3351212" y="915314"/>
                <a:ext cx="1520902" cy="876186"/>
                <a:chOff x="851403" y="915314"/>
                <a:chExt cx="1520902" cy="876186"/>
              </a:xfrm>
            </p:grpSpPr>
            <p:cxnSp>
              <p:nvCxnSpPr>
                <p:cNvPr id="151" name="Straight Arrow Connector 150">
                  <a:extLst>
                    <a:ext uri="{FF2B5EF4-FFF2-40B4-BE49-F238E27FC236}">
                      <a16:creationId xmlns:a16="http://schemas.microsoft.com/office/drawing/2014/main" xmlns="" id="{61B17FB4-6492-449F-97FD-3947DEDBB255}"/>
                    </a:ext>
                    <a:ext uri="{C183D7F6-B498-43B3-948B-1728B52AA6E4}">
                      <adec:decorative xmlns:adec="http://schemas.microsoft.com/office/drawing/2017/decorative" xmlns="" val="1"/>
                    </a:ext>
                  </a:extLst>
                </p:cNvPr>
                <p:cNvCxnSpPr/>
                <p:nvPr/>
              </p:nvCxnSpPr>
              <p:spPr>
                <a:xfrm flipH="1">
                  <a:off x="851403" y="1348625"/>
                  <a:ext cx="1520018"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C2997909-DC30-4A79-B009-B52A38D35188}"/>
                    </a:ext>
                    <a:ext uri="{C183D7F6-B498-43B3-948B-1728B52AA6E4}">
                      <adec:decorative xmlns:adec="http://schemas.microsoft.com/office/drawing/2017/decorative" xmlns="" val="1"/>
                    </a:ext>
                  </a:extLst>
                </p:cNvPr>
                <p:cNvCxnSpPr/>
                <p:nvPr/>
              </p:nvCxnSpPr>
              <p:spPr>
                <a:xfrm rot="5400000">
                  <a:off x="19334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descr="Text group 3.">
              <a:extLst>
                <a:ext uri="{FF2B5EF4-FFF2-40B4-BE49-F238E27FC236}">
                  <a16:creationId xmlns:a16="http://schemas.microsoft.com/office/drawing/2014/main" xmlns="" id="{26B58A2A-D7CD-4D1E-B48F-61DDF4FBF84A}"/>
                </a:ext>
              </a:extLst>
            </p:cNvPr>
            <p:cNvGrpSpPr/>
            <p:nvPr/>
          </p:nvGrpSpPr>
          <p:grpSpPr>
            <a:xfrm>
              <a:off x="478892" y="2946401"/>
              <a:ext cx="2924707" cy="797983"/>
              <a:chOff x="554667" y="914401"/>
              <a:chExt cx="3214674" cy="877099"/>
            </a:xfrm>
          </p:grpSpPr>
          <p:sp>
            <p:nvSpPr>
              <p:cNvPr id="145" name="Rectangle 70">
                <a:extLst>
                  <a:ext uri="{FF2B5EF4-FFF2-40B4-BE49-F238E27FC236}">
                    <a16:creationId xmlns:a16="http://schemas.microsoft.com/office/drawing/2014/main" xmlns="" id="{3792FFA4-CB66-467B-8CBF-A1FC09BBEC34}"/>
                  </a:ext>
                </a:extLst>
              </p:cNvPr>
              <p:cNvSpPr>
                <a:spLocks noChangeArrowheads="1"/>
              </p:cNvSpPr>
              <p:nvPr/>
            </p:nvSpPr>
            <p:spPr bwMode="auto">
              <a:xfrm>
                <a:off x="554667" y="914401"/>
                <a:ext cx="3029257" cy="876187"/>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Mendorong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mobilitas</a:t>
                </a:r>
                <a:r>
                  <a:rPr lang="en-US" sz="1200" b="1" dirty="0">
                    <a:latin typeface="Times New Roman" pitchFamily="18" charset="0"/>
                    <a:cs typeface="Times New Roman" pitchFamily="18" charset="0"/>
                  </a:rPr>
                  <a:t> yang </a:t>
                </a:r>
                <a:r>
                  <a:rPr lang="en-US" sz="1200" b="1" dirty="0" err="1">
                    <a:latin typeface="Times New Roman" pitchFamily="18" charset="0"/>
                    <a:cs typeface="Times New Roman" pitchFamily="18" charset="0"/>
                  </a:rPr>
                  <a:t>bersih</a:t>
                </a:r>
                <a:r>
                  <a:rPr lang="en-US" sz="1200" b="1" dirty="0">
                    <a:latin typeface="Times New Roman" pitchFamily="18" charset="0"/>
                    <a:cs typeface="Times New Roman" pitchFamily="18" charset="0"/>
                  </a:rPr>
                  <a:t> dan </a:t>
                </a:r>
                <a:r>
                  <a:rPr lang="en-US" sz="1200" b="1" dirty="0" err="1">
                    <a:latin typeface="Times New Roman" pitchFamily="18" charset="0"/>
                    <a:cs typeface="Times New Roman" pitchFamily="18" charset="0"/>
                  </a:rPr>
                  <a:t>sehat</a:t>
                </a:r>
                <a:endParaRPr lang="en-US" sz="1200" b="1" dirty="0">
                  <a:latin typeface="Times New Roman" pitchFamily="18" charset="0"/>
                  <a:cs typeface="Times New Roman" pitchFamily="18" charset="0"/>
                </a:endParaRPr>
              </a:p>
            </p:txBody>
          </p:sp>
          <p:grpSp>
            <p:nvGrpSpPr>
              <p:cNvPr id="146" name="Group 145">
                <a:extLst>
                  <a:ext uri="{FF2B5EF4-FFF2-40B4-BE49-F238E27FC236}">
                    <a16:creationId xmlns:a16="http://schemas.microsoft.com/office/drawing/2014/main" xmlns="" id="{5D15349B-7567-4548-A36D-28A367CFFBAF}"/>
                  </a:ext>
                </a:extLst>
              </p:cNvPr>
              <p:cNvGrpSpPr/>
              <p:nvPr/>
            </p:nvGrpSpPr>
            <p:grpSpPr>
              <a:xfrm flipH="1">
                <a:off x="3351212" y="915314"/>
                <a:ext cx="418129" cy="876186"/>
                <a:chOff x="1954176" y="915314"/>
                <a:chExt cx="418129" cy="876186"/>
              </a:xfrm>
            </p:grpSpPr>
            <p:cxnSp>
              <p:nvCxnSpPr>
                <p:cNvPr id="147" name="Straight Arrow Connector 146">
                  <a:extLst>
                    <a:ext uri="{FF2B5EF4-FFF2-40B4-BE49-F238E27FC236}">
                      <a16:creationId xmlns:a16="http://schemas.microsoft.com/office/drawing/2014/main" xmlns="" id="{F7451AD3-09A9-44E0-A600-63D5BBA53247}"/>
                    </a:ext>
                    <a:ext uri="{C183D7F6-B498-43B3-948B-1728B52AA6E4}">
                      <adec:decorative xmlns:adec="http://schemas.microsoft.com/office/drawing/2017/decorative" xmlns="" val="1"/>
                    </a:ext>
                  </a:extLst>
                </p:cNvPr>
                <p:cNvCxnSpPr/>
                <p:nvPr/>
              </p:nvCxnSpPr>
              <p:spPr>
                <a:xfrm flipH="1">
                  <a:off x="1954176" y="1348625"/>
                  <a:ext cx="417245"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C17CA3D7-05FA-49F1-BEFC-5CEAF0D54218}"/>
                    </a:ext>
                    <a:ext uri="{C183D7F6-B498-43B3-948B-1728B52AA6E4}">
                      <adec:decorative xmlns:adec="http://schemas.microsoft.com/office/drawing/2017/decorative" xmlns="" val="1"/>
                    </a:ext>
                  </a:extLst>
                </p:cNvPr>
                <p:cNvCxnSpPr/>
                <p:nvPr/>
              </p:nvCxnSpPr>
              <p:spPr>
                <a:xfrm rot="5400000">
                  <a:off x="19334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26" name="Group 125" descr="Text group 4.">
              <a:extLst>
                <a:ext uri="{FF2B5EF4-FFF2-40B4-BE49-F238E27FC236}">
                  <a16:creationId xmlns:a16="http://schemas.microsoft.com/office/drawing/2014/main" xmlns="" id="{A3E7F55A-A15C-4AF9-8609-DC0470152034}"/>
                </a:ext>
              </a:extLst>
            </p:cNvPr>
            <p:cNvGrpSpPr/>
            <p:nvPr/>
          </p:nvGrpSpPr>
          <p:grpSpPr>
            <a:xfrm>
              <a:off x="478892" y="3887032"/>
              <a:ext cx="3956456" cy="847234"/>
              <a:chOff x="554667" y="915314"/>
              <a:chExt cx="4348712" cy="931234"/>
            </a:xfrm>
          </p:grpSpPr>
          <p:sp>
            <p:nvSpPr>
              <p:cNvPr id="141" name="Rectangle 70">
                <a:extLst>
                  <a:ext uri="{FF2B5EF4-FFF2-40B4-BE49-F238E27FC236}">
                    <a16:creationId xmlns:a16="http://schemas.microsoft.com/office/drawing/2014/main" xmlns="" id="{FBD3307C-0757-4E25-AE00-32D955CB2B6C}"/>
                  </a:ext>
                </a:extLst>
              </p:cNvPr>
              <p:cNvSpPr>
                <a:spLocks noChangeArrowheads="1"/>
              </p:cNvSpPr>
              <p:nvPr/>
            </p:nvSpPr>
            <p:spPr bwMode="auto">
              <a:xfrm>
                <a:off x="554667" y="970360"/>
                <a:ext cx="3029256" cy="876188"/>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Mendorong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transformasi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infrastruktur</a:t>
                </a:r>
                <a:r>
                  <a:rPr lang="en-US" sz="1200" b="1" dirty="0">
                    <a:latin typeface="Times New Roman" pitchFamily="18" charset="0"/>
                    <a:cs typeface="Times New Roman" pitchFamily="18" charset="0"/>
                  </a:rPr>
                  <a:t> dan </a:t>
                </a:r>
                <a:r>
                  <a:rPr lang="en-US" sz="1200" b="1" dirty="0" err="1">
                    <a:latin typeface="Times New Roman" pitchFamily="18" charset="0"/>
                    <a:cs typeface="Times New Roman" pitchFamily="18" charset="0"/>
                  </a:rPr>
                  <a:t>bangunan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rendah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karbon</a:t>
                </a:r>
                <a:endParaRPr lang="en-US" sz="1200" b="1" dirty="0">
                  <a:latin typeface="Times New Roman" pitchFamily="18" charset="0"/>
                  <a:cs typeface="Times New Roman" pitchFamily="18" charset="0"/>
                </a:endParaRPr>
              </a:p>
            </p:txBody>
          </p:sp>
          <p:grpSp>
            <p:nvGrpSpPr>
              <p:cNvPr id="142" name="Group 141">
                <a:extLst>
                  <a:ext uri="{FF2B5EF4-FFF2-40B4-BE49-F238E27FC236}">
                    <a16:creationId xmlns:a16="http://schemas.microsoft.com/office/drawing/2014/main" xmlns="" id="{08425E84-9D5B-4002-A19D-DFAD7399A6C4}"/>
                  </a:ext>
                </a:extLst>
              </p:cNvPr>
              <p:cNvGrpSpPr/>
              <p:nvPr/>
            </p:nvGrpSpPr>
            <p:grpSpPr>
              <a:xfrm flipH="1">
                <a:off x="3351212" y="915314"/>
                <a:ext cx="1552167" cy="876186"/>
                <a:chOff x="820138" y="915314"/>
                <a:chExt cx="1552167" cy="876186"/>
              </a:xfrm>
            </p:grpSpPr>
            <p:cxnSp>
              <p:nvCxnSpPr>
                <p:cNvPr id="143" name="Straight Arrow Connector 142">
                  <a:extLst>
                    <a:ext uri="{FF2B5EF4-FFF2-40B4-BE49-F238E27FC236}">
                      <a16:creationId xmlns:a16="http://schemas.microsoft.com/office/drawing/2014/main" xmlns="" id="{9A121972-A239-449D-AFDA-9DF8E8BA5F6E}"/>
                    </a:ext>
                    <a:ext uri="{C183D7F6-B498-43B3-948B-1728B52AA6E4}">
                      <adec:decorative xmlns:adec="http://schemas.microsoft.com/office/drawing/2017/decorative" xmlns="" val="1"/>
                    </a:ext>
                  </a:extLst>
                </p:cNvPr>
                <p:cNvCxnSpPr/>
                <p:nvPr/>
              </p:nvCxnSpPr>
              <p:spPr>
                <a:xfrm flipH="1">
                  <a:off x="820138" y="1348625"/>
                  <a:ext cx="1551286"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F0B6BF41-E4B3-451F-91BB-16136C781592}"/>
                    </a:ext>
                    <a:ext uri="{C183D7F6-B498-43B3-948B-1728B52AA6E4}">
                      <adec:decorative xmlns:adec="http://schemas.microsoft.com/office/drawing/2017/decorative" xmlns="" val="1"/>
                    </a:ext>
                  </a:extLst>
                </p:cNvPr>
                <p:cNvCxnSpPr/>
                <p:nvPr/>
              </p:nvCxnSpPr>
              <p:spPr>
                <a:xfrm rot="5400000">
                  <a:off x="19334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27" name="Group 126" descr="Text group 8.">
              <a:extLst>
                <a:ext uri="{FF2B5EF4-FFF2-40B4-BE49-F238E27FC236}">
                  <a16:creationId xmlns:a16="http://schemas.microsoft.com/office/drawing/2014/main" xmlns="" id="{0B0A3911-873C-4F70-A746-59D53AE6E2F8}"/>
                </a:ext>
              </a:extLst>
            </p:cNvPr>
            <p:cNvGrpSpPr/>
            <p:nvPr/>
          </p:nvGrpSpPr>
          <p:grpSpPr>
            <a:xfrm>
              <a:off x="6259511" y="4572829"/>
              <a:ext cx="5100930" cy="881176"/>
              <a:chOff x="6267359" y="915311"/>
              <a:chExt cx="5605724" cy="968542"/>
            </a:xfrm>
          </p:grpSpPr>
          <p:cxnSp>
            <p:nvCxnSpPr>
              <p:cNvPr id="138" name="Straight Arrow Connector 137">
                <a:extLst>
                  <a:ext uri="{FF2B5EF4-FFF2-40B4-BE49-F238E27FC236}">
                    <a16:creationId xmlns:a16="http://schemas.microsoft.com/office/drawing/2014/main" xmlns="" id="{CE48A349-779B-4614-B66A-20F1F16A6C9B}"/>
                  </a:ext>
                  <a:ext uri="{C183D7F6-B498-43B3-948B-1728B52AA6E4}">
                    <adec:decorative xmlns:adec="http://schemas.microsoft.com/office/drawing/2017/decorative" xmlns="" val="1"/>
                  </a:ext>
                </a:extLst>
              </p:cNvPr>
              <p:cNvCxnSpPr/>
              <p:nvPr/>
            </p:nvCxnSpPr>
            <p:spPr>
              <a:xfrm flipH="1">
                <a:off x="6267359" y="1348625"/>
                <a:ext cx="2881547"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9" name="Rectangle 70">
                <a:extLst>
                  <a:ext uri="{FF2B5EF4-FFF2-40B4-BE49-F238E27FC236}">
                    <a16:creationId xmlns:a16="http://schemas.microsoft.com/office/drawing/2014/main" xmlns="" id="{0B50C0D9-D017-4158-B148-E34F74812AE5}"/>
                  </a:ext>
                </a:extLst>
              </p:cNvPr>
              <p:cNvSpPr>
                <a:spLocks noChangeArrowheads="1"/>
              </p:cNvSpPr>
              <p:nvPr/>
            </p:nvSpPr>
            <p:spPr bwMode="auto">
              <a:xfrm>
                <a:off x="8844332" y="1007667"/>
                <a:ext cx="3028751" cy="876186"/>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Pengendalian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sampah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plastik</a:t>
                </a:r>
                <a:r>
                  <a:rPr lang="en-US" sz="1200" b="1" dirty="0">
                    <a:latin typeface="Times New Roman" pitchFamily="18" charset="0"/>
                    <a:cs typeface="Times New Roman" pitchFamily="18" charset="0"/>
                  </a:rPr>
                  <a:t> di </a:t>
                </a:r>
                <a:r>
                  <a:rPr lang="en-US" sz="1200" b="1" dirty="0" err="1">
                    <a:latin typeface="Times New Roman" pitchFamily="18" charset="0"/>
                    <a:cs typeface="Times New Roman" pitchFamily="18" charset="0"/>
                  </a:rPr>
                  <a:t>laut</a:t>
                </a:r>
                <a:r>
                  <a:rPr lang="en-US" sz="1200" b="1" dirty="0">
                    <a:latin typeface="Times New Roman" pitchFamily="18" charset="0"/>
                    <a:cs typeface="Times New Roman" pitchFamily="18" charset="0"/>
                  </a:rPr>
                  <a:t> (Peta Jalan </a:t>
                </a:r>
                <a:r>
                  <a:rPr lang="en-US" sz="1200" b="1" dirty="0" err="1">
                    <a:latin typeface="Times New Roman" pitchFamily="18" charset="0"/>
                    <a:cs typeface="Times New Roman" pitchFamily="18" charset="0"/>
                  </a:rPr>
                  <a:t>Pengurangan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Sampah</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Coastal </a:t>
                </a:r>
                <a:r>
                  <a:rPr lang="en-US" sz="1200" b="1" dirty="0">
                    <a:latin typeface="Times New Roman" pitchFamily="18" charset="0"/>
                    <a:cs typeface="Times New Roman" pitchFamily="18" charset="0"/>
                  </a:rPr>
                  <a:t>Clean Up)</a:t>
                </a:r>
              </a:p>
            </p:txBody>
          </p:sp>
          <p:cxnSp>
            <p:nvCxnSpPr>
              <p:cNvPr id="140" name="Straight Connector 139">
                <a:extLst>
                  <a:ext uri="{FF2B5EF4-FFF2-40B4-BE49-F238E27FC236}">
                    <a16:creationId xmlns:a16="http://schemas.microsoft.com/office/drawing/2014/main" xmlns="" id="{9305A970-D5AF-42DC-9664-1AD3831C02E4}"/>
                  </a:ext>
                  <a:ext uri="{C183D7F6-B498-43B3-948B-1728B52AA6E4}">
                    <adec:decorative xmlns:adec="http://schemas.microsoft.com/office/drawing/2017/decorative" xmlns="" val="1"/>
                  </a:ext>
                </a:extLst>
              </p:cNvPr>
              <p:cNvCxnSpPr/>
              <p:nvPr/>
            </p:nvCxnSpPr>
            <p:spPr>
              <a:xfrm rot="5400000">
                <a:off x="8715218" y="1352610"/>
                <a:ext cx="876188" cy="158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8" name="Group 127" descr="Text group 1.">
              <a:extLst>
                <a:ext uri="{FF2B5EF4-FFF2-40B4-BE49-F238E27FC236}">
                  <a16:creationId xmlns:a16="http://schemas.microsoft.com/office/drawing/2014/main" xmlns="" id="{BF0F193C-1439-4C09-8704-BAAA1E765896}"/>
                </a:ext>
              </a:extLst>
            </p:cNvPr>
            <p:cNvGrpSpPr/>
            <p:nvPr/>
          </p:nvGrpSpPr>
          <p:grpSpPr>
            <a:xfrm>
              <a:off x="478892" y="750132"/>
              <a:ext cx="5032908" cy="949056"/>
              <a:chOff x="554667" y="915314"/>
              <a:chExt cx="5531892" cy="1043154"/>
            </a:xfrm>
          </p:grpSpPr>
          <p:sp>
            <p:nvSpPr>
              <p:cNvPr id="134" name="Rectangle 70">
                <a:extLst>
                  <a:ext uri="{FF2B5EF4-FFF2-40B4-BE49-F238E27FC236}">
                    <a16:creationId xmlns:a16="http://schemas.microsoft.com/office/drawing/2014/main" xmlns="" id="{86502ED7-7BD7-453E-9F67-65BF248E2411}"/>
                  </a:ext>
                </a:extLst>
              </p:cNvPr>
              <p:cNvSpPr>
                <a:spLocks noChangeArrowheads="1"/>
              </p:cNvSpPr>
              <p:nvPr/>
            </p:nvSpPr>
            <p:spPr bwMode="auto">
              <a:xfrm>
                <a:off x="554667" y="1082280"/>
                <a:ext cx="3029257" cy="876188"/>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Mempercepat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transisi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menuju</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ekonomi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rendah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karbon</a:t>
                </a:r>
                <a:r>
                  <a:rPr lang="en-US" sz="1200" b="1" dirty="0">
                    <a:latin typeface="Times New Roman" pitchFamily="18" charset="0"/>
                    <a:cs typeface="Times New Roman" pitchFamily="18" charset="0"/>
                  </a:rPr>
                  <a:t> yang </a:t>
                </a:r>
                <a:r>
                  <a:rPr lang="en-US" sz="1200" b="1" dirty="0" err="1">
                    <a:latin typeface="Times New Roman" pitchFamily="18" charset="0"/>
                    <a:cs typeface="Times New Roman" pitchFamily="18" charset="0"/>
                  </a:rPr>
                  <a:t>inklusif</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adil</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tangguh</a:t>
                </a:r>
                <a:endParaRPr lang="en-US" sz="1200" b="1" dirty="0">
                  <a:latin typeface="Times New Roman" pitchFamily="18" charset="0"/>
                  <a:cs typeface="Times New Roman" pitchFamily="18" charset="0"/>
                </a:endParaRPr>
              </a:p>
            </p:txBody>
          </p:sp>
          <p:grpSp>
            <p:nvGrpSpPr>
              <p:cNvPr id="135" name="Group 134">
                <a:extLst>
                  <a:ext uri="{FF2B5EF4-FFF2-40B4-BE49-F238E27FC236}">
                    <a16:creationId xmlns:a16="http://schemas.microsoft.com/office/drawing/2014/main" xmlns="" id="{5A3F3CFB-827D-4351-949A-1EB1586C8CAB}"/>
                  </a:ext>
                </a:extLst>
              </p:cNvPr>
              <p:cNvGrpSpPr/>
              <p:nvPr/>
            </p:nvGrpSpPr>
            <p:grpSpPr>
              <a:xfrm flipH="1">
                <a:off x="3351212" y="915314"/>
                <a:ext cx="2735347" cy="876186"/>
                <a:chOff x="-363042" y="915314"/>
                <a:chExt cx="2735347" cy="876186"/>
              </a:xfrm>
            </p:grpSpPr>
            <p:cxnSp>
              <p:nvCxnSpPr>
                <p:cNvPr id="136" name="Straight Arrow Connector 135">
                  <a:extLst>
                    <a:ext uri="{FF2B5EF4-FFF2-40B4-BE49-F238E27FC236}">
                      <a16:creationId xmlns:a16="http://schemas.microsoft.com/office/drawing/2014/main" xmlns="" id="{9BAE4944-FF10-4E14-8FED-FAD6714A4461}"/>
                    </a:ext>
                    <a:ext uri="{C183D7F6-B498-43B3-948B-1728B52AA6E4}">
                      <adec:decorative xmlns:adec="http://schemas.microsoft.com/office/drawing/2017/decorative" xmlns="" val="1"/>
                    </a:ext>
                  </a:extLst>
                </p:cNvPr>
                <p:cNvCxnSpPr/>
                <p:nvPr/>
              </p:nvCxnSpPr>
              <p:spPr>
                <a:xfrm flipH="1">
                  <a:off x="-363042" y="1348625"/>
                  <a:ext cx="2734463"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FEAD993F-4C18-4A19-8066-E7C5A06F6B52}"/>
                    </a:ext>
                    <a:ext uri="{C183D7F6-B498-43B3-948B-1728B52AA6E4}">
                      <adec:decorative xmlns:adec="http://schemas.microsoft.com/office/drawing/2017/decorative" xmlns="" val="1"/>
                    </a:ext>
                  </a:extLst>
                </p:cNvPr>
                <p:cNvCxnSpPr/>
                <p:nvPr/>
              </p:nvCxnSpPr>
              <p:spPr>
                <a:xfrm rot="5400000">
                  <a:off x="19334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29" name="Group 128" descr="Text group 7.">
              <a:extLst>
                <a:ext uri="{FF2B5EF4-FFF2-40B4-BE49-F238E27FC236}">
                  <a16:creationId xmlns:a16="http://schemas.microsoft.com/office/drawing/2014/main" xmlns="" id="{99ED16C3-C74F-4BA8-98E9-14B3BDA92266}"/>
                </a:ext>
              </a:extLst>
            </p:cNvPr>
            <p:cNvGrpSpPr/>
            <p:nvPr/>
          </p:nvGrpSpPr>
          <p:grpSpPr>
            <a:xfrm>
              <a:off x="7391403" y="3581401"/>
              <a:ext cx="3969044" cy="797983"/>
              <a:chOff x="7511261" y="914401"/>
              <a:chExt cx="4361824" cy="877099"/>
            </a:xfrm>
          </p:grpSpPr>
          <p:cxnSp>
            <p:nvCxnSpPr>
              <p:cNvPr id="131" name="Straight Arrow Connector 130">
                <a:extLst>
                  <a:ext uri="{FF2B5EF4-FFF2-40B4-BE49-F238E27FC236}">
                    <a16:creationId xmlns:a16="http://schemas.microsoft.com/office/drawing/2014/main" xmlns="" id="{77E8D9D2-84FC-4C28-8332-3DF987A17B1D}"/>
                  </a:ext>
                  <a:ext uri="{C183D7F6-B498-43B3-948B-1728B52AA6E4}">
                    <adec:decorative xmlns:adec="http://schemas.microsoft.com/office/drawing/2017/decorative" xmlns="" val="1"/>
                  </a:ext>
                </a:extLst>
              </p:cNvPr>
              <p:cNvCxnSpPr/>
              <p:nvPr/>
            </p:nvCxnSpPr>
            <p:spPr>
              <a:xfrm flipH="1">
                <a:off x="7511261" y="1348625"/>
                <a:ext cx="1633740" cy="0"/>
              </a:xfrm>
              <a:prstGeom prst="straightConnector1">
                <a:avLst/>
              </a:prstGeom>
              <a:ln w="12700">
                <a:solidFill>
                  <a:srgbClr val="FFFFF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2" name="Rectangle 70">
                <a:extLst>
                  <a:ext uri="{FF2B5EF4-FFF2-40B4-BE49-F238E27FC236}">
                    <a16:creationId xmlns:a16="http://schemas.microsoft.com/office/drawing/2014/main" xmlns="" id="{4EC9733C-2AE3-4B2E-A564-BC8D0940A2F4}"/>
                  </a:ext>
                </a:extLst>
              </p:cNvPr>
              <p:cNvSpPr>
                <a:spLocks noChangeArrowheads="1"/>
              </p:cNvSpPr>
              <p:nvPr/>
            </p:nvSpPr>
            <p:spPr bwMode="auto">
              <a:xfrm>
                <a:off x="8844329" y="914401"/>
                <a:ext cx="3028756" cy="876187"/>
              </a:xfrm>
              <a:prstGeom prst="rect">
                <a:avLst/>
              </a:prstGeom>
              <a:noFill/>
              <a:ln w="9525">
                <a:noFill/>
                <a:miter lim="800000"/>
                <a:headEnd/>
                <a:tailEnd/>
              </a:ln>
            </p:spPr>
            <p:txBody>
              <a:bodyPr lIns="45720" tIns="18288" rIns="27432" bIns="18288" anchor="ctr" anchorCtr="0"/>
              <a:lstStyle/>
              <a:p>
                <a:pPr marL="111125" indent="-111125">
                  <a:lnSpc>
                    <a:spcPct val="85000"/>
                  </a:lnSpc>
                  <a:spcBef>
                    <a:spcPts val="200"/>
                  </a:spcBef>
                  <a:buFontTx/>
                  <a:buChar char="•"/>
                </a:pPr>
                <a:r>
                  <a:rPr lang="en-US" sz="1200" b="1" dirty="0" err="1">
                    <a:latin typeface="Times New Roman" pitchFamily="18" charset="0"/>
                    <a:cs typeface="Times New Roman" pitchFamily="18" charset="0"/>
                  </a:rPr>
                  <a:t>Pengendalian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Bahan</a:t>
                </a:r>
                <a:r>
                  <a:rPr lang="en-US" sz="1200" b="1" dirty="0">
                    <a:latin typeface="Times New Roman" pitchFamily="18" charset="0"/>
                    <a:cs typeface="Times New Roman" pitchFamily="18" charset="0"/>
                  </a:rPr>
                  <a:t> Kimia dan </a:t>
                </a:r>
                <a:r>
                  <a:rPr lang="en-US" sz="1200" b="1" dirty="0" err="1">
                    <a:latin typeface="Times New Roman" pitchFamily="18" charset="0"/>
                    <a:cs typeface="Times New Roman" pitchFamily="18" charset="0"/>
                  </a:rPr>
                  <a:t>Limbah</a:t>
                </a:r>
                <a:endParaRPr lang="en-US" sz="1200" b="1" dirty="0">
                  <a:latin typeface="Times New Roman" pitchFamily="18" charset="0"/>
                  <a:cs typeface="Times New Roman" pitchFamily="18" charset="0"/>
                </a:endParaRPr>
              </a:p>
              <a:p>
                <a:pPr marL="111125" indent="-111125">
                  <a:lnSpc>
                    <a:spcPct val="85000"/>
                  </a:lnSpc>
                  <a:spcBef>
                    <a:spcPts val="200"/>
                  </a:spcBef>
                  <a:buFontTx/>
                  <a:buChar char="•"/>
                </a:pPr>
                <a:r>
                  <a:rPr lang="en-US" sz="1200" b="1" dirty="0">
                    <a:latin typeface="Times New Roman" pitchFamily="18" charset="0"/>
                    <a:cs typeface="Times New Roman" pitchFamily="18" charset="0"/>
                  </a:rPr>
                  <a:t>Program </a:t>
                </a:r>
                <a:r>
                  <a:rPr lang="en-US" sz="1200" b="1" dirty="0" err="1">
                    <a:latin typeface="Times New Roman" pitchFamily="18" charset="0"/>
                    <a:cs typeface="Times New Roman" pitchFamily="18" charset="0"/>
                  </a:rPr>
                  <a:t>pemberdayaan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masyarakat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untuk</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pengentasan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kerentanan</a:t>
                </a:r>
                <a:endParaRPr lang="en-US" sz="1200" b="1" dirty="0">
                  <a:latin typeface="Times New Roman" pitchFamily="18" charset="0"/>
                  <a:cs typeface="Times New Roman" pitchFamily="18" charset="0"/>
                </a:endParaRPr>
              </a:p>
              <a:p>
                <a:pPr marL="111125" indent="-111125">
                  <a:lnSpc>
                    <a:spcPct val="85000"/>
                  </a:lnSpc>
                  <a:spcBef>
                    <a:spcPts val="200"/>
                  </a:spcBef>
                  <a:buFontTx/>
                  <a:buChar char="•"/>
                </a:pPr>
                <a:endParaRPr lang="en-US" sz="1200" b="1" dirty="0">
                  <a:latin typeface="Times New Roman" pitchFamily="18" charset="0"/>
                  <a:cs typeface="Times New Roman" pitchFamily="18" charset="0"/>
                </a:endParaRPr>
              </a:p>
            </p:txBody>
          </p:sp>
          <p:cxnSp>
            <p:nvCxnSpPr>
              <p:cNvPr id="133" name="Straight Connector 132">
                <a:extLst>
                  <a:ext uri="{FF2B5EF4-FFF2-40B4-BE49-F238E27FC236}">
                    <a16:creationId xmlns:a16="http://schemas.microsoft.com/office/drawing/2014/main" xmlns="" id="{3A29022E-6C56-4F27-B969-6EC1477B28F9}"/>
                  </a:ext>
                  <a:ext uri="{C183D7F6-B498-43B3-948B-1728B52AA6E4}">
                    <adec:decorative xmlns:adec="http://schemas.microsoft.com/office/drawing/2017/decorative" xmlns="" val="1"/>
                  </a:ext>
                </a:extLst>
              </p:cNvPr>
              <p:cNvCxnSpPr/>
              <p:nvPr/>
            </p:nvCxnSpPr>
            <p:spPr>
              <a:xfrm rot="5400000">
                <a:off x="8715218" y="1352613"/>
                <a:ext cx="876186"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0" name="Oval 129">
              <a:extLst>
                <a:ext uri="{FF2B5EF4-FFF2-40B4-BE49-F238E27FC236}">
                  <a16:creationId xmlns:a16="http://schemas.microsoft.com/office/drawing/2014/main" xmlns="" id="{BA6F9632-53EC-415D-9A97-76920A63BA5F}"/>
                </a:ext>
                <a:ext uri="{C183D7F6-B498-43B3-948B-1728B52AA6E4}">
                  <adec:decorative xmlns:adec="http://schemas.microsoft.com/office/drawing/2017/decorative" xmlns="" val="1"/>
                </a:ext>
              </a:extLst>
            </p:cNvPr>
            <p:cNvSpPr/>
            <p:nvPr/>
          </p:nvSpPr>
          <p:spPr>
            <a:xfrm rot="21207068">
              <a:off x="5102035" y="2724205"/>
              <a:ext cx="1566508" cy="926774"/>
            </a:xfrm>
            <a:prstGeom prst="ellipse">
              <a:avLst/>
            </a:prstGeom>
            <a:gradFill flip="none" rotWithShape="1">
              <a:gsLst>
                <a:gs pos="100000">
                  <a:srgbClr val="974E0E"/>
                </a:gs>
                <a:gs pos="21000">
                  <a:srgbClr val="E29A3A"/>
                </a:gs>
              </a:gsLst>
              <a:path path="circle">
                <a:fillToRect r="100000" b="100000"/>
              </a:path>
              <a:tileRect l="-100000" t="-100000"/>
            </a:gradFill>
            <a:ln w="9525">
              <a:noFill/>
              <a:prstDash val="sysDash"/>
              <a:miter lim="800000"/>
              <a:headEnd/>
              <a:tailEnd/>
            </a:ln>
          </p:spPr>
          <p:txBody>
            <a:bodyPr lIns="18288" tIns="18288" rIns="18288" bIns="18288" anchor="ctr" anchorCtr="1"/>
            <a:lstStyle/>
            <a:p>
              <a:pPr algn="ctr">
                <a:lnSpc>
                  <a:spcPct val="85000"/>
                </a:lnSpc>
                <a:spcBef>
                  <a:spcPct val="20000"/>
                </a:spcBef>
              </a:pPr>
              <a:r>
                <a:rPr lang="en-US" sz="1100" b="1" dirty="0">
                  <a:latin typeface="Times New Roman" pitchFamily="18" charset="0"/>
                  <a:cs typeface="Times New Roman" pitchFamily="18" charset="0"/>
                </a:rPr>
                <a:t>GREEN RECOVERY</a:t>
              </a:r>
            </a:p>
          </p:txBody>
        </p:sp>
      </p:grpSp>
      <p:pic>
        <p:nvPicPr>
          <p:cNvPr id="221" name="Picture 220">
            <a:extLst>
              <a:ext uri="{FF2B5EF4-FFF2-40B4-BE49-F238E27FC236}">
                <a16:creationId xmlns:a16="http://schemas.microsoft.com/office/drawing/2014/main" xmlns="" id="{6A57BB4D-D66E-4E20-B979-FF4DC5F20893}"/>
              </a:ext>
            </a:extLst>
          </p:cNvPr>
          <p:cNvPicPr>
            <a:picLocks noChangeAspect="1"/>
          </p:cNvPicPr>
          <p:nvPr/>
        </p:nvPicPr>
        <p:blipFill>
          <a:blip r:embed="rId2"/>
          <a:stretch>
            <a:fillRect/>
          </a:stretch>
        </p:blipFill>
        <p:spPr>
          <a:xfrm>
            <a:off x="5158268" y="4354270"/>
            <a:ext cx="569860" cy="596996"/>
          </a:xfrm>
          <a:prstGeom prst="ellipse">
            <a:avLst/>
          </a:prstGeom>
          <a:ln>
            <a:noFill/>
          </a:ln>
          <a:effectLst>
            <a:softEdge rad="112500"/>
          </a:effectLst>
        </p:spPr>
      </p:pic>
      <p:pic>
        <p:nvPicPr>
          <p:cNvPr id="223" name="Picture 222">
            <a:extLst>
              <a:ext uri="{FF2B5EF4-FFF2-40B4-BE49-F238E27FC236}">
                <a16:creationId xmlns:a16="http://schemas.microsoft.com/office/drawing/2014/main" xmlns="" id="{6D2A2119-1ECE-4010-85AA-FABB114660C4}"/>
              </a:ext>
            </a:extLst>
          </p:cNvPr>
          <p:cNvPicPr>
            <a:picLocks noChangeAspect="1"/>
          </p:cNvPicPr>
          <p:nvPr/>
        </p:nvPicPr>
        <p:blipFill>
          <a:blip r:embed="rId3"/>
          <a:stretch>
            <a:fillRect/>
          </a:stretch>
        </p:blipFill>
        <p:spPr>
          <a:xfrm>
            <a:off x="4711881" y="3796279"/>
            <a:ext cx="600974" cy="600974"/>
          </a:xfrm>
          <a:prstGeom prst="ellipse">
            <a:avLst/>
          </a:prstGeom>
          <a:ln>
            <a:noFill/>
          </a:ln>
          <a:effectLst>
            <a:softEdge rad="63500"/>
          </a:effectLst>
        </p:spPr>
      </p:pic>
      <p:pic>
        <p:nvPicPr>
          <p:cNvPr id="229" name="Picture 228">
            <a:extLst>
              <a:ext uri="{FF2B5EF4-FFF2-40B4-BE49-F238E27FC236}">
                <a16:creationId xmlns:a16="http://schemas.microsoft.com/office/drawing/2014/main" xmlns="" id="{D9C42E1F-8201-4146-BBBC-08EDFD8348F6}"/>
              </a:ext>
            </a:extLst>
          </p:cNvPr>
          <p:cNvPicPr>
            <a:picLocks noChangeAspect="1"/>
          </p:cNvPicPr>
          <p:nvPr/>
        </p:nvPicPr>
        <p:blipFill>
          <a:blip r:embed="rId4"/>
          <a:stretch>
            <a:fillRect/>
          </a:stretch>
        </p:blipFill>
        <p:spPr>
          <a:xfrm>
            <a:off x="4110352" y="3611027"/>
            <a:ext cx="617346" cy="634986"/>
          </a:xfrm>
          <a:prstGeom prst="ellipse">
            <a:avLst/>
          </a:prstGeom>
          <a:ln>
            <a:noFill/>
          </a:ln>
          <a:effectLst>
            <a:softEdge rad="112500"/>
          </a:effectLst>
        </p:spPr>
      </p:pic>
      <p:pic>
        <p:nvPicPr>
          <p:cNvPr id="231" name="Picture 230">
            <a:extLst>
              <a:ext uri="{FF2B5EF4-FFF2-40B4-BE49-F238E27FC236}">
                <a16:creationId xmlns:a16="http://schemas.microsoft.com/office/drawing/2014/main" xmlns="" id="{96D2A0CA-539A-42A5-98AB-C51BB93AEF91}"/>
              </a:ext>
            </a:extLst>
          </p:cNvPr>
          <p:cNvPicPr>
            <a:picLocks noChangeAspect="1"/>
          </p:cNvPicPr>
          <p:nvPr/>
        </p:nvPicPr>
        <p:blipFill>
          <a:blip r:embed="rId5"/>
          <a:stretch>
            <a:fillRect/>
          </a:stretch>
        </p:blipFill>
        <p:spPr>
          <a:xfrm>
            <a:off x="3419440" y="3837801"/>
            <a:ext cx="666750" cy="704850"/>
          </a:xfrm>
          <a:prstGeom prst="ellipse">
            <a:avLst/>
          </a:prstGeom>
          <a:ln>
            <a:noFill/>
          </a:ln>
          <a:effectLst>
            <a:softEdge rad="112500"/>
          </a:effectLst>
        </p:spPr>
      </p:pic>
      <p:pic>
        <p:nvPicPr>
          <p:cNvPr id="233" name="Picture 232">
            <a:extLst>
              <a:ext uri="{FF2B5EF4-FFF2-40B4-BE49-F238E27FC236}">
                <a16:creationId xmlns:a16="http://schemas.microsoft.com/office/drawing/2014/main" xmlns="" id="{5AA378C2-F56D-4BEB-AD8C-3914F23B55BB}"/>
              </a:ext>
            </a:extLst>
          </p:cNvPr>
          <p:cNvPicPr>
            <a:picLocks noChangeAspect="1"/>
          </p:cNvPicPr>
          <p:nvPr/>
        </p:nvPicPr>
        <p:blipFill>
          <a:blip r:embed="rId6"/>
          <a:stretch>
            <a:fillRect/>
          </a:stretch>
        </p:blipFill>
        <p:spPr>
          <a:xfrm>
            <a:off x="3218345" y="4553672"/>
            <a:ext cx="637831" cy="620114"/>
          </a:xfrm>
          <a:prstGeom prst="ellipse">
            <a:avLst/>
          </a:prstGeom>
          <a:ln>
            <a:noFill/>
          </a:ln>
          <a:effectLst>
            <a:softEdge rad="112500"/>
          </a:effectLst>
        </p:spPr>
      </p:pic>
      <p:pic>
        <p:nvPicPr>
          <p:cNvPr id="235" name="Picture 234">
            <a:extLst>
              <a:ext uri="{FF2B5EF4-FFF2-40B4-BE49-F238E27FC236}">
                <a16:creationId xmlns:a16="http://schemas.microsoft.com/office/drawing/2014/main" xmlns="" id="{46ADF954-4300-4038-B7BA-D117266A90EE}"/>
              </a:ext>
            </a:extLst>
          </p:cNvPr>
          <p:cNvPicPr>
            <a:picLocks noChangeAspect="1"/>
          </p:cNvPicPr>
          <p:nvPr/>
        </p:nvPicPr>
        <p:blipFill>
          <a:blip r:embed="rId7"/>
          <a:stretch>
            <a:fillRect/>
          </a:stretch>
        </p:blipFill>
        <p:spPr>
          <a:xfrm>
            <a:off x="3492277" y="5154262"/>
            <a:ext cx="607074" cy="703854"/>
          </a:xfrm>
          <a:prstGeom prst="ellipse">
            <a:avLst/>
          </a:prstGeom>
          <a:ln>
            <a:noFill/>
          </a:ln>
          <a:effectLst>
            <a:softEdge rad="112500"/>
          </a:effectLst>
        </p:spPr>
      </p:pic>
      <p:pic>
        <p:nvPicPr>
          <p:cNvPr id="236" name="Picture 2" descr="D:\MYDOCUMENT\PROPER\2016\PRESENTASI\Capaian Kinerja 2016\Logo PROPER Baru.png">
            <a:extLst>
              <a:ext uri="{FF2B5EF4-FFF2-40B4-BE49-F238E27FC236}">
                <a16:creationId xmlns:a16="http://schemas.microsoft.com/office/drawing/2014/main" xmlns="" id="{D36AA4DF-F3BB-4D6C-A1F4-0C733092C4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7629" y="5142441"/>
            <a:ext cx="791681" cy="38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237">
            <a:extLst>
              <a:ext uri="{FF2B5EF4-FFF2-40B4-BE49-F238E27FC236}">
                <a16:creationId xmlns:a16="http://schemas.microsoft.com/office/drawing/2014/main" xmlns="" id="{04923AA5-6CD4-45FD-8B39-9FCA5544D761}"/>
              </a:ext>
            </a:extLst>
          </p:cNvPr>
          <p:cNvPicPr>
            <a:picLocks noChangeAspect="1"/>
          </p:cNvPicPr>
          <p:nvPr/>
        </p:nvPicPr>
        <p:blipFill>
          <a:blip r:embed="rId9"/>
          <a:stretch>
            <a:fillRect/>
          </a:stretch>
        </p:blipFill>
        <p:spPr>
          <a:xfrm>
            <a:off x="4237135" y="5252513"/>
            <a:ext cx="638514" cy="891808"/>
          </a:xfrm>
          <a:prstGeom prst="ellipse">
            <a:avLst/>
          </a:prstGeom>
          <a:ln>
            <a:noFill/>
          </a:ln>
          <a:effectLst>
            <a:softEdge rad="112500"/>
          </a:effectLst>
        </p:spPr>
      </p:pic>
      <p:sp>
        <p:nvSpPr>
          <p:cNvPr id="2" name="TextBox 1"/>
          <p:cNvSpPr txBox="1"/>
          <p:nvPr/>
        </p:nvSpPr>
        <p:spPr>
          <a:xfrm>
            <a:off x="560070" y="525780"/>
            <a:ext cx="7939946" cy="2462213"/>
          </a:xfrm>
          <a:prstGeom prst="rect">
            <a:avLst/>
          </a:prstGeom>
          <a:noFill/>
        </p:spPr>
        <p:txBody>
          <a:bodyPr wrap="square" rtlCol="0">
            <a:spAutoFit/>
          </a:bodyPr>
          <a:lstStyle/>
          <a:p>
            <a:pPr marL="342900" indent="-342900" algn="just">
              <a:buFont typeface="+mj-lt"/>
              <a:buAutoNum type="arabicPeriod"/>
            </a:pPr>
            <a:r>
              <a:rPr lang="en-US" sz="1400" dirty="0" err="1" smtClean="0">
                <a:latin typeface="Times New Roman" pitchFamily="18" charset="0"/>
                <a:cs typeface="Times New Roman" pitchFamily="18" charset="0"/>
              </a:rPr>
              <a:t>Krisis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lingkungan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hidup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dunia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saling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berkaitan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erat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krisis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iklim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pencemaran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lingkungan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mengendalikan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ketiganya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diperlukan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upaya-upaya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aksi-aksi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terkoordinasi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terintegrasi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berlandaskan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prinsip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keadilan</a:t>
            </a:r>
            <a:r>
              <a:rPr lang="en-US" sz="1400" dirty="0" smtClean="0">
                <a:latin typeface="Times New Roman" pitchFamily="18" charset="0"/>
                <a:cs typeface="Times New Roman" pitchFamily="18" charset="0"/>
              </a:rPr>
              <a:t>.</a:t>
            </a:r>
          </a:p>
          <a:p>
            <a:pPr marL="342900" indent="-342900" algn="just">
              <a:buFont typeface="+mj-lt"/>
              <a:buAutoNum type="arabicPeriod"/>
            </a:pPr>
            <a:r>
              <a:rPr lang="en-US" sz="1400" dirty="0" err="1" smtClean="0">
                <a:latin typeface="Times New Roman" pitchFamily="18" charset="0"/>
                <a:cs typeface="Times New Roman" pitchFamily="18" charset="0"/>
              </a:rPr>
              <a:t>Pandemi</a:t>
            </a:r>
            <a:r>
              <a:rPr lang="en-US" sz="1400" dirty="0" smtClean="0">
                <a:latin typeface="Times New Roman" pitchFamily="18" charset="0"/>
                <a:cs typeface="Times New Roman" pitchFamily="18" charset="0"/>
              </a:rPr>
              <a:t> COVID-19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ancaman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memperburuk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kerentanan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manusia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serta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menghambat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pencapaian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tujuan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pembangunan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berkelanjutan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Namun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pandemi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peluang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mengupayakan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green recovery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bertujuan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mengubah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pola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manusia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berkelanjutan</a:t>
            </a:r>
            <a:r>
              <a:rPr lang="en-US" sz="1400" dirty="0" smtClean="0">
                <a:latin typeface="Times New Roman" pitchFamily="18" charset="0"/>
                <a:cs typeface="Times New Roman" pitchFamily="18" charset="0"/>
              </a:rPr>
              <a:t>. </a:t>
            </a:r>
          </a:p>
          <a:p>
            <a:pPr marL="342900" indent="-342900" algn="just">
              <a:buFont typeface="+mj-lt"/>
              <a:buAutoNum type="arabicPeriod"/>
            </a:pPr>
            <a:r>
              <a:rPr lang="en-US" sz="1400" i="1" dirty="0" smtClean="0">
                <a:latin typeface="Times New Roman" pitchFamily="18" charset="0"/>
                <a:cs typeface="Times New Roman" pitchFamily="18" charset="0"/>
              </a:rPr>
              <a:t>Green recovery </a:t>
            </a:r>
            <a:r>
              <a:rPr lang="en-US" sz="1400" dirty="0" err="1" smtClean="0">
                <a:latin typeface="Times New Roman" pitchFamily="18" charset="0"/>
                <a:cs typeface="Times New Roman" pitchFamily="18" charset="0"/>
              </a:rPr>
              <a:t>mengarahkan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dunia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menuju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pembangunan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pandemi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rendah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karbon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resilient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inklusif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investasi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menuju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ekonomi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sirkular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pola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konsumsi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produksi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berkelanjutan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serta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mengoptimalkan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ecosystem-based solution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mengendalikan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krisis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lingkungan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hidup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pencemaran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penurunan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keanekaragaman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hayati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perubahan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iklim</a:t>
            </a:r>
            <a:endParaRPr lang="en-US" sz="1400" dirty="0">
              <a:latin typeface="Times New Roman" pitchFamily="18" charset="0"/>
              <a:cs typeface="Times New Roman" pitchFamily="18" charset="0"/>
            </a:endParaRPr>
          </a:p>
        </p:txBody>
      </p:sp>
      <p:sp>
        <p:nvSpPr>
          <p:cNvPr id="3" name="TextBox 2"/>
          <p:cNvSpPr txBox="1"/>
          <p:nvPr/>
        </p:nvSpPr>
        <p:spPr>
          <a:xfrm>
            <a:off x="651175" y="76200"/>
            <a:ext cx="7755366"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KRISIS LINGKUNGAN HIDUP</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86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p:nvPr/>
        </p:nvSpPr>
        <p:spPr>
          <a:xfrm>
            <a:off x="177800" y="3776663"/>
            <a:ext cx="8893175" cy="288925"/>
          </a:xfrm>
          <a:prstGeom prst="rect">
            <a:avLst/>
          </a:prstGeom>
          <a:solidFill>
            <a:srgbClr val="FF0000"/>
          </a:solidFill>
          <a:ln w="9525">
            <a:noFill/>
          </a:ln>
        </p:spPr>
        <p:txBody>
          <a:bodyPr/>
          <a:lstStyle/>
          <a:p>
            <a:pPr algn="ctr">
              <a:buNone/>
            </a:pPr>
            <a:r>
              <a:rPr sz="1400" b="1" dirty="0">
                <a:solidFill>
                  <a:srgbClr val="FFFFFF"/>
                </a:solidFill>
                <a:latin typeface="Calibri" panose="020F0502020204030204" pitchFamily="34" charset="0"/>
                <a:ea typeface="Arial" panose="020B0604020202020204" pitchFamily="34" charset="0"/>
              </a:rPr>
              <a:t>Penerapan Sistem Manajemen Lingkungan</a:t>
            </a:r>
          </a:p>
        </p:txBody>
      </p:sp>
      <p:sp>
        <p:nvSpPr>
          <p:cNvPr id="35843" name="Line 3"/>
          <p:cNvSpPr/>
          <p:nvPr/>
        </p:nvSpPr>
        <p:spPr>
          <a:xfrm>
            <a:off x="6732588" y="1119188"/>
            <a:ext cx="2339975" cy="0"/>
          </a:xfrm>
          <a:prstGeom prst="line">
            <a:avLst/>
          </a:prstGeom>
          <a:ln w="38100" cap="flat" cmpd="dbl">
            <a:solidFill>
              <a:srgbClr val="009900"/>
            </a:solidFill>
            <a:prstDash val="solid"/>
            <a:headEnd type="none" w="med" len="med"/>
            <a:tailEnd type="none" w="med" len="med"/>
          </a:ln>
        </p:spPr>
      </p:sp>
      <p:sp>
        <p:nvSpPr>
          <p:cNvPr id="35844" name="Line 4"/>
          <p:cNvSpPr/>
          <p:nvPr/>
        </p:nvSpPr>
        <p:spPr>
          <a:xfrm>
            <a:off x="6786563" y="3206750"/>
            <a:ext cx="2268537" cy="0"/>
          </a:xfrm>
          <a:prstGeom prst="line">
            <a:avLst/>
          </a:prstGeom>
          <a:ln w="38100" cap="flat" cmpd="dbl">
            <a:solidFill>
              <a:srgbClr val="0033CC"/>
            </a:solidFill>
            <a:prstDash val="solid"/>
            <a:headEnd type="none" w="med" len="med"/>
            <a:tailEnd type="none" w="med" len="med"/>
          </a:ln>
        </p:spPr>
      </p:sp>
      <p:sp>
        <p:nvSpPr>
          <p:cNvPr id="35845" name="Text Box 5"/>
          <p:cNvSpPr txBox="1"/>
          <p:nvPr/>
        </p:nvSpPr>
        <p:spPr>
          <a:xfrm>
            <a:off x="217488" y="6210300"/>
            <a:ext cx="8893175" cy="334963"/>
          </a:xfrm>
          <a:prstGeom prst="rect">
            <a:avLst/>
          </a:prstGeom>
          <a:solidFill>
            <a:srgbClr val="FFCCFF">
              <a:alpha val="43137"/>
            </a:srgbClr>
          </a:solidFill>
          <a:ln w="9525">
            <a:noFill/>
          </a:ln>
        </p:spPr>
        <p:txBody>
          <a:bodyPr/>
          <a:lstStyle/>
          <a:p>
            <a:pPr algn="ctr">
              <a:buNone/>
            </a:pPr>
            <a:r>
              <a:rPr lang="en-GB" altLang="x-none" sz="1600" b="1" dirty="0">
                <a:solidFill>
                  <a:srgbClr val="0033CC"/>
                </a:solidFill>
                <a:latin typeface="Calibri" panose="020F0502020204030204" pitchFamily="34" charset="0"/>
                <a:ea typeface="Arial" panose="020B0604020202020204" pitchFamily="34" charset="0"/>
              </a:rPr>
              <a:t>Ketaatan Terhadap Peraturan</a:t>
            </a:r>
            <a:endParaRPr sz="1600" b="1" dirty="0">
              <a:solidFill>
                <a:srgbClr val="0033CC"/>
              </a:solidFill>
              <a:latin typeface="Calibri" panose="020F0502020204030204" pitchFamily="34" charset="0"/>
              <a:ea typeface="Arial" panose="020B0604020202020204" pitchFamily="34" charset="0"/>
            </a:endParaRPr>
          </a:p>
        </p:txBody>
      </p:sp>
      <p:sp>
        <p:nvSpPr>
          <p:cNvPr id="35846" name="AutoShape 6"/>
          <p:cNvSpPr/>
          <p:nvPr/>
        </p:nvSpPr>
        <p:spPr>
          <a:xfrm rot="-5400000">
            <a:off x="4895850" y="4960938"/>
            <a:ext cx="1584325" cy="6477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alpha val="43921"/>
            </a:schemeClr>
          </a:solidFill>
          <a:ln w="9525">
            <a:noFill/>
          </a:ln>
        </p:spPr>
        <p:txBody>
          <a:bodyPr wrap="none" anchor="ctr" anchorCtr="0"/>
          <a:lstStyle/>
          <a:p>
            <a:pPr>
              <a:buNone/>
            </a:pPr>
            <a:endParaRPr dirty="0">
              <a:solidFill>
                <a:srgbClr val="000000"/>
              </a:solidFill>
              <a:latin typeface="Calibri" panose="020F0502020204030204" pitchFamily="34" charset="0"/>
              <a:ea typeface="Arial" panose="020B0604020202020204" pitchFamily="34" charset="0"/>
            </a:endParaRPr>
          </a:p>
        </p:txBody>
      </p:sp>
      <p:sp>
        <p:nvSpPr>
          <p:cNvPr id="35847" name="Text Box 8"/>
          <p:cNvSpPr txBox="1"/>
          <p:nvPr/>
        </p:nvSpPr>
        <p:spPr>
          <a:xfrm>
            <a:off x="7062788" y="4564063"/>
            <a:ext cx="1943100" cy="366712"/>
          </a:xfrm>
          <a:prstGeom prst="rect">
            <a:avLst/>
          </a:prstGeom>
          <a:solidFill>
            <a:srgbClr val="0000FF"/>
          </a:solidFill>
          <a:ln w="9525">
            <a:noFill/>
          </a:ln>
        </p:spPr>
        <p:txBody>
          <a:bodyPr>
            <a:spAutoFit/>
          </a:bodyPr>
          <a:lstStyle/>
          <a:p>
            <a:pPr algn="ctr">
              <a:spcBef>
                <a:spcPct val="50000"/>
              </a:spcBef>
              <a:buNone/>
            </a:pPr>
            <a:r>
              <a:rPr lang="en-GB" altLang="x-none" dirty="0">
                <a:solidFill>
                  <a:srgbClr val="FFFFFF"/>
                </a:solidFill>
                <a:latin typeface="Calibri" panose="020F0502020204030204" pitchFamily="34" charset="0"/>
                <a:ea typeface="Arial" panose="020B0604020202020204" pitchFamily="34" charset="0"/>
              </a:rPr>
              <a:t>BIRU</a:t>
            </a:r>
            <a:endParaRPr dirty="0">
              <a:solidFill>
                <a:srgbClr val="FFFFFF"/>
              </a:solidFill>
              <a:latin typeface="Calibri" panose="020F0502020204030204" pitchFamily="34" charset="0"/>
              <a:ea typeface="Arial" panose="020B0604020202020204" pitchFamily="34" charset="0"/>
            </a:endParaRPr>
          </a:p>
        </p:txBody>
      </p:sp>
      <p:sp>
        <p:nvSpPr>
          <p:cNvPr id="35848" name="Text Box 9"/>
          <p:cNvSpPr txBox="1"/>
          <p:nvPr/>
        </p:nvSpPr>
        <p:spPr>
          <a:xfrm>
            <a:off x="7062788" y="5211763"/>
            <a:ext cx="1943100" cy="366712"/>
          </a:xfrm>
          <a:prstGeom prst="rect">
            <a:avLst/>
          </a:prstGeom>
          <a:solidFill>
            <a:srgbClr val="FF0000"/>
          </a:solidFill>
          <a:ln w="9525">
            <a:noFill/>
          </a:ln>
        </p:spPr>
        <p:txBody>
          <a:bodyPr>
            <a:spAutoFit/>
          </a:bodyPr>
          <a:lstStyle/>
          <a:p>
            <a:pPr algn="ctr">
              <a:spcBef>
                <a:spcPct val="50000"/>
              </a:spcBef>
              <a:buNone/>
            </a:pPr>
            <a:r>
              <a:rPr lang="en-GB" altLang="x-none" dirty="0">
                <a:solidFill>
                  <a:srgbClr val="FFFFFF"/>
                </a:solidFill>
                <a:latin typeface="Calibri" panose="020F0502020204030204" pitchFamily="34" charset="0"/>
                <a:ea typeface="Arial" panose="020B0604020202020204" pitchFamily="34" charset="0"/>
              </a:rPr>
              <a:t>MERAH</a:t>
            </a:r>
            <a:endParaRPr dirty="0">
              <a:solidFill>
                <a:srgbClr val="FFFFFF"/>
              </a:solidFill>
              <a:latin typeface="Calibri" panose="020F0502020204030204" pitchFamily="34" charset="0"/>
              <a:ea typeface="Arial" panose="020B0604020202020204" pitchFamily="34" charset="0"/>
            </a:endParaRPr>
          </a:p>
        </p:txBody>
      </p:sp>
      <p:sp>
        <p:nvSpPr>
          <p:cNvPr id="35849" name="Text Box 10"/>
          <p:cNvSpPr txBox="1"/>
          <p:nvPr/>
        </p:nvSpPr>
        <p:spPr>
          <a:xfrm>
            <a:off x="7062788" y="5781675"/>
            <a:ext cx="1943100" cy="366713"/>
          </a:xfrm>
          <a:prstGeom prst="rect">
            <a:avLst/>
          </a:prstGeom>
          <a:solidFill>
            <a:schemeClr val="tx1"/>
          </a:solidFill>
          <a:ln w="9525" cap="flat" cmpd="sng">
            <a:solidFill>
              <a:schemeClr val="tx1"/>
            </a:solidFill>
            <a:prstDash val="solid"/>
            <a:miter/>
            <a:headEnd type="none" w="med" len="med"/>
            <a:tailEnd type="none" w="med" len="med"/>
          </a:ln>
        </p:spPr>
        <p:txBody>
          <a:bodyPr>
            <a:spAutoFit/>
          </a:bodyPr>
          <a:lstStyle/>
          <a:p>
            <a:pPr algn="ctr">
              <a:spcBef>
                <a:spcPct val="50000"/>
              </a:spcBef>
              <a:buNone/>
            </a:pPr>
            <a:r>
              <a:rPr lang="en-GB" altLang="x-none" dirty="0">
                <a:solidFill>
                  <a:srgbClr val="FFFFFF"/>
                </a:solidFill>
                <a:latin typeface="Calibri" panose="020F0502020204030204" pitchFamily="34" charset="0"/>
                <a:ea typeface="Arial" panose="020B0604020202020204" pitchFamily="34" charset="0"/>
              </a:rPr>
              <a:t>HITAM</a:t>
            </a:r>
            <a:endParaRPr dirty="0">
              <a:solidFill>
                <a:srgbClr val="FFFFFF"/>
              </a:solidFill>
              <a:latin typeface="Calibri" panose="020F0502020204030204" pitchFamily="34" charset="0"/>
              <a:ea typeface="Arial" panose="020B0604020202020204" pitchFamily="34" charset="0"/>
            </a:endParaRPr>
          </a:p>
        </p:txBody>
      </p:sp>
      <p:sp>
        <p:nvSpPr>
          <p:cNvPr id="35850" name="Rectangle 11"/>
          <p:cNvSpPr/>
          <p:nvPr/>
        </p:nvSpPr>
        <p:spPr>
          <a:xfrm>
            <a:off x="250825" y="4572000"/>
            <a:ext cx="4392613" cy="1603375"/>
          </a:xfrm>
          <a:prstGeom prst="rect">
            <a:avLst/>
          </a:prstGeom>
          <a:solidFill>
            <a:schemeClr val="accent1">
              <a:alpha val="61176"/>
            </a:schemeClr>
          </a:solidFill>
          <a:ln w="38100" cap="flat" cmpd="dbl">
            <a:solidFill>
              <a:schemeClr val="tx1"/>
            </a:solidFill>
            <a:prstDash val="solid"/>
            <a:miter/>
            <a:headEnd type="none" w="med" len="med"/>
            <a:tailEnd type="none" w="med" len="med"/>
          </a:ln>
        </p:spPr>
        <p:txBody>
          <a:bodyPr wrap="none" tIns="0" bIns="0" anchor="ctr" anchorCtr="0"/>
          <a:lstStyle/>
          <a:p>
            <a:pPr lvl="1" algn="ctr">
              <a:buNone/>
            </a:pPr>
            <a:endParaRPr sz="1400" b="1" dirty="0">
              <a:solidFill>
                <a:srgbClr val="0033CC"/>
              </a:solidFill>
              <a:latin typeface="Calibri" panose="020F0502020204030204" pitchFamily="34" charset="0"/>
              <a:ea typeface="Arial" panose="020B0604020202020204" pitchFamily="34" charset="0"/>
            </a:endParaRP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Pengendalian Pencemaran Udara</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Pengendalian Pencemaran Air</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Pengelolaan Limbah B3</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Pengelolaan Ekosistem Gambut</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Potensi Kerusakan Lahan Tambang</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Pengelolaan sampah</a:t>
            </a:r>
          </a:p>
          <a:p>
            <a:pPr lvl="1" algn="ctr">
              <a:buNone/>
            </a:pPr>
            <a:r>
              <a:rPr lang="en-GB" altLang="x-none" sz="1400" b="1" dirty="0">
                <a:solidFill>
                  <a:srgbClr val="0033CC"/>
                </a:solidFill>
                <a:latin typeface="Calibri" panose="020F0502020204030204" pitchFamily="34" charset="0"/>
                <a:ea typeface="Arial" panose="020B0604020202020204" pitchFamily="34" charset="0"/>
              </a:rPr>
              <a:t>Pengelolaan bahan B3</a:t>
            </a:r>
            <a:endParaRPr sz="1400" b="1" dirty="0">
              <a:solidFill>
                <a:srgbClr val="0033CC"/>
              </a:solidFill>
              <a:latin typeface="Calibri" panose="020F0502020204030204" pitchFamily="34" charset="0"/>
              <a:ea typeface="Arial" panose="020B0604020202020204" pitchFamily="34" charset="0"/>
            </a:endParaRPr>
          </a:p>
          <a:p>
            <a:pPr algn="ctr">
              <a:buNone/>
            </a:pPr>
            <a:endParaRPr sz="1400" b="1" dirty="0">
              <a:solidFill>
                <a:srgbClr val="0033CC"/>
              </a:solidFill>
              <a:latin typeface="Calibri" panose="020F0502020204030204" pitchFamily="34" charset="0"/>
              <a:ea typeface="Arial" panose="020B0604020202020204" pitchFamily="34" charset="0"/>
            </a:endParaRPr>
          </a:p>
        </p:txBody>
      </p:sp>
      <p:sp>
        <p:nvSpPr>
          <p:cNvPr id="177164" name="Text Box 12"/>
          <p:cNvSpPr txBox="1">
            <a:spLocks noChangeArrowheads="1"/>
          </p:cNvSpPr>
          <p:nvPr/>
        </p:nvSpPr>
        <p:spPr bwMode="auto">
          <a:xfrm>
            <a:off x="4645025" y="5827713"/>
            <a:ext cx="2087563" cy="336550"/>
          </a:xfrm>
          <a:prstGeom prst="rect">
            <a:avLst/>
          </a:prstGeom>
          <a:noFill/>
          <a:ln w="9525">
            <a:noFill/>
            <a:miter lim="800000"/>
          </a:ln>
          <a:effectLst/>
        </p:spPr>
        <p:txBody>
          <a:bodyPr>
            <a:spAutoFit/>
          </a:bodyPr>
          <a:lstStyle/>
          <a:p>
            <a:pPr marR="0" algn="ctr" defTabSz="914400" fontAlgn="auto">
              <a:spcBef>
                <a:spcPts val="0"/>
              </a:spcBef>
              <a:spcAft>
                <a:spcPts val="0"/>
              </a:spcAft>
              <a:buClrTx/>
              <a:buSzTx/>
              <a:buFontTx/>
              <a:buNone/>
              <a:defRPr/>
            </a:pPr>
            <a:r>
              <a:rPr kumimoji="0" lang="en-GB" sz="1600" b="1" kern="1200" cap="none" spc="0" normalizeH="0" baseline="0" noProof="0" dirty="0" err="1">
                <a:solidFill>
                  <a:srgbClr val="0033CC"/>
                </a:solidFill>
                <a:effectLst>
                  <a:outerShdw blurRad="38100" dist="38100" dir="2700000" algn="tl">
                    <a:srgbClr val="C0C0C0"/>
                  </a:outerShdw>
                </a:effectLst>
                <a:latin typeface="+mn-lt"/>
                <a:ea typeface="+mn-ea"/>
                <a:cs typeface="+mn-cs"/>
              </a:rPr>
              <a:t>Tidak</a:t>
            </a:r>
            <a:r>
              <a:rPr kumimoji="0" lang="en-GB" sz="1600" b="1" kern="1200" cap="none" spc="0" normalizeH="0" baseline="0" noProof="0" dirty="0">
                <a:solidFill>
                  <a:srgbClr val="0033CC"/>
                </a:solidFill>
                <a:effectLst>
                  <a:outerShdw blurRad="38100" dist="38100" dir="2700000" algn="tl">
                    <a:srgbClr val="C0C0C0"/>
                  </a:outerShdw>
                </a:effectLst>
                <a:latin typeface="+mn-lt"/>
                <a:ea typeface="+mn-ea"/>
                <a:cs typeface="+mn-cs"/>
              </a:rPr>
              <a:t> Ada </a:t>
            </a:r>
            <a:r>
              <a:rPr kumimoji="0" lang="en-GB" sz="1600" b="1" kern="1200" cap="none" spc="0" normalizeH="0" baseline="0" noProof="0" dirty="0" err="1">
                <a:solidFill>
                  <a:srgbClr val="0033CC"/>
                </a:solidFill>
                <a:effectLst>
                  <a:outerShdw blurRad="38100" dist="38100" dir="2700000" algn="tl">
                    <a:srgbClr val="C0C0C0"/>
                  </a:outerShdw>
                </a:effectLst>
                <a:latin typeface="+mn-lt"/>
                <a:ea typeface="+mn-ea"/>
                <a:cs typeface="+mn-cs"/>
              </a:rPr>
              <a:t>Upaya</a:t>
            </a:r>
            <a:endParaRPr kumimoji="0" lang="en-US" sz="1600" b="1" kern="1200" cap="none" spc="0" normalizeH="0" baseline="0" noProof="0" dirty="0">
              <a:solidFill>
                <a:srgbClr val="0033CC"/>
              </a:solidFill>
              <a:effectLst>
                <a:outerShdw blurRad="38100" dist="38100" dir="2700000" algn="tl">
                  <a:srgbClr val="C0C0C0"/>
                </a:outerShdw>
              </a:effectLst>
              <a:latin typeface="+mn-lt"/>
              <a:ea typeface="+mn-ea"/>
              <a:cs typeface="+mn-cs"/>
            </a:endParaRPr>
          </a:p>
        </p:txBody>
      </p:sp>
      <p:sp>
        <p:nvSpPr>
          <p:cNvPr id="177165" name="Text Box 13"/>
          <p:cNvSpPr txBox="1">
            <a:spLocks noChangeArrowheads="1"/>
          </p:cNvSpPr>
          <p:nvPr/>
        </p:nvSpPr>
        <p:spPr bwMode="auto">
          <a:xfrm>
            <a:off x="4787900" y="5278438"/>
            <a:ext cx="1798638" cy="336550"/>
          </a:xfrm>
          <a:prstGeom prst="rect">
            <a:avLst/>
          </a:prstGeom>
          <a:noFill/>
          <a:ln w="9525">
            <a:noFill/>
            <a:miter lim="800000"/>
          </a:ln>
          <a:effectLst/>
        </p:spPr>
        <p:txBody>
          <a:bodyPr>
            <a:spAutoFit/>
          </a:bodyPr>
          <a:lstStyle/>
          <a:p>
            <a:pPr marR="0" algn="ctr" defTabSz="914400" fontAlgn="auto">
              <a:spcBef>
                <a:spcPts val="0"/>
              </a:spcBef>
              <a:spcAft>
                <a:spcPts val="0"/>
              </a:spcAft>
              <a:buClrTx/>
              <a:buSzTx/>
              <a:buFontTx/>
              <a:buNone/>
              <a:defRPr/>
            </a:pPr>
            <a:r>
              <a:rPr kumimoji="0" lang="en-GB" sz="1600" b="1" kern="1200" cap="none" spc="0" normalizeH="0" baseline="0" noProof="0" dirty="0" err="1">
                <a:solidFill>
                  <a:srgbClr val="0033CC"/>
                </a:solidFill>
                <a:effectLst>
                  <a:outerShdw blurRad="38100" dist="38100" dir="2700000" algn="tl">
                    <a:srgbClr val="C0C0C0"/>
                  </a:outerShdw>
                </a:effectLst>
                <a:latin typeface="+mn-lt"/>
                <a:ea typeface="+mn-ea"/>
                <a:cs typeface="+mn-cs"/>
              </a:rPr>
              <a:t>Tidak</a:t>
            </a:r>
            <a:r>
              <a:rPr kumimoji="0" lang="en-GB" sz="1600" b="1" kern="1200" cap="none" spc="0" normalizeH="0" baseline="0" noProof="0" dirty="0">
                <a:solidFill>
                  <a:srgbClr val="0033CC"/>
                </a:solidFill>
                <a:effectLst>
                  <a:outerShdw blurRad="38100" dist="38100" dir="2700000" algn="tl">
                    <a:srgbClr val="C0C0C0"/>
                  </a:outerShdw>
                </a:effectLst>
                <a:latin typeface="+mn-lt"/>
                <a:ea typeface="+mn-ea"/>
                <a:cs typeface="+mn-cs"/>
              </a:rPr>
              <a:t> </a:t>
            </a:r>
            <a:r>
              <a:rPr kumimoji="0" lang="en-GB" sz="1600" b="1" kern="1200" cap="none" spc="0" normalizeH="0" baseline="0" noProof="0" dirty="0" err="1">
                <a:solidFill>
                  <a:srgbClr val="0033CC"/>
                </a:solidFill>
                <a:effectLst>
                  <a:outerShdw blurRad="38100" dist="38100" dir="2700000" algn="tl">
                    <a:srgbClr val="C0C0C0"/>
                  </a:outerShdw>
                </a:effectLst>
                <a:latin typeface="+mn-lt"/>
                <a:ea typeface="+mn-ea"/>
                <a:cs typeface="+mn-cs"/>
              </a:rPr>
              <a:t>Taat</a:t>
            </a:r>
            <a:endParaRPr kumimoji="0" lang="en-US" sz="1600" b="1" kern="1200" cap="none" spc="0" normalizeH="0" baseline="0" noProof="0" dirty="0">
              <a:solidFill>
                <a:srgbClr val="0033CC"/>
              </a:solidFill>
              <a:effectLst>
                <a:outerShdw blurRad="38100" dist="38100" dir="2700000" algn="tl">
                  <a:srgbClr val="C0C0C0"/>
                </a:outerShdw>
              </a:effectLst>
              <a:latin typeface="+mn-lt"/>
              <a:ea typeface="+mn-ea"/>
              <a:cs typeface="+mn-cs"/>
            </a:endParaRPr>
          </a:p>
        </p:txBody>
      </p:sp>
      <p:sp>
        <p:nvSpPr>
          <p:cNvPr id="177166" name="Text Box 14"/>
          <p:cNvSpPr txBox="1">
            <a:spLocks noChangeArrowheads="1"/>
          </p:cNvSpPr>
          <p:nvPr/>
        </p:nvSpPr>
        <p:spPr bwMode="auto">
          <a:xfrm>
            <a:off x="4714875" y="4637088"/>
            <a:ext cx="1865313" cy="336550"/>
          </a:xfrm>
          <a:prstGeom prst="rect">
            <a:avLst/>
          </a:prstGeom>
          <a:noFill/>
          <a:ln w="9525">
            <a:noFill/>
            <a:miter lim="800000"/>
          </a:ln>
          <a:effectLst/>
        </p:spPr>
        <p:txBody>
          <a:bodyPr>
            <a:spAutoFit/>
          </a:bodyPr>
          <a:lstStyle/>
          <a:p>
            <a:pPr marR="0" algn="ctr" defTabSz="914400" fontAlgn="auto">
              <a:spcBef>
                <a:spcPts val="0"/>
              </a:spcBef>
              <a:spcAft>
                <a:spcPts val="0"/>
              </a:spcAft>
              <a:buClrTx/>
              <a:buSzTx/>
              <a:buFontTx/>
              <a:buNone/>
              <a:defRPr/>
            </a:pPr>
            <a:r>
              <a:rPr kumimoji="0" lang="en-GB" sz="1600" b="1" kern="1200" cap="none" spc="0" normalizeH="0" baseline="0" noProof="0" dirty="0" err="1">
                <a:solidFill>
                  <a:srgbClr val="0033CC"/>
                </a:solidFill>
                <a:effectLst>
                  <a:outerShdw blurRad="38100" dist="38100" dir="2700000" algn="tl">
                    <a:srgbClr val="C0C0C0"/>
                  </a:outerShdw>
                </a:effectLst>
                <a:latin typeface="+mn-lt"/>
                <a:ea typeface="+mn-ea"/>
                <a:cs typeface="+mn-cs"/>
              </a:rPr>
              <a:t>Taat</a:t>
            </a:r>
            <a:endParaRPr kumimoji="0" lang="en-US" sz="1600" b="1" kern="1200" cap="none" spc="0" normalizeH="0" baseline="0" noProof="0" dirty="0">
              <a:solidFill>
                <a:srgbClr val="0033CC"/>
              </a:solidFill>
              <a:effectLst>
                <a:outerShdw blurRad="38100" dist="38100" dir="2700000" algn="tl">
                  <a:srgbClr val="C0C0C0"/>
                </a:outerShdw>
              </a:effectLst>
              <a:latin typeface="+mn-lt"/>
              <a:ea typeface="+mn-ea"/>
              <a:cs typeface="+mn-cs"/>
            </a:endParaRPr>
          </a:p>
        </p:txBody>
      </p:sp>
      <p:sp>
        <p:nvSpPr>
          <p:cNvPr id="35854" name="Line 15"/>
          <p:cNvSpPr/>
          <p:nvPr/>
        </p:nvSpPr>
        <p:spPr>
          <a:xfrm>
            <a:off x="6804025" y="4779963"/>
            <a:ext cx="215900" cy="0"/>
          </a:xfrm>
          <a:prstGeom prst="line">
            <a:avLst/>
          </a:prstGeom>
          <a:ln w="76200" cap="flat" cmpd="sng">
            <a:solidFill>
              <a:schemeClr val="tx1"/>
            </a:solidFill>
            <a:prstDash val="solid"/>
            <a:headEnd type="none" w="med" len="med"/>
            <a:tailEnd type="triangle" w="med" len="med"/>
          </a:ln>
        </p:spPr>
      </p:sp>
      <p:sp>
        <p:nvSpPr>
          <p:cNvPr id="35855" name="Line 16"/>
          <p:cNvSpPr/>
          <p:nvPr/>
        </p:nvSpPr>
        <p:spPr>
          <a:xfrm>
            <a:off x="6804025" y="5429250"/>
            <a:ext cx="214313" cy="0"/>
          </a:xfrm>
          <a:prstGeom prst="line">
            <a:avLst/>
          </a:prstGeom>
          <a:ln w="76200" cap="flat" cmpd="sng">
            <a:solidFill>
              <a:schemeClr val="tx1"/>
            </a:solidFill>
            <a:prstDash val="solid"/>
            <a:headEnd type="none" w="med" len="med"/>
            <a:tailEnd type="triangle" w="med" len="med"/>
          </a:ln>
        </p:spPr>
      </p:sp>
      <p:sp>
        <p:nvSpPr>
          <p:cNvPr id="35856" name="Line 17"/>
          <p:cNvSpPr/>
          <p:nvPr/>
        </p:nvSpPr>
        <p:spPr>
          <a:xfrm>
            <a:off x="6804025" y="6003925"/>
            <a:ext cx="214313" cy="0"/>
          </a:xfrm>
          <a:prstGeom prst="line">
            <a:avLst/>
          </a:prstGeom>
          <a:ln w="76200" cap="flat" cmpd="sng">
            <a:solidFill>
              <a:schemeClr val="tx1"/>
            </a:solidFill>
            <a:prstDash val="solid"/>
            <a:headEnd type="none" w="med" len="med"/>
            <a:tailEnd type="triangle" w="med" len="med"/>
          </a:ln>
        </p:spPr>
      </p:sp>
      <p:sp>
        <p:nvSpPr>
          <p:cNvPr id="35857" name="Line 18"/>
          <p:cNvSpPr/>
          <p:nvPr/>
        </p:nvSpPr>
        <p:spPr>
          <a:xfrm>
            <a:off x="250825" y="4446588"/>
            <a:ext cx="8642350" cy="0"/>
          </a:xfrm>
          <a:prstGeom prst="line">
            <a:avLst/>
          </a:prstGeom>
          <a:ln w="76200" cap="flat" cmpd="tri">
            <a:solidFill>
              <a:schemeClr val="tx1"/>
            </a:solidFill>
            <a:prstDash val="solid"/>
            <a:headEnd type="none" w="med" len="med"/>
            <a:tailEnd type="none" w="med" len="med"/>
          </a:ln>
        </p:spPr>
      </p:sp>
      <p:sp>
        <p:nvSpPr>
          <p:cNvPr id="35858" name="Text Box 25"/>
          <p:cNvSpPr txBox="1"/>
          <p:nvPr/>
        </p:nvSpPr>
        <p:spPr>
          <a:xfrm>
            <a:off x="7072313" y="565150"/>
            <a:ext cx="1943100" cy="366713"/>
          </a:xfrm>
          <a:prstGeom prst="rect">
            <a:avLst/>
          </a:prstGeom>
          <a:solidFill>
            <a:srgbClr val="FFFF00"/>
          </a:solidFill>
          <a:ln w="9525">
            <a:noFill/>
          </a:ln>
        </p:spPr>
        <p:txBody>
          <a:bodyPr>
            <a:spAutoFit/>
          </a:bodyPr>
          <a:lstStyle/>
          <a:p>
            <a:pPr algn="ctr">
              <a:spcBef>
                <a:spcPct val="50000"/>
              </a:spcBef>
              <a:buNone/>
            </a:pPr>
            <a:r>
              <a:rPr lang="en-GB" altLang="x-none" dirty="0">
                <a:solidFill>
                  <a:srgbClr val="0033CC"/>
                </a:solidFill>
                <a:latin typeface="Calibri" panose="020F0502020204030204" pitchFamily="34" charset="0"/>
                <a:ea typeface="Arial" panose="020B0604020202020204" pitchFamily="34" charset="0"/>
              </a:rPr>
              <a:t>EMAS</a:t>
            </a:r>
            <a:endParaRPr dirty="0">
              <a:solidFill>
                <a:srgbClr val="0033CC"/>
              </a:solidFill>
              <a:latin typeface="Calibri" panose="020F0502020204030204" pitchFamily="34" charset="0"/>
              <a:ea typeface="Arial" panose="020B0604020202020204" pitchFamily="34" charset="0"/>
            </a:endParaRPr>
          </a:p>
        </p:txBody>
      </p:sp>
      <p:sp>
        <p:nvSpPr>
          <p:cNvPr id="35859" name="Text Box 26"/>
          <p:cNvSpPr txBox="1"/>
          <p:nvPr/>
        </p:nvSpPr>
        <p:spPr>
          <a:xfrm>
            <a:off x="7038975" y="1871663"/>
            <a:ext cx="1943100" cy="366712"/>
          </a:xfrm>
          <a:prstGeom prst="rect">
            <a:avLst/>
          </a:prstGeom>
          <a:solidFill>
            <a:srgbClr val="339966"/>
          </a:solidFill>
          <a:ln w="9525">
            <a:noFill/>
          </a:ln>
        </p:spPr>
        <p:txBody>
          <a:bodyPr>
            <a:spAutoFit/>
          </a:bodyPr>
          <a:lstStyle/>
          <a:p>
            <a:pPr algn="ctr">
              <a:spcBef>
                <a:spcPct val="50000"/>
              </a:spcBef>
              <a:buNone/>
            </a:pPr>
            <a:r>
              <a:rPr lang="en-GB" altLang="x-none" dirty="0">
                <a:solidFill>
                  <a:srgbClr val="FFFFFF"/>
                </a:solidFill>
                <a:latin typeface="Calibri" panose="020F0502020204030204" pitchFamily="34" charset="0"/>
                <a:ea typeface="Arial" panose="020B0604020202020204" pitchFamily="34" charset="0"/>
              </a:rPr>
              <a:t>HIJAU</a:t>
            </a:r>
            <a:endParaRPr dirty="0">
              <a:solidFill>
                <a:srgbClr val="FFFFFF"/>
              </a:solidFill>
              <a:latin typeface="Calibri" panose="020F0502020204030204" pitchFamily="34" charset="0"/>
              <a:ea typeface="Arial" panose="020B0604020202020204" pitchFamily="34" charset="0"/>
            </a:endParaRPr>
          </a:p>
        </p:txBody>
      </p:sp>
      <p:sp>
        <p:nvSpPr>
          <p:cNvPr id="35860" name="AutoShape 27"/>
          <p:cNvSpPr/>
          <p:nvPr/>
        </p:nvSpPr>
        <p:spPr>
          <a:xfrm>
            <a:off x="123825" y="1412875"/>
            <a:ext cx="661988" cy="2187575"/>
          </a:xfrm>
          <a:prstGeom prst="upArrow">
            <a:avLst>
              <a:gd name="adj1" fmla="val 50000"/>
              <a:gd name="adj2" fmla="val 51710"/>
            </a:avLst>
          </a:prstGeom>
          <a:solidFill>
            <a:srgbClr val="FFCCFF"/>
          </a:solidFill>
          <a:ln w="9525">
            <a:noFill/>
          </a:ln>
        </p:spPr>
        <p:txBody>
          <a:bodyPr>
            <a:spAutoFit/>
          </a:bodyPr>
          <a:lstStyle/>
          <a:p>
            <a:pPr>
              <a:buNone/>
            </a:pPr>
            <a:r>
              <a:rPr lang="id-ID" altLang="x-none" sz="1400" b="1" dirty="0">
                <a:solidFill>
                  <a:srgbClr val="000000"/>
                </a:solidFill>
                <a:latin typeface="Calibri" panose="020F0502020204030204" pitchFamily="34" charset="0"/>
                <a:ea typeface="Arial" panose="020B0604020202020204" pitchFamily="34" charset="0"/>
              </a:rPr>
              <a:t>SUB</a:t>
            </a:r>
          </a:p>
          <a:p>
            <a:pPr>
              <a:buNone/>
            </a:pPr>
            <a:endParaRPr lang="id-ID" altLang="x-none" sz="1400" b="1" dirty="0">
              <a:solidFill>
                <a:srgbClr val="000000"/>
              </a:solidFill>
              <a:latin typeface="Calibri" panose="020F0502020204030204" pitchFamily="34" charset="0"/>
              <a:ea typeface="Arial" panose="020B0604020202020204" pitchFamily="34" charset="0"/>
            </a:endParaRPr>
          </a:p>
          <a:p>
            <a:pPr>
              <a:buNone/>
            </a:pPr>
            <a:r>
              <a:rPr lang="id-ID" altLang="x-none" sz="1400" b="1" dirty="0">
                <a:solidFill>
                  <a:srgbClr val="000000"/>
                </a:solidFill>
                <a:latin typeface="Calibri" panose="020F0502020204030204" pitchFamily="34" charset="0"/>
                <a:ea typeface="Arial" panose="020B0604020202020204" pitchFamily="34" charset="0"/>
              </a:rPr>
              <a:t>S</a:t>
            </a:r>
          </a:p>
          <a:p>
            <a:pPr>
              <a:buNone/>
            </a:pPr>
            <a:r>
              <a:rPr lang="id-ID" altLang="x-none" sz="1400" b="1" dirty="0">
                <a:solidFill>
                  <a:srgbClr val="000000"/>
                </a:solidFill>
                <a:latin typeface="Calibri" panose="020F0502020204030204" pitchFamily="34" charset="0"/>
                <a:ea typeface="Arial" panose="020B0604020202020204" pitchFamily="34" charset="0"/>
              </a:rPr>
              <a:t>CORE</a:t>
            </a:r>
            <a:endParaRPr sz="1400" b="1" dirty="0">
              <a:solidFill>
                <a:srgbClr val="000000"/>
              </a:solidFill>
              <a:latin typeface="Calibri" panose="020F0502020204030204" pitchFamily="34" charset="0"/>
              <a:ea typeface="Arial" panose="020B0604020202020204" pitchFamily="34" charset="0"/>
            </a:endParaRPr>
          </a:p>
        </p:txBody>
      </p:sp>
      <p:sp>
        <p:nvSpPr>
          <p:cNvPr id="35861" name="AutoShape 29"/>
          <p:cNvSpPr/>
          <p:nvPr/>
        </p:nvSpPr>
        <p:spPr>
          <a:xfrm>
            <a:off x="6605588" y="1768475"/>
            <a:ext cx="344487" cy="1476375"/>
          </a:xfrm>
          <a:prstGeom prst="flowChartProcess">
            <a:avLst/>
          </a:prstGeom>
          <a:solidFill>
            <a:srgbClr val="FFCCFF"/>
          </a:solidFill>
          <a:ln w="9525">
            <a:noFill/>
          </a:ln>
        </p:spPr>
        <p:txBody>
          <a:bodyPr>
            <a:spAutoFit/>
          </a:bodyPr>
          <a:lstStyle/>
          <a:p>
            <a:pPr algn="ctr">
              <a:buNone/>
            </a:pPr>
            <a:r>
              <a:rPr lang="id-ID" altLang="x-none" b="1" dirty="0">
                <a:solidFill>
                  <a:srgbClr val="000000"/>
                </a:solidFill>
                <a:latin typeface="Calibri" panose="020F0502020204030204" pitchFamily="34" charset="0"/>
                <a:ea typeface="Arial" panose="020B0604020202020204" pitchFamily="34" charset="0"/>
              </a:rPr>
              <a:t>SCORE</a:t>
            </a:r>
            <a:endParaRPr b="1" dirty="0">
              <a:solidFill>
                <a:srgbClr val="000000"/>
              </a:solidFill>
              <a:latin typeface="Calibri" panose="020F0502020204030204" pitchFamily="34" charset="0"/>
              <a:ea typeface="Arial" panose="020B0604020202020204" pitchFamily="34" charset="0"/>
            </a:endParaRPr>
          </a:p>
        </p:txBody>
      </p:sp>
      <p:sp>
        <p:nvSpPr>
          <p:cNvPr id="35862" name="Text Box 33"/>
          <p:cNvSpPr txBox="1"/>
          <p:nvPr/>
        </p:nvSpPr>
        <p:spPr>
          <a:xfrm>
            <a:off x="7434263" y="1382713"/>
            <a:ext cx="1189037" cy="274637"/>
          </a:xfrm>
          <a:prstGeom prst="rect">
            <a:avLst/>
          </a:prstGeom>
          <a:noFill/>
          <a:ln w="9525">
            <a:noFill/>
          </a:ln>
        </p:spPr>
        <p:txBody>
          <a:bodyPr wrap="none">
            <a:spAutoFit/>
          </a:bodyPr>
          <a:lstStyle/>
          <a:p>
            <a:pPr>
              <a:buNone/>
            </a:pPr>
            <a:r>
              <a:rPr sz="1200" dirty="0">
                <a:solidFill>
                  <a:srgbClr val="000000"/>
                </a:solidFill>
                <a:latin typeface="Calibri" panose="020F0502020204030204" pitchFamily="34" charset="0"/>
                <a:ea typeface="Arial" panose="020B0604020202020204" pitchFamily="34" charset="0"/>
              </a:rPr>
              <a:t>Passing Grade</a:t>
            </a:r>
          </a:p>
        </p:txBody>
      </p:sp>
      <p:sp>
        <p:nvSpPr>
          <p:cNvPr id="35863" name="Line 34"/>
          <p:cNvSpPr/>
          <p:nvPr/>
        </p:nvSpPr>
        <p:spPr>
          <a:xfrm flipV="1">
            <a:off x="8050213" y="1166813"/>
            <a:ext cx="0" cy="142875"/>
          </a:xfrm>
          <a:prstGeom prst="line">
            <a:avLst/>
          </a:prstGeom>
          <a:ln w="76200" cap="flat" cmpd="sng">
            <a:solidFill>
              <a:schemeClr val="tx1"/>
            </a:solidFill>
            <a:prstDash val="solid"/>
            <a:headEnd type="none" w="med" len="med"/>
            <a:tailEnd type="triangle" w="med" len="med"/>
          </a:ln>
        </p:spPr>
      </p:sp>
      <p:sp>
        <p:nvSpPr>
          <p:cNvPr id="35864" name="Line 35"/>
          <p:cNvSpPr/>
          <p:nvPr/>
        </p:nvSpPr>
        <p:spPr>
          <a:xfrm flipV="1">
            <a:off x="8070850" y="2776538"/>
            <a:ext cx="0" cy="142875"/>
          </a:xfrm>
          <a:prstGeom prst="line">
            <a:avLst/>
          </a:prstGeom>
          <a:ln w="76200" cap="flat" cmpd="sng">
            <a:solidFill>
              <a:schemeClr val="tx1"/>
            </a:solidFill>
            <a:prstDash val="solid"/>
            <a:headEnd type="none" w="med" len="med"/>
            <a:tailEnd type="triangle" w="med" len="med"/>
          </a:ln>
        </p:spPr>
      </p:sp>
      <p:sp>
        <p:nvSpPr>
          <p:cNvPr id="35865" name="Text Box 36"/>
          <p:cNvSpPr txBox="1"/>
          <p:nvPr/>
        </p:nvSpPr>
        <p:spPr>
          <a:xfrm>
            <a:off x="7434263" y="2919413"/>
            <a:ext cx="1189037" cy="274637"/>
          </a:xfrm>
          <a:prstGeom prst="rect">
            <a:avLst/>
          </a:prstGeom>
          <a:noFill/>
          <a:ln w="9525">
            <a:noFill/>
          </a:ln>
        </p:spPr>
        <p:txBody>
          <a:bodyPr wrap="none">
            <a:spAutoFit/>
          </a:bodyPr>
          <a:lstStyle/>
          <a:p>
            <a:pPr>
              <a:buNone/>
            </a:pPr>
            <a:r>
              <a:rPr sz="1200" dirty="0">
                <a:solidFill>
                  <a:srgbClr val="000000"/>
                </a:solidFill>
                <a:latin typeface="Calibri" panose="020F0502020204030204" pitchFamily="34" charset="0"/>
                <a:ea typeface="Arial" panose="020B0604020202020204" pitchFamily="34" charset="0"/>
              </a:rPr>
              <a:t>Passing Grade</a:t>
            </a:r>
          </a:p>
        </p:txBody>
      </p:sp>
      <p:sp>
        <p:nvSpPr>
          <p:cNvPr id="35866" name="Line 37"/>
          <p:cNvSpPr/>
          <p:nvPr/>
        </p:nvSpPr>
        <p:spPr>
          <a:xfrm>
            <a:off x="8050213" y="3314700"/>
            <a:ext cx="0" cy="1249363"/>
          </a:xfrm>
          <a:prstGeom prst="line">
            <a:avLst/>
          </a:prstGeom>
          <a:ln w="38100" cap="flat" cmpd="sng">
            <a:solidFill>
              <a:schemeClr val="tx1"/>
            </a:solidFill>
            <a:prstDash val="sysDot"/>
            <a:headEnd type="none" w="med" len="med"/>
            <a:tailEnd type="triangle" w="med" len="med"/>
          </a:ln>
        </p:spPr>
      </p:sp>
      <p:sp>
        <p:nvSpPr>
          <p:cNvPr id="35867" name="Text Box 39"/>
          <p:cNvSpPr txBox="1"/>
          <p:nvPr/>
        </p:nvSpPr>
        <p:spPr>
          <a:xfrm>
            <a:off x="323850" y="677863"/>
            <a:ext cx="431800" cy="366712"/>
          </a:xfrm>
          <a:prstGeom prst="rect">
            <a:avLst/>
          </a:prstGeom>
          <a:noFill/>
          <a:ln w="9525">
            <a:noFill/>
          </a:ln>
        </p:spPr>
        <p:txBody>
          <a:bodyPr>
            <a:spAutoFit/>
          </a:bodyPr>
          <a:lstStyle/>
          <a:p>
            <a:pPr>
              <a:spcBef>
                <a:spcPct val="50000"/>
              </a:spcBef>
              <a:buNone/>
            </a:pPr>
            <a:r>
              <a:rPr b="1" dirty="0">
                <a:solidFill>
                  <a:srgbClr val="FF3300"/>
                </a:solidFill>
                <a:latin typeface="Calibri" panose="020F0502020204030204" pitchFamily="34" charset="0"/>
                <a:ea typeface="Arial" panose="020B0604020202020204" pitchFamily="34" charset="0"/>
              </a:rPr>
              <a:t>X</a:t>
            </a:r>
          </a:p>
        </p:txBody>
      </p:sp>
      <p:sp>
        <p:nvSpPr>
          <p:cNvPr id="35868" name="Text Box 40"/>
          <p:cNvSpPr txBox="1"/>
          <p:nvPr/>
        </p:nvSpPr>
        <p:spPr>
          <a:xfrm>
            <a:off x="6300788" y="1341438"/>
            <a:ext cx="431800" cy="366712"/>
          </a:xfrm>
          <a:prstGeom prst="rect">
            <a:avLst/>
          </a:prstGeom>
          <a:noFill/>
          <a:ln w="9525">
            <a:noFill/>
          </a:ln>
        </p:spPr>
        <p:txBody>
          <a:bodyPr>
            <a:spAutoFit/>
          </a:bodyPr>
          <a:lstStyle/>
          <a:p>
            <a:pPr>
              <a:spcBef>
                <a:spcPct val="50000"/>
              </a:spcBef>
              <a:buNone/>
            </a:pPr>
            <a:r>
              <a:rPr b="1" dirty="0">
                <a:solidFill>
                  <a:srgbClr val="FF3300"/>
                </a:solidFill>
                <a:latin typeface="Calibri" panose="020F0502020204030204" pitchFamily="34" charset="0"/>
                <a:ea typeface="Arial" panose="020B0604020202020204" pitchFamily="34" charset="0"/>
              </a:rPr>
              <a:t>=</a:t>
            </a:r>
          </a:p>
        </p:txBody>
      </p:sp>
      <p:sp>
        <p:nvSpPr>
          <p:cNvPr id="42" name="TextBox 41"/>
          <p:cNvSpPr txBox="1"/>
          <p:nvPr/>
        </p:nvSpPr>
        <p:spPr>
          <a:xfrm>
            <a:off x="1384213" y="1484163"/>
            <a:ext cx="615553" cy="1937249"/>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mn-lt"/>
                <a:ea typeface="+mn-ea"/>
                <a:cs typeface="+mn-cs"/>
              </a:rPr>
              <a:t>Efisiensi</a:t>
            </a:r>
            <a:r>
              <a:rPr kumimoji="0" lang="en-GB" sz="1400" b="1" i="0" u="none" strike="noStrike" kern="1200" cap="none" spc="0" normalizeH="0" baseline="0" noProof="0" dirty="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mn-lt"/>
                <a:ea typeface="+mn-ea"/>
                <a:cs typeface="+mn-cs"/>
              </a:rPr>
              <a:t>Energi</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3" name="TextBox 42"/>
          <p:cNvSpPr txBox="1"/>
          <p:nvPr/>
        </p:nvSpPr>
        <p:spPr>
          <a:xfrm>
            <a:off x="794796" y="1484162"/>
            <a:ext cx="553998" cy="1937249"/>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tab pos="914400" algn="l"/>
              </a:tabLst>
              <a:defRPr/>
            </a:pPr>
            <a:r>
              <a:rPr kumimoji="0" lang="id-ID"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PRODUK / JASA RAMAH LINGKUNGAN</a:t>
            </a:r>
          </a:p>
        </p:txBody>
      </p:sp>
      <p:sp>
        <p:nvSpPr>
          <p:cNvPr id="44" name="TextBox 43"/>
          <p:cNvSpPr txBox="1"/>
          <p:nvPr/>
        </p:nvSpPr>
        <p:spPr>
          <a:xfrm>
            <a:off x="2032285" y="1484163"/>
            <a:ext cx="615553" cy="1937249"/>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Penurunan</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Emisi</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6" name="TextBox 45"/>
          <p:cNvSpPr txBox="1"/>
          <p:nvPr/>
        </p:nvSpPr>
        <p:spPr>
          <a:xfrm>
            <a:off x="2680357" y="1484163"/>
            <a:ext cx="615553" cy="1937249"/>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Konservasi</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Air &amp; </a:t>
            </a: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Efisiensi</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Air</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7" name="TextBox 46"/>
          <p:cNvSpPr txBox="1"/>
          <p:nvPr/>
        </p:nvSpPr>
        <p:spPr>
          <a:xfrm>
            <a:off x="3328429" y="1484163"/>
            <a:ext cx="615553" cy="1937249"/>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3 R</a:t>
            </a:r>
            <a:endPar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a:t>
            </a: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Limbah</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B3</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8" name="TextBox 47"/>
          <p:cNvSpPr txBox="1"/>
          <p:nvPr/>
        </p:nvSpPr>
        <p:spPr>
          <a:xfrm>
            <a:off x="3976501" y="1484163"/>
            <a:ext cx="615553" cy="1937249"/>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3 R</a:t>
            </a:r>
            <a:endPar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a:t>
            </a: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Times New Roman" panose="02020603050405020304"/>
                <a:cs typeface="+mn-cs"/>
              </a:rPr>
              <a:t>Limbah</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Times New Roman" panose="02020603050405020304"/>
                <a:cs typeface="+mn-cs"/>
              </a:rPr>
              <a:t> Non B3</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9" name="TextBox 48"/>
          <p:cNvSpPr txBox="1"/>
          <p:nvPr/>
        </p:nvSpPr>
        <p:spPr>
          <a:xfrm>
            <a:off x="4624573" y="1484163"/>
            <a:ext cx="615553" cy="1946961"/>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mn-ea"/>
                <a:cs typeface="+mn-cs"/>
              </a:rPr>
              <a:t>Keanekaragaman</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mn-ea"/>
                <a:cs typeface="+mn-cs"/>
              </a:rPr>
              <a:t>Hayati</a:t>
            </a:r>
            <a:endParaRPr kumimoji="0" lang="id-ID" sz="1400" b="1" i="0" u="none" strike="noStrike" kern="1200" cap="none" spc="0" normalizeH="0" baseline="0" noProof="0" dirty="0">
              <a:ln>
                <a:noFill/>
              </a:ln>
              <a:solidFill>
                <a:schemeClr val="bg1"/>
              </a:solidFill>
              <a:effectLst/>
              <a:uLnTx/>
              <a:uFillTx/>
              <a:latin typeface="Times New Roman" panose="02020603050405020304"/>
              <a:ea typeface="+mn-ea"/>
              <a:cs typeface="+mn-cs"/>
            </a:endParaRPr>
          </a:p>
        </p:txBody>
      </p:sp>
      <p:sp>
        <p:nvSpPr>
          <p:cNvPr id="50" name="TextBox 49"/>
          <p:cNvSpPr txBox="1"/>
          <p:nvPr/>
        </p:nvSpPr>
        <p:spPr>
          <a:xfrm>
            <a:off x="5291209" y="1478886"/>
            <a:ext cx="615553" cy="1974368"/>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mn-ea"/>
                <a:cs typeface="+mn-cs"/>
              </a:rPr>
              <a:t>Pemberdayaan</a:t>
            </a:r>
            <a:r>
              <a:rPr kumimoji="0" lang="en-GB" sz="1400" b="1" i="0" u="none" strike="noStrike" kern="1200" cap="none" spc="0" normalizeH="0" baseline="0" noProof="0" dirty="0">
                <a:ln>
                  <a:noFill/>
                </a:ln>
                <a:solidFill>
                  <a:schemeClr val="bg1"/>
                </a:solidFill>
                <a:effectLst/>
                <a:uLnTx/>
                <a:uFillTx/>
                <a:latin typeface="Times New Roman" panose="02020603050405020304"/>
                <a:ea typeface="+mn-ea"/>
                <a:cs typeface="+mn-cs"/>
              </a:rPr>
              <a:t> </a:t>
            </a:r>
            <a:r>
              <a:rPr kumimoji="0" lang="id-ID" sz="1400" b="1" i="0" u="none" strike="noStrike" kern="1200" cap="none" spc="0" normalizeH="0" baseline="0" noProof="0" dirty="0">
                <a:ln>
                  <a:noFill/>
                </a:ln>
                <a:solidFill>
                  <a:schemeClr val="bg1"/>
                </a:solidFill>
                <a:effectLst/>
                <a:uLnTx/>
                <a:uFillTx/>
                <a:latin typeface="Times New Roman" panose="020206030504050203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dirty="0" err="1">
                <a:ln>
                  <a:noFill/>
                </a:ln>
                <a:solidFill>
                  <a:schemeClr val="bg1"/>
                </a:solidFill>
                <a:effectLst/>
                <a:uLnTx/>
                <a:uFillTx/>
                <a:latin typeface="Times New Roman" panose="02020603050405020304"/>
                <a:ea typeface="+mn-ea"/>
                <a:cs typeface="+mn-cs"/>
              </a:rPr>
              <a:t>Masyarakat</a:t>
            </a:r>
            <a:endParaRPr kumimoji="0" lang="id-ID"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40" name="Isosceles Triangle 39"/>
          <p:cNvSpPr/>
          <p:nvPr/>
        </p:nvSpPr>
        <p:spPr>
          <a:xfrm>
            <a:off x="614363" y="403225"/>
            <a:ext cx="6037263" cy="4318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600" b="0" i="0" u="none" strike="noStrike" kern="1200" cap="none" spc="0" normalizeH="0" baseline="0" noProof="0" dirty="0">
                <a:ln>
                  <a:noFill/>
                </a:ln>
                <a:solidFill>
                  <a:prstClr val="white"/>
                </a:solidFill>
                <a:effectLst/>
                <a:uLnTx/>
                <a:uFillTx/>
                <a:latin typeface="+mn-lt"/>
                <a:ea typeface="+mn-ea"/>
                <a:cs typeface="+mn-cs"/>
              </a:rPr>
              <a:t>KEUNGGULAN LINGKUNGAN</a:t>
            </a:r>
          </a:p>
        </p:txBody>
      </p:sp>
      <p:sp>
        <p:nvSpPr>
          <p:cNvPr id="2" name="Rectangle 1"/>
          <p:cNvSpPr/>
          <p:nvPr/>
        </p:nvSpPr>
        <p:spPr>
          <a:xfrm>
            <a:off x="785813" y="1160463"/>
            <a:ext cx="5719763" cy="290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mn-lt"/>
                <a:ea typeface="+mn-ea"/>
                <a:cs typeface="+mn-cs"/>
              </a:rPr>
              <a:t>ECO-INOVASI</a:t>
            </a:r>
          </a:p>
        </p:txBody>
      </p:sp>
      <p:sp>
        <p:nvSpPr>
          <p:cNvPr id="41" name="Rectangle 40"/>
          <p:cNvSpPr/>
          <p:nvPr/>
        </p:nvSpPr>
        <p:spPr>
          <a:xfrm>
            <a:off x="785813" y="847725"/>
            <a:ext cx="5719763"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0" i="0" u="none" strike="noStrike" kern="1200" cap="none" spc="0" normalizeH="0" baseline="0" noProof="0" dirty="0">
                <a:ln>
                  <a:noFill/>
                </a:ln>
                <a:solidFill>
                  <a:prstClr val="white"/>
                </a:solidFill>
                <a:effectLst/>
                <a:uLnTx/>
                <a:uFillTx/>
                <a:latin typeface="+mn-lt"/>
                <a:ea typeface="+mn-ea"/>
                <a:cs typeface="+mn-cs"/>
              </a:rPr>
              <a:t>INOVASI SOSIAL</a:t>
            </a:r>
          </a:p>
        </p:txBody>
      </p:sp>
      <p:sp>
        <p:nvSpPr>
          <p:cNvPr id="45" name="Rectangle 44"/>
          <p:cNvSpPr/>
          <p:nvPr/>
        </p:nvSpPr>
        <p:spPr>
          <a:xfrm>
            <a:off x="795338" y="3465513"/>
            <a:ext cx="3778250" cy="2889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0" i="0" u="none" strike="noStrike" kern="1200" cap="none" spc="0" normalizeH="0" baseline="0" noProof="0" dirty="0">
                <a:ln>
                  <a:noFill/>
                </a:ln>
                <a:solidFill>
                  <a:srgbClr val="FF0000"/>
                </a:solidFill>
                <a:effectLst/>
                <a:uLnTx/>
                <a:uFillTx/>
                <a:latin typeface="+mn-lt"/>
                <a:ea typeface="+mn-ea"/>
                <a:cs typeface="+mn-cs"/>
              </a:rPr>
              <a:t>Life Cycles Assessment</a:t>
            </a:r>
          </a:p>
        </p:txBody>
      </p:sp>
      <p:sp>
        <p:nvSpPr>
          <p:cNvPr id="51" name="TextBox 50"/>
          <p:cNvSpPr txBox="1"/>
          <p:nvPr/>
        </p:nvSpPr>
        <p:spPr>
          <a:xfrm>
            <a:off x="5951241" y="1478558"/>
            <a:ext cx="553998" cy="225432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tab pos="914400" algn="l"/>
              </a:tabLst>
              <a:defRPr/>
            </a:pPr>
            <a:r>
              <a:rPr kumimoji="0" lang="id-ID"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Kriteria </a:t>
            </a:r>
            <a:r>
              <a:rPr kumimoji="0" lang="id-ID" sz="1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a:t>
            </a:r>
            <a:r>
              <a:rPr kumimoji="0" lang="id-ID" sz="1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nggap</a:t>
            </a:r>
            <a:r>
              <a:rPr kumimoji="0" lang="id-ID"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id-ID" sz="1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Kebencanaan</a:t>
            </a:r>
            <a:endParaRPr kumimoji="0" lang="id-ID"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5882" name="Title 1"/>
          <p:cNvSpPr>
            <a:spLocks noGrp="1"/>
          </p:cNvSpPr>
          <p:nvPr>
            <p:ph type="title"/>
          </p:nvPr>
        </p:nvSpPr>
        <p:spPr>
          <a:xfrm>
            <a:off x="628650" y="96838"/>
            <a:ext cx="7886700" cy="257175"/>
          </a:xfrm>
          <a:ln/>
        </p:spPr>
        <p:txBody>
          <a:bodyPr vert="horz" wrap="square" lIns="91440" tIns="45720" rIns="91440" bIns="45720" anchor="ctr" anchorCtr="0"/>
          <a:lstStyle/>
          <a:p>
            <a:pPr algn="ctr">
              <a:buNone/>
            </a:pPr>
            <a:r>
              <a:rPr sz="2800" b="1" dirty="0">
                <a:latin typeface="Times New Roman" pitchFamily="18" charset="0"/>
                <a:cs typeface="Times New Roman" pitchFamily="18" charset="0"/>
              </a:rPr>
              <a:t>MEKANISME PROPER 2021</a:t>
            </a:r>
            <a:endParaRPr sz="2800" b="1" dirty="0">
              <a:latin typeface="Times New Roman" pitchFamily="18" charset="0"/>
              <a:ea typeface="Calibri" panose="020F0502020204030204" pitchFamily="34" charset="0"/>
              <a:cs typeface="Times New Roman" pitchFamily="18" charset="0"/>
            </a:endParaRPr>
          </a:p>
        </p:txBody>
      </p:sp>
      <p:sp>
        <p:nvSpPr>
          <p:cNvPr id="52" name="Rectangle 51"/>
          <p:cNvSpPr/>
          <p:nvPr/>
        </p:nvSpPr>
        <p:spPr>
          <a:xfrm>
            <a:off x="4570413" y="3505200"/>
            <a:ext cx="1381125" cy="255588"/>
          </a:xfrm>
          <a:prstGeom prst="rect">
            <a:avLst/>
          </a:prstGeom>
          <a:solidFill>
            <a:srgbClr val="FFFF00">
              <a:alpha val="23137"/>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35884" name="Text Box 2"/>
          <p:cNvSpPr txBox="1"/>
          <p:nvPr/>
        </p:nvSpPr>
        <p:spPr>
          <a:xfrm>
            <a:off x="182563" y="4095750"/>
            <a:ext cx="8888412" cy="288925"/>
          </a:xfrm>
          <a:prstGeom prst="rect">
            <a:avLst/>
          </a:prstGeom>
          <a:solidFill>
            <a:srgbClr val="FF0000"/>
          </a:solidFill>
          <a:ln w="9525">
            <a:noFill/>
          </a:ln>
        </p:spPr>
        <p:txBody>
          <a:bodyPr/>
          <a:lstStyle/>
          <a:p>
            <a:pPr algn="ctr">
              <a:buNone/>
            </a:pPr>
            <a:r>
              <a:rPr sz="1400" b="1" dirty="0">
                <a:solidFill>
                  <a:srgbClr val="FFFFFF"/>
                </a:solidFill>
                <a:latin typeface="Calibri" panose="020F0502020204030204" pitchFamily="34" charset="0"/>
                <a:ea typeface="Arial" panose="020B0604020202020204" pitchFamily="34" charset="0"/>
              </a:rPr>
              <a:t>Dokumen Ringkasan Kinerja Pengelolaan Lingkungan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6866" name="Group 74"/>
          <p:cNvGrpSpPr/>
          <p:nvPr/>
        </p:nvGrpSpPr>
        <p:grpSpPr>
          <a:xfrm>
            <a:off x="1335088" y="4897438"/>
            <a:ext cx="1620837" cy="847725"/>
            <a:chOff x="6725834" y="9135119"/>
            <a:chExt cx="4387851" cy="2294467"/>
          </a:xfrm>
        </p:grpSpPr>
        <p:sp>
          <p:nvSpPr>
            <p:cNvPr id="76" name="Freeform 19"/>
            <p:cNvSpPr/>
            <p:nvPr/>
          </p:nvSpPr>
          <p:spPr bwMode="auto">
            <a:xfrm>
              <a:off x="6725834" y="9772236"/>
              <a:ext cx="2197101" cy="1657350"/>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1">
                <a:lumMod val="50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77" name="Freeform 20"/>
            <p:cNvSpPr/>
            <p:nvPr/>
          </p:nvSpPr>
          <p:spPr bwMode="auto">
            <a:xfrm>
              <a:off x="8918701" y="9772236"/>
              <a:ext cx="2194984" cy="1657350"/>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1">
                <a:lumMod val="75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36898" name="Freeform 21"/>
            <p:cNvSpPr/>
            <p:nvPr/>
          </p:nvSpPr>
          <p:spPr>
            <a:xfrm>
              <a:off x="6725834" y="9135119"/>
              <a:ext cx="4387851" cy="1259417"/>
            </a:xfrm>
            <a:custGeom>
              <a:avLst/>
              <a:gdLst>
                <a:gd name="txL" fmla="*/ 0 w 2073"/>
                <a:gd name="txT" fmla="*/ 0 h 595"/>
                <a:gd name="txR" fmla="*/ 2073 w 2073"/>
                <a:gd name="txB" fmla="*/ 595 h 595"/>
              </a:gdLst>
              <a:ahLst/>
              <a:cxnLst>
                <a:cxn ang="0">
                  <a:pos x="4387851" y="637117"/>
                </a:cxn>
                <a:cxn ang="0">
                  <a:pos x="2192867" y="1259417"/>
                </a:cxn>
                <a:cxn ang="0">
                  <a:pos x="0" y="637117"/>
                </a:cxn>
                <a:cxn ang="0">
                  <a:pos x="0" y="624417"/>
                </a:cxn>
                <a:cxn ang="0">
                  <a:pos x="2197100" y="0"/>
                </a:cxn>
                <a:cxn ang="0">
                  <a:pos x="4387851" y="624417"/>
                </a:cxn>
                <a:cxn ang="0">
                  <a:pos x="4387851" y="637117"/>
                </a:cxn>
              </a:cxnLst>
              <a:rect l="txL" t="txT" r="txR" b="txB"/>
              <a:pathLst>
                <a:path w="2073" h="595">
                  <a:moveTo>
                    <a:pt x="2073" y="301"/>
                  </a:moveTo>
                  <a:lnTo>
                    <a:pt x="1036" y="595"/>
                  </a:lnTo>
                  <a:lnTo>
                    <a:pt x="0" y="301"/>
                  </a:lnTo>
                  <a:lnTo>
                    <a:pt x="0" y="295"/>
                  </a:lnTo>
                  <a:lnTo>
                    <a:pt x="1038" y="0"/>
                  </a:lnTo>
                  <a:lnTo>
                    <a:pt x="2073" y="295"/>
                  </a:lnTo>
                  <a:lnTo>
                    <a:pt x="2073" y="301"/>
                  </a:lnTo>
                  <a:close/>
                </a:path>
              </a:pathLst>
            </a:custGeom>
            <a:solidFill>
              <a:schemeClr val="accent1"/>
            </a:solidFill>
            <a:ln w="9525">
              <a:noFill/>
            </a:ln>
          </p:spPr>
          <p:txBody>
            <a:bodyPr lIns="45720" tIns="22860" rIns="45720" bIns="22860"/>
            <a:lstStyle/>
            <a:p>
              <a:pPr eaLnBrk="0" hangingPunct="0">
                <a:buNone/>
              </a:pPr>
              <a:endParaRPr sz="1200" dirty="0">
                <a:solidFill>
                  <a:srgbClr val="000000"/>
                </a:solidFill>
                <a:latin typeface="Calibri" panose="020F0502020204030204" pitchFamily="34" charset="0"/>
                <a:ea typeface="Arial" panose="020B0604020202020204" pitchFamily="34" charset="0"/>
              </a:endParaRPr>
            </a:p>
          </p:txBody>
        </p:sp>
      </p:grpSp>
      <p:grpSp>
        <p:nvGrpSpPr>
          <p:cNvPr id="36867" name="Group 78"/>
          <p:cNvGrpSpPr/>
          <p:nvPr/>
        </p:nvGrpSpPr>
        <p:grpSpPr>
          <a:xfrm>
            <a:off x="2955925" y="4514850"/>
            <a:ext cx="1620838" cy="847725"/>
            <a:chOff x="6725834" y="9135119"/>
            <a:chExt cx="4387851" cy="2294467"/>
          </a:xfrm>
        </p:grpSpPr>
        <p:sp>
          <p:nvSpPr>
            <p:cNvPr id="80" name="Freeform 19"/>
            <p:cNvSpPr/>
            <p:nvPr/>
          </p:nvSpPr>
          <p:spPr bwMode="auto">
            <a:xfrm>
              <a:off x="6725834" y="9772236"/>
              <a:ext cx="2197101" cy="1657350"/>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2">
                <a:lumMod val="50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81" name="Freeform 20"/>
            <p:cNvSpPr/>
            <p:nvPr/>
          </p:nvSpPr>
          <p:spPr bwMode="auto">
            <a:xfrm>
              <a:off x="8918701" y="9772236"/>
              <a:ext cx="2194984" cy="1657350"/>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2">
                <a:lumMod val="75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36895" name="Freeform 21"/>
            <p:cNvSpPr/>
            <p:nvPr/>
          </p:nvSpPr>
          <p:spPr>
            <a:xfrm>
              <a:off x="6725834" y="9135119"/>
              <a:ext cx="4387851" cy="1259417"/>
            </a:xfrm>
            <a:custGeom>
              <a:avLst/>
              <a:gdLst>
                <a:gd name="txL" fmla="*/ 0 w 2073"/>
                <a:gd name="txT" fmla="*/ 0 h 595"/>
                <a:gd name="txR" fmla="*/ 2073 w 2073"/>
                <a:gd name="txB" fmla="*/ 595 h 595"/>
              </a:gdLst>
              <a:ahLst/>
              <a:cxnLst>
                <a:cxn ang="0">
                  <a:pos x="4387851" y="637117"/>
                </a:cxn>
                <a:cxn ang="0">
                  <a:pos x="2192867" y="1259417"/>
                </a:cxn>
                <a:cxn ang="0">
                  <a:pos x="0" y="637117"/>
                </a:cxn>
                <a:cxn ang="0">
                  <a:pos x="0" y="624417"/>
                </a:cxn>
                <a:cxn ang="0">
                  <a:pos x="2197100" y="0"/>
                </a:cxn>
                <a:cxn ang="0">
                  <a:pos x="4387851" y="624417"/>
                </a:cxn>
                <a:cxn ang="0">
                  <a:pos x="4387851" y="637117"/>
                </a:cxn>
              </a:cxnLst>
              <a:rect l="txL" t="txT" r="txR" b="txB"/>
              <a:pathLst>
                <a:path w="2073" h="595">
                  <a:moveTo>
                    <a:pt x="2073" y="301"/>
                  </a:moveTo>
                  <a:lnTo>
                    <a:pt x="1036" y="595"/>
                  </a:lnTo>
                  <a:lnTo>
                    <a:pt x="0" y="301"/>
                  </a:lnTo>
                  <a:lnTo>
                    <a:pt x="0" y="295"/>
                  </a:lnTo>
                  <a:lnTo>
                    <a:pt x="1038" y="0"/>
                  </a:lnTo>
                  <a:lnTo>
                    <a:pt x="2073" y="295"/>
                  </a:lnTo>
                  <a:lnTo>
                    <a:pt x="2073" y="301"/>
                  </a:lnTo>
                  <a:close/>
                </a:path>
              </a:pathLst>
            </a:custGeom>
            <a:solidFill>
              <a:schemeClr val="accent2"/>
            </a:solidFill>
            <a:ln w="9525">
              <a:noFill/>
            </a:ln>
          </p:spPr>
          <p:txBody>
            <a:bodyPr lIns="45720" tIns="22860" rIns="45720" bIns="22860"/>
            <a:lstStyle/>
            <a:p>
              <a:pPr eaLnBrk="0" hangingPunct="0">
                <a:buNone/>
              </a:pPr>
              <a:endParaRPr sz="1200" dirty="0">
                <a:solidFill>
                  <a:srgbClr val="000000"/>
                </a:solidFill>
                <a:latin typeface="Calibri" panose="020F0502020204030204" pitchFamily="34" charset="0"/>
                <a:ea typeface="Arial" panose="020B0604020202020204" pitchFamily="34" charset="0"/>
              </a:endParaRPr>
            </a:p>
          </p:txBody>
        </p:sp>
      </p:grpSp>
      <p:grpSp>
        <p:nvGrpSpPr>
          <p:cNvPr id="36868" name="Group 82"/>
          <p:cNvGrpSpPr/>
          <p:nvPr/>
        </p:nvGrpSpPr>
        <p:grpSpPr>
          <a:xfrm>
            <a:off x="4576763" y="4132263"/>
            <a:ext cx="1620837" cy="847725"/>
            <a:chOff x="6725834" y="9135119"/>
            <a:chExt cx="4387851" cy="2294467"/>
          </a:xfrm>
        </p:grpSpPr>
        <p:sp>
          <p:nvSpPr>
            <p:cNvPr id="84" name="Freeform 19"/>
            <p:cNvSpPr/>
            <p:nvPr/>
          </p:nvSpPr>
          <p:spPr bwMode="auto">
            <a:xfrm>
              <a:off x="6725834" y="9772236"/>
              <a:ext cx="2197101" cy="1657350"/>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3">
                <a:lumMod val="50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85" name="Freeform 20"/>
            <p:cNvSpPr/>
            <p:nvPr/>
          </p:nvSpPr>
          <p:spPr bwMode="auto">
            <a:xfrm>
              <a:off x="8918701" y="9772236"/>
              <a:ext cx="2194984" cy="1657350"/>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3">
                <a:lumMod val="75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86" name="Freeform 21"/>
            <p:cNvSpPr/>
            <p:nvPr/>
          </p:nvSpPr>
          <p:spPr bwMode="auto">
            <a:xfrm>
              <a:off x="6725834" y="9135119"/>
              <a:ext cx="4387851" cy="1259417"/>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3"/>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36869" name="Group 86"/>
          <p:cNvGrpSpPr/>
          <p:nvPr/>
        </p:nvGrpSpPr>
        <p:grpSpPr>
          <a:xfrm>
            <a:off x="6197600" y="3759200"/>
            <a:ext cx="1620838" cy="847725"/>
            <a:chOff x="6725834" y="9135119"/>
            <a:chExt cx="4387851" cy="2294467"/>
          </a:xfrm>
        </p:grpSpPr>
        <p:sp>
          <p:nvSpPr>
            <p:cNvPr id="88" name="Freeform 19"/>
            <p:cNvSpPr/>
            <p:nvPr/>
          </p:nvSpPr>
          <p:spPr bwMode="auto">
            <a:xfrm>
              <a:off x="6725834" y="9772236"/>
              <a:ext cx="2197101" cy="1657350"/>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50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89" name="Freeform 20"/>
            <p:cNvSpPr/>
            <p:nvPr/>
          </p:nvSpPr>
          <p:spPr bwMode="auto">
            <a:xfrm>
              <a:off x="8918701" y="9772236"/>
              <a:ext cx="2194984" cy="1657350"/>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75000"/>
              </a:schemeClr>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90" name="Freeform 21"/>
            <p:cNvSpPr/>
            <p:nvPr/>
          </p:nvSpPr>
          <p:spPr bwMode="auto">
            <a:xfrm>
              <a:off x="6725834" y="9135119"/>
              <a:ext cx="4387851" cy="1259417"/>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p:spPr>
          <p:txBody>
            <a:bodyPr vert="horz" wrap="square" lIns="45720" tIns="22860" rIns="45720" bIns="2286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 name="Group 90"/>
          <p:cNvGrpSpPr/>
          <p:nvPr/>
        </p:nvGrpSpPr>
        <p:grpSpPr>
          <a:xfrm rot="16200000">
            <a:off x="1695375" y="4673205"/>
            <a:ext cx="885246" cy="91417"/>
            <a:chOff x="2057400" y="2800350"/>
            <a:chExt cx="885242" cy="91440"/>
          </a:xfrm>
          <a:solidFill>
            <a:schemeClr val="bg2"/>
          </a:solidFill>
        </p:grpSpPr>
        <p:sp>
          <p:nvSpPr>
            <p:cNvPr id="92" name="Oval 91"/>
            <p:cNvSpPr/>
            <p:nvPr/>
          </p:nvSpPr>
          <p:spPr>
            <a:xfrm rot="5400000">
              <a:off x="2057400" y="2800350"/>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x-none" sz="675" b="0" i="0" u="none" strike="noStrike" kern="1200" cap="none" spc="0" normalizeH="0" baseline="0" noProof="0">
                <a:ln>
                  <a:noFill/>
                </a:ln>
                <a:solidFill>
                  <a:prstClr val="white"/>
                </a:solidFill>
                <a:effectLst/>
                <a:uLnTx/>
                <a:uFillTx/>
                <a:latin typeface="+mn-lt"/>
                <a:ea typeface="+mn-ea"/>
                <a:cs typeface="+mn-cs"/>
              </a:endParaRPr>
            </a:p>
          </p:txBody>
        </p:sp>
        <p:cxnSp>
          <p:nvCxnSpPr>
            <p:cNvPr id="93" name="Straight Connector 92"/>
            <p:cNvCxnSpPr/>
            <p:nvPr/>
          </p:nvCxnSpPr>
          <p:spPr>
            <a:xfrm rot="5400000" flipV="1">
              <a:off x="2545741" y="2449169"/>
              <a:ext cx="0" cy="793803"/>
            </a:xfrm>
            <a:prstGeom prst="line">
              <a:avLst/>
            </a:prstGeom>
            <a:grpFill/>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93"/>
          <p:cNvGrpSpPr/>
          <p:nvPr/>
        </p:nvGrpSpPr>
        <p:grpSpPr>
          <a:xfrm rot="16200000">
            <a:off x="3324499" y="4277152"/>
            <a:ext cx="885246" cy="91417"/>
            <a:chOff x="2057400" y="2800350"/>
            <a:chExt cx="885242" cy="91440"/>
          </a:xfrm>
          <a:solidFill>
            <a:schemeClr val="bg2"/>
          </a:solidFill>
        </p:grpSpPr>
        <p:sp>
          <p:nvSpPr>
            <p:cNvPr id="95" name="Oval 94"/>
            <p:cNvSpPr/>
            <p:nvPr/>
          </p:nvSpPr>
          <p:spPr>
            <a:xfrm rot="5400000">
              <a:off x="2057400" y="2800350"/>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x-none" sz="675" b="0" i="0" u="none" strike="noStrike" kern="1200" cap="none" spc="0" normalizeH="0" baseline="0" noProof="0">
                <a:ln>
                  <a:noFill/>
                </a:ln>
                <a:solidFill>
                  <a:prstClr val="white"/>
                </a:solidFill>
                <a:effectLst/>
                <a:uLnTx/>
                <a:uFillTx/>
                <a:latin typeface="+mn-lt"/>
                <a:ea typeface="+mn-ea"/>
                <a:cs typeface="+mn-cs"/>
              </a:endParaRPr>
            </a:p>
          </p:txBody>
        </p:sp>
        <p:cxnSp>
          <p:nvCxnSpPr>
            <p:cNvPr id="96" name="Straight Connector 95"/>
            <p:cNvCxnSpPr/>
            <p:nvPr/>
          </p:nvCxnSpPr>
          <p:spPr>
            <a:xfrm rot="5400000" flipV="1">
              <a:off x="2545741" y="2449169"/>
              <a:ext cx="0" cy="793803"/>
            </a:xfrm>
            <a:prstGeom prst="line">
              <a:avLst/>
            </a:prstGeom>
            <a:grpFill/>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96"/>
          <p:cNvGrpSpPr/>
          <p:nvPr/>
        </p:nvGrpSpPr>
        <p:grpSpPr>
          <a:xfrm rot="16200000">
            <a:off x="4945272" y="3904850"/>
            <a:ext cx="885238" cy="91417"/>
            <a:chOff x="2057400" y="2800350"/>
            <a:chExt cx="885242" cy="91440"/>
          </a:xfrm>
          <a:solidFill>
            <a:schemeClr val="bg2"/>
          </a:solidFill>
        </p:grpSpPr>
        <p:sp>
          <p:nvSpPr>
            <p:cNvPr id="98" name="Oval 97"/>
            <p:cNvSpPr/>
            <p:nvPr/>
          </p:nvSpPr>
          <p:spPr>
            <a:xfrm rot="5400000">
              <a:off x="2057400" y="2800350"/>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x-none" sz="675" b="0" i="0" u="none" strike="noStrike" kern="1200" cap="none" spc="0" normalizeH="0" baseline="0" noProof="0">
                <a:ln>
                  <a:noFill/>
                </a:ln>
                <a:solidFill>
                  <a:prstClr val="white"/>
                </a:solidFill>
                <a:effectLst/>
                <a:uLnTx/>
                <a:uFillTx/>
                <a:latin typeface="+mn-lt"/>
                <a:ea typeface="+mn-ea"/>
                <a:cs typeface="+mn-cs"/>
              </a:endParaRPr>
            </a:p>
          </p:txBody>
        </p:sp>
        <p:cxnSp>
          <p:nvCxnSpPr>
            <p:cNvPr id="99" name="Straight Connector 98"/>
            <p:cNvCxnSpPr/>
            <p:nvPr/>
          </p:nvCxnSpPr>
          <p:spPr>
            <a:xfrm rot="5400000" flipV="1">
              <a:off x="2545741" y="2449169"/>
              <a:ext cx="0" cy="793803"/>
            </a:xfrm>
            <a:prstGeom prst="line">
              <a:avLst/>
            </a:prstGeom>
            <a:grpFill/>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99"/>
          <p:cNvGrpSpPr/>
          <p:nvPr/>
        </p:nvGrpSpPr>
        <p:grpSpPr>
          <a:xfrm rot="16200000">
            <a:off x="6566038" y="3526491"/>
            <a:ext cx="885242" cy="91417"/>
            <a:chOff x="2057400" y="2800350"/>
            <a:chExt cx="885242" cy="91440"/>
          </a:xfrm>
          <a:solidFill>
            <a:schemeClr val="bg2"/>
          </a:solidFill>
        </p:grpSpPr>
        <p:sp>
          <p:nvSpPr>
            <p:cNvPr id="101" name="Oval 100"/>
            <p:cNvSpPr/>
            <p:nvPr/>
          </p:nvSpPr>
          <p:spPr>
            <a:xfrm rot="5400000">
              <a:off x="2057400" y="2800350"/>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x-none" sz="675" b="0" i="0" u="none" strike="noStrike" kern="1200" cap="none" spc="0" normalizeH="0" baseline="0" noProof="0">
                <a:ln>
                  <a:noFill/>
                </a:ln>
                <a:solidFill>
                  <a:prstClr val="white"/>
                </a:solidFill>
                <a:effectLst/>
                <a:uLnTx/>
                <a:uFillTx/>
                <a:latin typeface="+mn-lt"/>
                <a:ea typeface="+mn-ea"/>
                <a:cs typeface="+mn-cs"/>
              </a:endParaRPr>
            </a:p>
          </p:txBody>
        </p:sp>
        <p:cxnSp>
          <p:nvCxnSpPr>
            <p:cNvPr id="102" name="Straight Connector 101"/>
            <p:cNvCxnSpPr/>
            <p:nvPr/>
          </p:nvCxnSpPr>
          <p:spPr>
            <a:xfrm rot="5400000" flipV="1">
              <a:off x="2545741" y="2449169"/>
              <a:ext cx="0" cy="793803"/>
            </a:xfrm>
            <a:prstGeom prst="line">
              <a:avLst/>
            </a:prstGeom>
            <a:grpFill/>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1398270" y="2675096"/>
            <a:ext cx="1536062" cy="300082"/>
          </a:xfrm>
          <a:prstGeom prst="rect">
            <a:avLst/>
          </a:prstGeom>
          <a:noFill/>
        </p:spPr>
        <p:txBody>
          <a:bodyPr wrap="none" rtlCol="0" anchor="t">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ID" sz="1350" b="1" kern="1200" cap="none" spc="0" normalizeH="0" baseline="0" noProof="0" dirty="0" err="1">
                <a:solidFill>
                  <a:srgbClr val="FFC000"/>
                </a:solidFill>
                <a:effectLst>
                  <a:outerShdw blurRad="38100" dist="19050" dir="2700000" algn="tl" rotWithShape="0">
                    <a:prstClr val="black">
                      <a:alpha val="40000"/>
                    </a:prstClr>
                  </a:outerShdw>
                </a:effectLst>
                <a:latin typeface="+mn-lt"/>
                <a:ea typeface="+mn-ea"/>
                <a:cs typeface="+mn-cs"/>
                <a:sym typeface="+mn-ea"/>
              </a:rPr>
              <a:t>Komitmen</a:t>
            </a:r>
            <a:r>
              <a:rPr kumimoji="0" lang="en-ID" sz="1350" b="1" kern="1200" cap="none" spc="0" normalizeH="0" baseline="0" noProof="0" dirty="0">
                <a:solidFill>
                  <a:srgbClr val="FFC000"/>
                </a:solidFill>
                <a:effectLst>
                  <a:outerShdw blurRad="38100" dist="19050" dir="2700000" algn="tl" rotWithShape="0">
                    <a:prstClr val="black">
                      <a:alpha val="40000"/>
                    </a:prstClr>
                  </a:outerShdw>
                </a:effectLst>
                <a:latin typeface="+mn-lt"/>
                <a:ea typeface="+mn-ea"/>
                <a:cs typeface="+mn-cs"/>
                <a:sym typeface="+mn-ea"/>
              </a:rPr>
              <a:t> Internal</a:t>
            </a:r>
          </a:p>
        </p:txBody>
      </p:sp>
      <p:pic>
        <p:nvPicPr>
          <p:cNvPr id="36875" name="Content Placeholder 6" descr="GETTING_FIRED-512"/>
          <p:cNvPicPr>
            <a:picLocks noGrp="1" noChangeAspect="1"/>
          </p:cNvPicPr>
          <p:nvPr>
            <p:ph idx="1"/>
          </p:nvPr>
        </p:nvPicPr>
        <p:blipFill>
          <a:blip r:embed="rId2"/>
          <a:stretch>
            <a:fillRect/>
          </a:stretch>
        </p:blipFill>
        <p:spPr>
          <a:xfrm>
            <a:off x="1831975" y="3036888"/>
            <a:ext cx="520700" cy="520700"/>
          </a:xfrm>
          <a:noFill/>
          <a:ln>
            <a:noFill/>
          </a:ln>
        </p:spPr>
      </p:pic>
      <p:sp>
        <p:nvSpPr>
          <p:cNvPr id="36876" name="Text Box 9"/>
          <p:cNvSpPr txBox="1"/>
          <p:nvPr/>
        </p:nvSpPr>
        <p:spPr>
          <a:xfrm>
            <a:off x="1208088" y="3551238"/>
            <a:ext cx="1746250" cy="785812"/>
          </a:xfrm>
          <a:prstGeom prst="rect">
            <a:avLst/>
          </a:prstGeom>
          <a:noFill/>
          <a:ln w="9525">
            <a:noFill/>
          </a:ln>
        </p:spPr>
        <p:txBody>
          <a:bodyPr>
            <a:spAutoFit/>
          </a:bodyPr>
          <a:lstStyle/>
          <a:p>
            <a:pPr algn="ctr" eaLnBrk="0" hangingPunct="0">
              <a:buNone/>
            </a:pPr>
            <a:r>
              <a:rPr lang="en-ID" altLang="x-none" sz="900" dirty="0">
                <a:solidFill>
                  <a:srgbClr val="FFC000"/>
                </a:solidFill>
                <a:latin typeface="Calibri" panose="020F0502020204030204" pitchFamily="34" charset="0"/>
                <a:ea typeface="Arial" panose="020B0604020202020204" pitchFamily="34" charset="0"/>
                <a:sym typeface="+mn-ea"/>
              </a:rPr>
              <a:t>Pada saat perusahaan terdampak oleh bencana, perusahaan tidak melakukan pemutusan hubungan kerja dengan karyawan tetap dan outsourcing</a:t>
            </a:r>
          </a:p>
        </p:txBody>
      </p:sp>
      <p:pic>
        <p:nvPicPr>
          <p:cNvPr id="36877" name="Picture Placeholder 10"/>
          <p:cNvPicPr>
            <a:picLocks noGrp="1" noChangeAspect="1"/>
          </p:cNvPicPr>
          <p:nvPr>
            <p:ph type="pic" sz="quarter" idx="1"/>
          </p:nvPr>
        </p:nvPicPr>
        <p:blipFill>
          <a:blip r:embed="rId3"/>
          <a:srcRect l="12405" r="12405"/>
          <a:stretch>
            <a:fillRect/>
          </a:stretch>
        </p:blipFill>
        <p:spPr>
          <a:xfrm>
            <a:off x="3540125" y="2606675"/>
            <a:ext cx="661988" cy="660400"/>
          </a:xfrm>
          <a:noFill/>
          <a:ln>
            <a:noFill/>
          </a:ln>
        </p:spPr>
      </p:pic>
      <p:sp>
        <p:nvSpPr>
          <p:cNvPr id="12" name="Text Box 11"/>
          <p:cNvSpPr txBox="1"/>
          <p:nvPr/>
        </p:nvSpPr>
        <p:spPr>
          <a:xfrm>
            <a:off x="3190875" y="2223135"/>
            <a:ext cx="1211294" cy="300082"/>
          </a:xfrm>
          <a:prstGeom prst="rect">
            <a:avLst/>
          </a:prstGeom>
          <a:noFill/>
        </p:spPr>
        <p:txBody>
          <a:bodyPr wrap="none" rtlCol="0" anchor="t">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ID" sz="1350" b="1" kern="1200" cap="none" spc="0" normalizeH="0" baseline="0" noProof="0" dirty="0">
                <a:solidFill>
                  <a:srgbClr val="FFC000"/>
                </a:solidFill>
                <a:effectLst>
                  <a:outerShdw blurRad="38100" dist="19050" dir="2700000" algn="tl" rotWithShape="0">
                    <a:prstClr val="black">
                      <a:alpha val="40000"/>
                    </a:prstClr>
                  </a:outerShdw>
                </a:effectLst>
                <a:latin typeface="+mn-lt"/>
                <a:ea typeface="+mn-ea"/>
                <a:cs typeface="+mn-cs"/>
                <a:sym typeface="+mn-ea"/>
              </a:rPr>
              <a:t>Analisa Resiko</a:t>
            </a:r>
          </a:p>
        </p:txBody>
      </p:sp>
      <p:sp>
        <p:nvSpPr>
          <p:cNvPr id="36879" name="Rectangle 30"/>
          <p:cNvSpPr/>
          <p:nvPr/>
        </p:nvSpPr>
        <p:spPr>
          <a:xfrm>
            <a:off x="3090863" y="3365500"/>
            <a:ext cx="1477962" cy="922338"/>
          </a:xfrm>
          <a:prstGeom prst="rect">
            <a:avLst/>
          </a:prstGeom>
          <a:noFill/>
          <a:ln w="9525">
            <a:noFill/>
          </a:ln>
        </p:spPr>
        <p:txBody>
          <a:bodyPr>
            <a:spAutoFit/>
          </a:bodyPr>
          <a:lstStyle/>
          <a:p>
            <a:pPr algn="ctr" eaLnBrk="0" hangingPunct="0">
              <a:buNone/>
            </a:pPr>
            <a:r>
              <a:rPr lang="en-ID" altLang="x-none" sz="900" dirty="0">
                <a:solidFill>
                  <a:srgbClr val="FFC000"/>
                </a:solidFill>
                <a:latin typeface="Calibri" panose="020F0502020204030204" pitchFamily="34" charset="0"/>
                <a:ea typeface="Arial" panose="020B0604020202020204" pitchFamily="34" charset="0"/>
              </a:rPr>
              <a:t>Perusahaan telah melakukan analisa resiko dan kerentanan sosial, lingkungan dan fisik dengan menggunakan prinsip social mapping</a:t>
            </a:r>
            <a:endParaRPr lang="en-ID" altLang="x-none" sz="900" dirty="0">
              <a:solidFill>
                <a:srgbClr val="FFC000"/>
              </a:solidFill>
              <a:latin typeface="Times New Roman" panose="02020603050405020304" pitchFamily="18" charset="0"/>
              <a:ea typeface="Arial" panose="020B0604020202020204" pitchFamily="34" charset="0"/>
            </a:endParaRPr>
          </a:p>
        </p:txBody>
      </p:sp>
      <p:pic>
        <p:nvPicPr>
          <p:cNvPr id="36880" name="Picture Placeholder 3"/>
          <p:cNvPicPr>
            <a:picLocks noGrp="1" noChangeAspect="1"/>
          </p:cNvPicPr>
          <p:nvPr/>
        </p:nvPicPr>
        <p:blipFill>
          <a:blip r:embed="rId4"/>
          <a:srcRect l="11742" r="11742"/>
          <a:stretch>
            <a:fillRect/>
          </a:stretch>
        </p:blipFill>
        <p:spPr>
          <a:xfrm>
            <a:off x="5084763" y="1922463"/>
            <a:ext cx="620712" cy="620712"/>
          </a:xfrm>
          <a:prstGeom prst="rect">
            <a:avLst/>
          </a:prstGeom>
          <a:noFill/>
          <a:ln w="9525">
            <a:noFill/>
          </a:ln>
        </p:spPr>
      </p:pic>
      <p:sp>
        <p:nvSpPr>
          <p:cNvPr id="38" name="Rectangle 37"/>
          <p:cNvSpPr/>
          <p:nvPr/>
        </p:nvSpPr>
        <p:spPr>
          <a:xfrm>
            <a:off x="4622800" y="2628900"/>
            <a:ext cx="1544638" cy="13620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ID" sz="825" b="0" i="0" u="none" strike="noStrike" kern="1200" cap="none" spc="0" normalizeH="0" baseline="0" noProof="0" dirty="0">
                <a:ln>
                  <a:noFill/>
                </a:ln>
                <a:solidFill>
                  <a:srgbClr val="FFC000"/>
                </a:solidFill>
                <a:effectLst/>
                <a:uLnTx/>
                <a:uFillTx/>
                <a:latin typeface="+mn-lt"/>
                <a:ea typeface="+mn-ea"/>
                <a:cs typeface="+mn-cs"/>
              </a:rPr>
              <a:t>Perusahaan </a:t>
            </a:r>
            <a:r>
              <a:rPr kumimoji="0" lang="en-ID" sz="825" b="0" i="0" u="none" strike="noStrike" kern="1200" cap="none" spc="0" normalizeH="0" baseline="0" noProof="0" dirty="0" err="1">
                <a:ln>
                  <a:noFill/>
                </a:ln>
                <a:solidFill>
                  <a:srgbClr val="FFC000"/>
                </a:solidFill>
                <a:effectLst/>
                <a:uLnTx/>
                <a:uFillTx/>
                <a:latin typeface="+mn-lt"/>
                <a:ea typeface="+mn-ea"/>
                <a:cs typeface="+mn-cs"/>
              </a:rPr>
              <a:t>melibatkan</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masyarakat</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binaan-nya</a:t>
            </a:r>
            <a:r>
              <a:rPr kumimoji="0" lang="en-ID" sz="825" b="0" i="0" u="none" strike="noStrike" kern="1200" cap="none" spc="0" normalizeH="0" baseline="0" noProof="0" dirty="0">
                <a:ln>
                  <a:noFill/>
                </a:ln>
                <a:solidFill>
                  <a:srgbClr val="FFC000"/>
                </a:solidFill>
                <a:effectLst/>
                <a:uLnTx/>
                <a:uFillTx/>
                <a:latin typeface="+mn-lt"/>
                <a:ea typeface="+mn-ea"/>
                <a:cs typeface="+mn-cs"/>
              </a:rPr>
              <a:t> yang </a:t>
            </a:r>
            <a:r>
              <a:rPr kumimoji="0" lang="en-ID" sz="825" b="0" i="0" u="none" strike="noStrike" kern="1200" cap="none" spc="0" normalizeH="0" baseline="0" noProof="0" dirty="0" err="1">
                <a:ln>
                  <a:noFill/>
                </a:ln>
                <a:solidFill>
                  <a:srgbClr val="FFC000"/>
                </a:solidFill>
                <a:effectLst/>
                <a:uLnTx/>
                <a:uFillTx/>
                <a:latin typeface="+mn-lt"/>
                <a:ea typeface="+mn-ea"/>
                <a:cs typeface="+mn-cs"/>
              </a:rPr>
              <a:t>berasal</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dari</a:t>
            </a:r>
            <a:r>
              <a:rPr kumimoji="0" lang="en-ID" sz="825" b="0" i="0" u="none" strike="noStrike" kern="1200" cap="none" spc="0" normalizeH="0" baseline="0" noProof="0" dirty="0">
                <a:ln>
                  <a:noFill/>
                </a:ln>
                <a:solidFill>
                  <a:srgbClr val="FFC000"/>
                </a:solidFill>
                <a:effectLst/>
                <a:uLnTx/>
                <a:uFillTx/>
                <a:latin typeface="+mn-lt"/>
                <a:ea typeface="+mn-ea"/>
                <a:cs typeface="+mn-cs"/>
              </a:rPr>
              <a:t> program </a:t>
            </a:r>
            <a:r>
              <a:rPr kumimoji="0" lang="en-ID" sz="825" b="0" i="0" u="none" strike="noStrike" kern="1200" cap="none" spc="0" normalizeH="0" baseline="0" noProof="0" dirty="0" err="1">
                <a:ln>
                  <a:noFill/>
                </a:ln>
                <a:solidFill>
                  <a:srgbClr val="FFC000"/>
                </a:solidFill>
                <a:effectLst/>
                <a:uLnTx/>
                <a:uFillTx/>
                <a:latin typeface="+mn-lt"/>
                <a:ea typeface="+mn-ea"/>
                <a:cs typeface="+mn-cs"/>
              </a:rPr>
              <a:t>pemberdayaan</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masyarakat</a:t>
            </a:r>
            <a:r>
              <a:rPr kumimoji="0" lang="en-ID" sz="825" b="0" i="0" u="none" strike="noStrike" kern="1200" cap="none" spc="0" normalizeH="0" baseline="0" noProof="0" dirty="0">
                <a:ln>
                  <a:noFill/>
                </a:ln>
                <a:solidFill>
                  <a:srgbClr val="FFC000"/>
                </a:solidFill>
                <a:effectLst/>
                <a:uLnTx/>
                <a:uFillTx/>
                <a:latin typeface="+mn-lt"/>
                <a:ea typeface="+mn-ea"/>
                <a:cs typeface="+mn-cs"/>
              </a:rPr>
              <a:t> existing dan </a:t>
            </a:r>
            <a:r>
              <a:rPr kumimoji="0" lang="en-ID" sz="825" b="0" i="0" u="none" strike="noStrike" kern="1200" cap="none" spc="0" normalizeH="0" baseline="0" noProof="0" dirty="0" err="1">
                <a:ln>
                  <a:noFill/>
                </a:ln>
                <a:solidFill>
                  <a:srgbClr val="FFC000"/>
                </a:solidFill>
                <a:effectLst/>
                <a:uLnTx/>
                <a:uFillTx/>
                <a:latin typeface="+mn-lt"/>
                <a:ea typeface="+mn-ea"/>
                <a:cs typeface="+mn-cs"/>
              </a:rPr>
              <a:t>memiliki</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masyarakat</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binaan</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baru</a:t>
            </a:r>
            <a:r>
              <a:rPr kumimoji="0" lang="en-ID" sz="825" b="0" i="0" u="none" strike="noStrike" kern="1200" cap="none" spc="0" normalizeH="0" baseline="0" noProof="0" dirty="0">
                <a:ln>
                  <a:noFill/>
                </a:ln>
                <a:solidFill>
                  <a:srgbClr val="FFC000"/>
                </a:solidFill>
                <a:effectLst/>
                <a:uLnTx/>
                <a:uFillTx/>
                <a:latin typeface="+mn-lt"/>
                <a:ea typeface="+mn-ea"/>
                <a:cs typeface="+mn-cs"/>
              </a:rPr>
              <a:t> di </a:t>
            </a:r>
            <a:r>
              <a:rPr kumimoji="0" lang="en-ID" sz="825" b="0" i="0" u="none" strike="noStrike" kern="1200" cap="none" spc="0" normalizeH="0" baseline="0" noProof="0" dirty="0" err="1">
                <a:ln>
                  <a:noFill/>
                </a:ln>
                <a:solidFill>
                  <a:srgbClr val="FFC000"/>
                </a:solidFill>
                <a:effectLst/>
                <a:uLnTx/>
                <a:uFillTx/>
                <a:latin typeface="+mn-lt"/>
                <a:ea typeface="+mn-ea"/>
                <a:cs typeface="+mn-cs"/>
              </a:rPr>
              <a:t>daerah</a:t>
            </a:r>
            <a:r>
              <a:rPr kumimoji="0" lang="en-ID" sz="825" b="0" i="0" u="none" strike="noStrike" kern="1200" cap="none" spc="0" normalizeH="0" baseline="0" noProof="0" dirty="0">
                <a:ln>
                  <a:noFill/>
                </a:ln>
                <a:solidFill>
                  <a:srgbClr val="FFC000"/>
                </a:solidFill>
                <a:effectLst/>
                <a:uLnTx/>
                <a:uFillTx/>
                <a:latin typeface="+mn-lt"/>
                <a:ea typeface="+mn-ea"/>
                <a:cs typeface="+mn-cs"/>
              </a:rPr>
              <a:t> yang </a:t>
            </a:r>
            <a:r>
              <a:rPr kumimoji="0" lang="en-ID" sz="825" b="0" i="0" u="none" strike="noStrike" kern="1200" cap="none" spc="0" normalizeH="0" baseline="0" noProof="0" dirty="0" err="1">
                <a:ln>
                  <a:noFill/>
                </a:ln>
                <a:solidFill>
                  <a:srgbClr val="FFC000"/>
                </a:solidFill>
                <a:effectLst/>
                <a:uLnTx/>
                <a:uFillTx/>
                <a:latin typeface="+mn-lt"/>
                <a:ea typeface="+mn-ea"/>
                <a:cs typeface="+mn-cs"/>
              </a:rPr>
              <a:t>terkena</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bencana</a:t>
            </a:r>
            <a:r>
              <a:rPr kumimoji="0" lang="en-ID" sz="825" b="0" i="0" u="none" strike="noStrike" kern="1200" cap="none" spc="0" normalizeH="0" baseline="0" noProof="0" dirty="0">
                <a:ln>
                  <a:noFill/>
                </a:ln>
                <a:solidFill>
                  <a:srgbClr val="FFC000"/>
                </a:solidFill>
                <a:effectLst/>
                <a:uLnTx/>
                <a:uFillTx/>
                <a:latin typeface="+mn-lt"/>
                <a:ea typeface="+mn-ea"/>
                <a:cs typeface="+mn-cs"/>
              </a:rPr>
              <a:t> di </a:t>
            </a:r>
            <a:r>
              <a:rPr kumimoji="0" lang="en-ID" sz="825" b="0" i="0" u="none" strike="noStrike" kern="1200" cap="none" spc="0" normalizeH="0" baseline="0" noProof="0" dirty="0" err="1">
                <a:ln>
                  <a:noFill/>
                </a:ln>
                <a:solidFill>
                  <a:srgbClr val="FFC000"/>
                </a:solidFill>
                <a:effectLst/>
                <a:uLnTx/>
                <a:uFillTx/>
                <a:latin typeface="+mn-lt"/>
                <a:ea typeface="+mn-ea"/>
                <a:cs typeface="+mn-cs"/>
              </a:rPr>
              <a:t>untuk</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mendukung</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kegiatan</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penanganan</a:t>
            </a:r>
            <a:r>
              <a:rPr kumimoji="0" lang="en-ID" sz="825" b="0" i="0" u="none" strike="noStrike" kern="1200" cap="none" spc="0" normalizeH="0" baseline="0" noProof="0" dirty="0">
                <a:ln>
                  <a:noFill/>
                </a:ln>
                <a:solidFill>
                  <a:srgbClr val="FFC000"/>
                </a:solidFill>
                <a:effectLst/>
                <a:uLnTx/>
                <a:uFillTx/>
                <a:latin typeface="+mn-lt"/>
                <a:ea typeface="+mn-ea"/>
                <a:cs typeface="+mn-cs"/>
              </a:rPr>
              <a:t> dan </a:t>
            </a:r>
            <a:r>
              <a:rPr kumimoji="0" lang="en-ID" sz="825" b="0" i="0" u="none" strike="noStrike" kern="1200" cap="none" spc="0" normalizeH="0" baseline="0" noProof="0" dirty="0" err="1">
                <a:ln>
                  <a:noFill/>
                </a:ln>
                <a:solidFill>
                  <a:srgbClr val="FFC000"/>
                </a:solidFill>
                <a:effectLst/>
                <a:uLnTx/>
                <a:uFillTx/>
                <a:latin typeface="+mn-lt"/>
                <a:ea typeface="+mn-ea"/>
                <a:cs typeface="+mn-cs"/>
              </a:rPr>
              <a:t>penanggulangan</a:t>
            </a:r>
            <a:r>
              <a:rPr kumimoji="0" lang="en-ID" sz="825" b="0" i="0" u="none" strike="noStrike" kern="1200" cap="none" spc="0" normalizeH="0" baseline="0" noProof="0" dirty="0">
                <a:ln>
                  <a:noFill/>
                </a:ln>
                <a:solidFill>
                  <a:srgbClr val="FFC000"/>
                </a:solidFill>
                <a:effectLst/>
                <a:uLnTx/>
                <a:uFillTx/>
                <a:latin typeface="+mn-lt"/>
                <a:ea typeface="+mn-ea"/>
                <a:cs typeface="+mn-cs"/>
              </a:rPr>
              <a:t> </a:t>
            </a:r>
            <a:r>
              <a:rPr kumimoji="0" lang="en-ID" sz="825" b="0" i="0" u="none" strike="noStrike" kern="1200" cap="none" spc="0" normalizeH="0" baseline="0" noProof="0" dirty="0" err="1">
                <a:ln>
                  <a:noFill/>
                </a:ln>
                <a:solidFill>
                  <a:srgbClr val="FFC000"/>
                </a:solidFill>
                <a:effectLst/>
                <a:uLnTx/>
                <a:uFillTx/>
                <a:latin typeface="+mn-lt"/>
                <a:ea typeface="+mn-ea"/>
                <a:cs typeface="+mn-cs"/>
              </a:rPr>
              <a:t>bencana</a:t>
            </a:r>
            <a:endParaRPr kumimoji="0" lang="en-ID" sz="825"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mn-cs"/>
            </a:endParaRPr>
          </a:p>
        </p:txBody>
      </p:sp>
      <p:sp>
        <p:nvSpPr>
          <p:cNvPr id="14" name="Text Box 13"/>
          <p:cNvSpPr txBox="1"/>
          <p:nvPr/>
        </p:nvSpPr>
        <p:spPr>
          <a:xfrm>
            <a:off x="4948238" y="1611630"/>
            <a:ext cx="926472" cy="300082"/>
          </a:xfrm>
          <a:prstGeom prst="rect">
            <a:avLst/>
          </a:prstGeom>
          <a:noFill/>
        </p:spPr>
        <p:txBody>
          <a:bodyPr wrap="none" rtlCol="0" anchor="t">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ID" sz="1350" b="1" kern="1200" cap="none" spc="0" normalizeH="0" baseline="0" noProof="0" dirty="0">
                <a:solidFill>
                  <a:srgbClr val="FFC000"/>
                </a:solidFill>
                <a:effectLst>
                  <a:outerShdw blurRad="38100" dist="19050" dir="2700000" algn="tl" rotWithShape="0">
                    <a:prstClr val="black">
                      <a:alpha val="40000"/>
                    </a:prstClr>
                  </a:outerShdw>
                </a:effectLst>
                <a:latin typeface="+mn-lt"/>
                <a:ea typeface="+mn-ea"/>
                <a:cs typeface="+mn-cs"/>
                <a:sym typeface="+mn-ea"/>
              </a:rPr>
              <a:t>Kemitraan</a:t>
            </a:r>
          </a:p>
        </p:txBody>
      </p:sp>
      <p:pic>
        <p:nvPicPr>
          <p:cNvPr id="36883" name="Picture Placeholder 5"/>
          <p:cNvPicPr>
            <a:picLocks noGrp="1" noChangeAspect="1"/>
          </p:cNvPicPr>
          <p:nvPr/>
        </p:nvPicPr>
        <p:blipFill>
          <a:blip r:embed="rId5"/>
          <a:srcRect l="12556" r="12556"/>
          <a:stretch>
            <a:fillRect/>
          </a:stretch>
        </p:blipFill>
        <p:spPr>
          <a:xfrm>
            <a:off x="6721475" y="1403350"/>
            <a:ext cx="550863" cy="552450"/>
          </a:xfrm>
          <a:prstGeom prst="rect">
            <a:avLst/>
          </a:prstGeom>
          <a:noFill/>
          <a:ln w="9525">
            <a:noFill/>
          </a:ln>
        </p:spPr>
      </p:pic>
      <p:sp>
        <p:nvSpPr>
          <p:cNvPr id="44" name="Rectangle 43"/>
          <p:cNvSpPr/>
          <p:nvPr/>
        </p:nvSpPr>
        <p:spPr>
          <a:xfrm>
            <a:off x="6197600" y="2068513"/>
            <a:ext cx="2844800" cy="1631950"/>
          </a:xfrm>
          <a:prstGeom prst="rect">
            <a:avLst/>
          </a:prstGeom>
          <a:noFill/>
          <a:ln>
            <a:no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ID" sz="1000" b="0" i="0" u="none" strike="noStrike" kern="1200" cap="none" spc="0" normalizeH="0" baseline="0" noProof="0" dirty="0">
                <a:ln>
                  <a:noFill/>
                </a:ln>
                <a:solidFill>
                  <a:srgbClr val="FFC000"/>
                </a:solidFill>
                <a:effectLst/>
                <a:uLnTx/>
                <a:uFillTx/>
                <a:latin typeface="+mn-lt"/>
                <a:ea typeface="+mn-ea"/>
                <a:cs typeface="+mn-cs"/>
              </a:rPr>
              <a:t>Program </a:t>
            </a:r>
            <a:r>
              <a:rPr kumimoji="0" lang="en-ID" sz="1000" b="0" i="0" u="none" strike="noStrike" kern="1200" cap="none" spc="0" normalizeH="0" baseline="0" noProof="0" dirty="0" err="1">
                <a:ln>
                  <a:noFill/>
                </a:ln>
                <a:solidFill>
                  <a:srgbClr val="FFC000"/>
                </a:solidFill>
                <a:effectLst/>
                <a:uLnTx/>
                <a:uFillTx/>
                <a:latin typeface="+mn-lt"/>
                <a:ea typeface="+mn-ea"/>
                <a:cs typeface="+mn-cs"/>
              </a:rPr>
              <a:t>pemberdayaan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masyarakat</a:t>
            </a:r>
            <a:r>
              <a:rPr kumimoji="0" lang="en-ID" sz="1000" b="0" i="0" u="none" strike="noStrike" kern="1200" cap="none" spc="0" normalizeH="0" baseline="0" noProof="0" dirty="0">
                <a:ln>
                  <a:noFill/>
                </a:ln>
                <a:solidFill>
                  <a:srgbClr val="FFC000"/>
                </a:solidFill>
                <a:effectLst/>
                <a:uLnTx/>
                <a:uFillTx/>
                <a:latin typeface="+mn-lt"/>
                <a:ea typeface="+mn-ea"/>
                <a:cs typeface="+mn-cs"/>
              </a:rPr>
              <a:t> di </a:t>
            </a:r>
            <a:r>
              <a:rPr kumimoji="0" lang="en-ID" sz="1000" b="0" i="0" u="none" strike="noStrike" kern="1200" cap="none" spc="0" normalizeH="0" baseline="0" noProof="0" dirty="0" err="1">
                <a:ln>
                  <a:noFill/>
                </a:ln>
                <a:solidFill>
                  <a:srgbClr val="FFC000"/>
                </a:solidFill>
                <a:effectLst/>
                <a:uLnTx/>
                <a:uFillTx/>
                <a:latin typeface="+mn-lt"/>
                <a:ea typeface="+mn-ea"/>
                <a:cs typeface="+mn-cs"/>
              </a:rPr>
              <a:t>daerah</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bencana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merupakan</a:t>
            </a:r>
            <a:r>
              <a:rPr kumimoji="0" lang="en-ID" sz="1000" b="0" i="0" u="none" strike="noStrike" kern="1200" cap="none" spc="0" normalizeH="0" baseline="0" noProof="0" dirty="0">
                <a:ln>
                  <a:noFill/>
                </a:ln>
                <a:solidFill>
                  <a:srgbClr val="FFC000"/>
                </a:solidFill>
                <a:effectLst/>
                <a:uLnTx/>
                <a:uFillTx/>
                <a:latin typeface="+mn-lt"/>
                <a:ea typeface="+mn-ea"/>
                <a:cs typeface="+mn-cs"/>
              </a:rPr>
              <a:t> program yang </a:t>
            </a:r>
            <a:r>
              <a:rPr kumimoji="0" lang="en-ID" sz="1000" b="0" i="0" u="none" strike="noStrike" kern="1200" cap="none" spc="0" normalizeH="0" baseline="0" noProof="0" dirty="0" err="1">
                <a:ln>
                  <a:noFill/>
                </a:ln>
                <a:solidFill>
                  <a:srgbClr val="FFC000"/>
                </a:solidFill>
                <a:effectLst/>
                <a:uLnTx/>
                <a:uFillTx/>
                <a:latin typeface="+mn-lt"/>
                <a:ea typeface="+mn-ea"/>
                <a:cs typeface="+mn-cs"/>
              </a:rPr>
              <a:t>bersifat</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jangka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panjang</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berupa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p>
          <a:p>
            <a:pPr marL="257175" marR="0" lvl="0" indent="-257175" algn="just" defTabSz="914400" rtl="0" eaLnBrk="0" fontAlgn="base" latinLnBrk="0" hangingPunct="0">
              <a:lnSpc>
                <a:spcPct val="100000"/>
              </a:lnSpc>
              <a:spcBef>
                <a:spcPct val="0"/>
              </a:spcBef>
              <a:spcAft>
                <a:spcPct val="0"/>
              </a:spcAft>
              <a:buClrTx/>
              <a:buSzTx/>
              <a:buFont typeface="Times New Roman" panose="02020603050405020304" pitchFamily="18" charset="0"/>
              <a:buAutoNum type="alphaLcPeriod"/>
              <a:defRPr/>
            </a:pPr>
            <a:r>
              <a:rPr kumimoji="0" lang="en-ID" sz="1000" b="0" i="0" u="none" strike="noStrike" kern="1200" cap="none" spc="0" normalizeH="0" baseline="0" noProof="0" dirty="0" err="1">
                <a:ln>
                  <a:noFill/>
                </a:ln>
                <a:solidFill>
                  <a:srgbClr val="FFC000"/>
                </a:solidFill>
                <a:effectLst/>
                <a:uLnTx/>
                <a:uFillTx/>
                <a:latin typeface="+mn-lt"/>
                <a:ea typeface="+mn-ea"/>
                <a:cs typeface="+mn-cs"/>
              </a:rPr>
              <a:t>pembangunan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kembali</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prasarana</a:t>
            </a:r>
            <a:r>
              <a:rPr kumimoji="0" lang="en-ID" sz="1000" b="0" i="0" u="none" strike="noStrike" kern="1200" cap="none" spc="0" normalizeH="0" baseline="0" noProof="0" dirty="0">
                <a:ln>
                  <a:noFill/>
                </a:ln>
                <a:solidFill>
                  <a:srgbClr val="FFC000"/>
                </a:solidFill>
                <a:effectLst/>
                <a:uLnTx/>
                <a:uFillTx/>
                <a:latin typeface="+mn-lt"/>
                <a:ea typeface="+mn-ea"/>
                <a:cs typeface="+mn-cs"/>
              </a:rPr>
              <a:t> dan </a:t>
            </a:r>
            <a:r>
              <a:rPr kumimoji="0" lang="en-ID" sz="1000" b="0" i="0" u="none" strike="noStrike" kern="1200" cap="none" spc="0" normalizeH="0" baseline="0" noProof="0" dirty="0" err="1">
                <a:ln>
                  <a:noFill/>
                </a:ln>
                <a:solidFill>
                  <a:srgbClr val="FFC000"/>
                </a:solidFill>
                <a:effectLst/>
                <a:uLnTx/>
                <a:uFillTx/>
                <a:latin typeface="+mn-lt"/>
                <a:ea typeface="+mn-ea"/>
                <a:cs typeface="+mn-cs"/>
              </a:rPr>
              <a:t>sarana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serta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pelayanan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publik</a:t>
            </a:r>
            <a:endParaRPr kumimoji="0" lang="en-ID" sz="1000" b="0" i="0" u="none" strike="noStrike" kern="1200" cap="none" spc="0" normalizeH="0" baseline="0" noProof="0" dirty="0">
              <a:ln>
                <a:noFill/>
              </a:ln>
              <a:solidFill>
                <a:srgbClr val="FFC000"/>
              </a:solidFill>
              <a:effectLst/>
              <a:uLnTx/>
              <a:uFillTx/>
              <a:latin typeface="+mn-lt"/>
              <a:ea typeface="+mn-ea"/>
              <a:cs typeface="+mn-cs"/>
            </a:endParaRPr>
          </a:p>
          <a:p>
            <a:pPr marL="257175" marR="0" lvl="0" indent="-257175" algn="just" defTabSz="914400" rtl="0" eaLnBrk="0" fontAlgn="base" latinLnBrk="0" hangingPunct="0">
              <a:lnSpc>
                <a:spcPct val="100000"/>
              </a:lnSpc>
              <a:spcBef>
                <a:spcPct val="0"/>
              </a:spcBef>
              <a:spcAft>
                <a:spcPct val="0"/>
              </a:spcAft>
              <a:buClrTx/>
              <a:buSzTx/>
              <a:buFont typeface="Times New Roman" panose="02020603050405020304" pitchFamily="18" charset="0"/>
              <a:buAutoNum type="alphaLcPeriod"/>
              <a:defRPr/>
            </a:pPr>
            <a:r>
              <a:rPr kumimoji="0" lang="en-ID" sz="1000" b="0" i="0" u="none" strike="noStrike" kern="1200" cap="none" spc="0" normalizeH="0" baseline="0" noProof="0" dirty="0" err="1">
                <a:ln>
                  <a:noFill/>
                </a:ln>
                <a:solidFill>
                  <a:srgbClr val="FFC000"/>
                </a:solidFill>
                <a:effectLst/>
                <a:uLnTx/>
                <a:uFillTx/>
                <a:latin typeface="+mn-lt"/>
                <a:ea typeface="+mn-ea"/>
                <a:cs typeface="+mn-cs"/>
              </a:rPr>
              <a:t>pembangkitan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kembali</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kehidupan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sosial</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budaya</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masyarakat</a:t>
            </a:r>
            <a:endParaRPr kumimoji="0" lang="en-ID" sz="1000" b="0" i="0" u="none" strike="noStrike" kern="1200" cap="none" spc="0" normalizeH="0" baseline="0" noProof="0" dirty="0">
              <a:ln>
                <a:noFill/>
              </a:ln>
              <a:solidFill>
                <a:srgbClr val="FFC000"/>
              </a:solidFill>
              <a:effectLst/>
              <a:uLnTx/>
              <a:uFillTx/>
              <a:latin typeface="+mn-lt"/>
              <a:ea typeface="+mn-ea"/>
              <a:cs typeface="+mn-cs"/>
            </a:endParaRPr>
          </a:p>
          <a:p>
            <a:pPr marL="257175" marR="0" lvl="0" indent="-257175" algn="just" defTabSz="914400" rtl="0" eaLnBrk="0" fontAlgn="base" latinLnBrk="0" hangingPunct="0">
              <a:lnSpc>
                <a:spcPct val="100000"/>
              </a:lnSpc>
              <a:spcBef>
                <a:spcPct val="0"/>
              </a:spcBef>
              <a:spcAft>
                <a:spcPct val="0"/>
              </a:spcAft>
              <a:buClrTx/>
              <a:buSzTx/>
              <a:buFont typeface="Times New Roman" panose="02020603050405020304" pitchFamily="18" charset="0"/>
              <a:buAutoNum type="alphaLcPeriod"/>
              <a:defRPr/>
            </a:pPr>
            <a:r>
              <a:rPr kumimoji="0" lang="en-ID" sz="1000" b="0" i="0" u="none" strike="noStrike" kern="1200" cap="none" spc="0" normalizeH="0" baseline="0" noProof="0" dirty="0" err="1">
                <a:ln>
                  <a:noFill/>
                </a:ln>
                <a:solidFill>
                  <a:srgbClr val="FFC000"/>
                </a:solidFill>
                <a:effectLst/>
                <a:uLnTx/>
                <a:uFillTx/>
                <a:latin typeface="+mn-lt"/>
                <a:ea typeface="+mn-ea"/>
                <a:cs typeface="+mn-cs"/>
              </a:rPr>
              <a:t>penerapan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rancang</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bangun</a:t>
            </a:r>
            <a:r>
              <a:rPr kumimoji="0" lang="en-ID" sz="1000" b="0" i="0" u="none" strike="noStrike" kern="1200" cap="none" spc="0" normalizeH="0" baseline="0" noProof="0" dirty="0">
                <a:ln>
                  <a:noFill/>
                </a:ln>
                <a:solidFill>
                  <a:srgbClr val="FFC000"/>
                </a:solidFill>
                <a:effectLst/>
                <a:uLnTx/>
                <a:uFillTx/>
                <a:latin typeface="+mn-lt"/>
                <a:ea typeface="+mn-ea"/>
                <a:cs typeface="+mn-cs"/>
              </a:rPr>
              <a:t> yang </a:t>
            </a:r>
            <a:r>
              <a:rPr kumimoji="0" lang="en-ID" sz="1000" b="0" i="0" u="none" strike="noStrike" kern="1200" cap="none" spc="0" normalizeH="0" baseline="0" noProof="0" dirty="0" err="1">
                <a:ln>
                  <a:noFill/>
                </a:ln>
                <a:solidFill>
                  <a:srgbClr val="FFC000"/>
                </a:solidFill>
                <a:effectLst/>
                <a:uLnTx/>
                <a:uFillTx/>
                <a:latin typeface="+mn-lt"/>
                <a:ea typeface="+mn-ea"/>
                <a:cs typeface="+mn-cs"/>
              </a:rPr>
              <a:t>tepat</a:t>
            </a:r>
            <a:r>
              <a:rPr kumimoji="0" lang="en-ID" sz="1000" b="0" i="0" u="none" strike="noStrike" kern="1200" cap="none" spc="0" normalizeH="0" baseline="0" noProof="0" dirty="0">
                <a:ln>
                  <a:noFill/>
                </a:ln>
                <a:solidFill>
                  <a:srgbClr val="FFC000"/>
                </a:solidFill>
                <a:effectLst/>
                <a:uLnTx/>
                <a:uFillTx/>
                <a:latin typeface="+mn-lt"/>
                <a:ea typeface="+mn-ea"/>
                <a:cs typeface="+mn-cs"/>
              </a:rPr>
              <a:t> dan </a:t>
            </a:r>
            <a:r>
              <a:rPr kumimoji="0" lang="en-ID" sz="1000" b="0" i="0" u="none" strike="noStrike" kern="1200" cap="none" spc="0" normalizeH="0" baseline="0" noProof="0" dirty="0" err="1">
                <a:ln>
                  <a:noFill/>
                </a:ln>
                <a:solidFill>
                  <a:srgbClr val="FFC000"/>
                </a:solidFill>
                <a:effectLst/>
                <a:uLnTx/>
                <a:uFillTx/>
                <a:latin typeface="+mn-lt"/>
                <a:ea typeface="+mn-ea"/>
                <a:cs typeface="+mn-cs"/>
              </a:rPr>
              <a:t>penggunaan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peralatan</a:t>
            </a:r>
            <a:r>
              <a:rPr kumimoji="0" lang="en-ID" sz="1000" b="0" i="0" u="none" strike="noStrike" kern="1200" cap="none" spc="0" normalizeH="0" baseline="0" noProof="0" dirty="0">
                <a:ln>
                  <a:noFill/>
                </a:ln>
                <a:solidFill>
                  <a:srgbClr val="FFC000"/>
                </a:solidFill>
                <a:effectLst/>
                <a:uLnTx/>
                <a:uFillTx/>
                <a:latin typeface="+mn-lt"/>
                <a:ea typeface="+mn-ea"/>
                <a:cs typeface="+mn-cs"/>
              </a:rPr>
              <a:t> yang </a:t>
            </a:r>
            <a:r>
              <a:rPr kumimoji="0" lang="en-ID" sz="1000" b="0" i="0" u="none" strike="noStrike" kern="1200" cap="none" spc="0" normalizeH="0" baseline="0" noProof="0" dirty="0" err="1">
                <a:ln>
                  <a:noFill/>
                </a:ln>
                <a:solidFill>
                  <a:srgbClr val="FFC000"/>
                </a:solidFill>
                <a:effectLst/>
                <a:uLnTx/>
                <a:uFillTx/>
                <a:latin typeface="+mn-lt"/>
                <a:ea typeface="+mn-ea"/>
                <a:cs typeface="+mn-cs"/>
              </a:rPr>
              <a:t>lebih</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baik</a:t>
            </a:r>
            <a:r>
              <a:rPr kumimoji="0" lang="en-ID" sz="1000" b="0" i="0" u="none" strike="noStrike" kern="1200" cap="none" spc="0" normalizeH="0" baseline="0" noProof="0" dirty="0">
                <a:ln>
                  <a:noFill/>
                </a:ln>
                <a:solidFill>
                  <a:srgbClr val="FFC000"/>
                </a:solidFill>
                <a:effectLst/>
                <a:uLnTx/>
                <a:uFillTx/>
                <a:latin typeface="+mn-lt"/>
                <a:ea typeface="+mn-ea"/>
                <a:cs typeface="+mn-cs"/>
              </a:rPr>
              <a:t> dan </a:t>
            </a:r>
            <a:r>
              <a:rPr kumimoji="0" lang="en-ID" sz="1000" b="0" i="0" u="none" strike="noStrike" kern="1200" cap="none" spc="0" normalizeH="0" baseline="0" noProof="0" dirty="0" err="1">
                <a:ln>
                  <a:noFill/>
                </a:ln>
                <a:solidFill>
                  <a:srgbClr val="FFC000"/>
                </a:solidFill>
                <a:effectLst/>
                <a:uLnTx/>
                <a:uFillTx/>
                <a:latin typeface="+mn-lt"/>
                <a:ea typeface="+mn-ea"/>
                <a:cs typeface="+mn-cs"/>
              </a:rPr>
              <a:t>tahan</a:t>
            </a:r>
            <a:r>
              <a:rPr kumimoji="0" lang="en-ID" sz="1000" b="0" i="0" u="none" strike="noStrike" kern="1200" cap="none" spc="0" normalizeH="0" baseline="0" noProof="0" dirty="0">
                <a:ln>
                  <a:noFill/>
                </a:ln>
                <a:solidFill>
                  <a:srgbClr val="FFC000"/>
                </a:solidFill>
                <a:effectLst/>
                <a:uLnTx/>
                <a:uFillTx/>
                <a:latin typeface="+mn-lt"/>
                <a:ea typeface="+mn-ea"/>
                <a:cs typeface="+mn-cs"/>
              </a:rPr>
              <a:t> </a:t>
            </a:r>
            <a:r>
              <a:rPr kumimoji="0" lang="en-ID" sz="1000" b="0" i="0" u="none" strike="noStrike" kern="1200" cap="none" spc="0" normalizeH="0" baseline="0" noProof="0" dirty="0" err="1">
                <a:ln>
                  <a:noFill/>
                </a:ln>
                <a:solidFill>
                  <a:srgbClr val="FFC000"/>
                </a:solidFill>
                <a:effectLst/>
                <a:uLnTx/>
                <a:uFillTx/>
                <a:latin typeface="+mn-lt"/>
                <a:ea typeface="+mn-ea"/>
                <a:cs typeface="+mn-cs"/>
              </a:rPr>
              <a:t>bencana</a:t>
            </a:r>
            <a:endParaRPr kumimoji="0" lang="en-US" sz="1000" b="0" i="0" u="none" strike="noStrike" kern="1200" cap="none" spc="0" normalizeH="0" baseline="0" noProof="0" dirty="0">
              <a:ln>
                <a:noFill/>
              </a:ln>
              <a:solidFill>
                <a:srgbClr val="FFC000"/>
              </a:solidFill>
              <a:effectLst/>
              <a:uLnTx/>
              <a:uFillTx/>
              <a:latin typeface="+mn-lt"/>
              <a:ea typeface="+mn-ea"/>
              <a:cs typeface="+mn-cs"/>
            </a:endParaRPr>
          </a:p>
        </p:txBody>
      </p:sp>
      <p:sp>
        <p:nvSpPr>
          <p:cNvPr id="16" name="Text Box 15"/>
          <p:cNvSpPr txBox="1"/>
          <p:nvPr/>
        </p:nvSpPr>
        <p:spPr>
          <a:xfrm>
            <a:off x="6464294" y="882607"/>
            <a:ext cx="1236364" cy="507831"/>
          </a:xfrm>
          <a:prstGeom prst="rect">
            <a:avLst/>
          </a:prstGeom>
          <a:noFill/>
        </p:spPr>
        <p:txBody>
          <a:bodyPr wrap="none" rtlCol="0" anchor="t">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ID" sz="1350" b="1" kern="1200" cap="none" spc="0" normalizeH="0" baseline="0" noProof="0" dirty="0">
                <a:solidFill>
                  <a:srgbClr val="FFC000"/>
                </a:solidFill>
                <a:effectLst>
                  <a:outerShdw blurRad="38100" dist="19050" dir="2700000" algn="tl" rotWithShape="0">
                    <a:prstClr val="black">
                      <a:alpha val="40000"/>
                    </a:prstClr>
                  </a:outerShdw>
                </a:effectLst>
                <a:latin typeface="+mn-lt"/>
                <a:ea typeface="+mn-ea"/>
                <a:cs typeface="+mn-cs"/>
                <a:sym typeface="+mn-ea"/>
              </a:rPr>
              <a:t>Keberlanjutan </a:t>
            </a:r>
          </a:p>
          <a:p>
            <a:pPr marR="0" defTabSz="914400" eaLnBrk="0" hangingPunct="0">
              <a:buClrTx/>
              <a:buSzTx/>
              <a:buFont typeface="Arial" panose="020B0604020202020204" pitchFamily="34" charset="0"/>
              <a:buNone/>
              <a:defRPr/>
            </a:pPr>
            <a:r>
              <a:rPr kumimoji="0" lang="en-ID" sz="1350" b="1" kern="1200" cap="none" spc="0" normalizeH="0" baseline="0" noProof="0" dirty="0">
                <a:solidFill>
                  <a:srgbClr val="FFC000"/>
                </a:solidFill>
                <a:effectLst>
                  <a:outerShdw blurRad="38100" dist="19050" dir="2700000" algn="tl" rotWithShape="0">
                    <a:prstClr val="black">
                      <a:alpha val="40000"/>
                    </a:prstClr>
                  </a:outerShdw>
                </a:effectLst>
                <a:latin typeface="+mn-lt"/>
                <a:ea typeface="+mn-ea"/>
                <a:cs typeface="+mn-cs"/>
                <a:sym typeface="+mn-ea"/>
              </a:rPr>
              <a:t>Penghidupan</a:t>
            </a:r>
          </a:p>
        </p:txBody>
      </p:sp>
      <p:sp>
        <p:nvSpPr>
          <p:cNvPr id="36886" name="Text Box 16"/>
          <p:cNvSpPr txBox="1"/>
          <p:nvPr/>
        </p:nvSpPr>
        <p:spPr>
          <a:xfrm>
            <a:off x="271463" y="819150"/>
            <a:ext cx="4430712" cy="1570038"/>
          </a:xfrm>
          <a:prstGeom prst="rect">
            <a:avLst/>
          </a:prstGeom>
          <a:noFill/>
          <a:ln w="9525">
            <a:noFill/>
          </a:ln>
        </p:spPr>
        <p:txBody>
          <a:bodyPr>
            <a:spAutoFit/>
          </a:bodyPr>
          <a:lstStyle/>
          <a:p>
            <a:pPr eaLnBrk="0" hangingPunct="0">
              <a:buNone/>
            </a:pPr>
            <a:r>
              <a:rPr lang="id-ID" altLang="x-none" sz="2400" b="1" dirty="0">
                <a:solidFill>
                  <a:srgbClr val="FFC000"/>
                </a:solidFill>
                <a:latin typeface="Calibri" panose="020F0502020204030204" pitchFamily="34" charset="0"/>
                <a:ea typeface="Arial" panose="020B0604020202020204" pitchFamily="34" charset="0"/>
                <a:sym typeface="+mn-ea"/>
              </a:rPr>
              <a:t>PENERAPAN KRITERIA </a:t>
            </a:r>
            <a:r>
              <a:rPr sz="2400" b="1" dirty="0">
                <a:solidFill>
                  <a:srgbClr val="FFC000"/>
                </a:solidFill>
                <a:latin typeface="Calibri" panose="020F0502020204030204" pitchFamily="34" charset="0"/>
                <a:ea typeface="Arial" panose="020B0604020202020204" pitchFamily="34" charset="0"/>
                <a:cs typeface="Calibri" panose="020F0502020204030204" pitchFamily="34" charset="0"/>
                <a:sym typeface="+mn-ea"/>
              </a:rPr>
              <a:t>SENSITIVITAS DAN RESPONS PERUSAHAAN TERHADAP KEBENCANAAN</a:t>
            </a:r>
            <a:endParaRPr sz="2400" b="1" dirty="0">
              <a:solidFill>
                <a:srgbClr val="FFC000"/>
              </a:solidFill>
              <a:latin typeface="Calibri" panose="020F0502020204030204" pitchFamily="34" charset="0"/>
              <a:ea typeface="Calibri" panose="020F0502020204030204" pitchFamily="34" charset="0"/>
              <a:sym typeface="+mn-ea"/>
            </a:endParaRPr>
          </a:p>
        </p:txBody>
      </p:sp>
    </p:spTree>
  </p:cSld>
  <p:clrMapOvr>
    <a:masterClrMapping/>
  </p:clrMapOvr>
  <p:transition spd="slow" advClick="0">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731838" y="2063750"/>
            <a:ext cx="2003425" cy="1676400"/>
          </a:xfrm>
          <a:custGeom>
            <a:avLst/>
            <a:gdLst>
              <a:gd name="connsiteX0" fmla="*/ 971830 w 2671591"/>
              <a:gd name="connsiteY0" fmla="*/ 311 h 2234714"/>
              <a:gd name="connsiteX1" fmla="*/ 1658132 w 2671591"/>
              <a:gd name="connsiteY1" fmla="*/ 121674 h 2234714"/>
              <a:gd name="connsiteX2" fmla="*/ 2391482 w 2671591"/>
              <a:gd name="connsiteY2" fmla="*/ 570869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9"/>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1"/>
                  <a:pt x="95716" y="334302"/>
                  <a:pt x="453241" y="130123"/>
                </a:cubicBezTo>
                <a:cubicBezTo>
                  <a:pt x="607811" y="42027"/>
                  <a:pt x="787708" y="4063"/>
                  <a:pt x="971830" y="311"/>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9" name="Freeform 8"/>
          <p:cNvSpPr/>
          <p:nvPr/>
        </p:nvSpPr>
        <p:spPr>
          <a:xfrm flipH="1">
            <a:off x="3633788" y="2063750"/>
            <a:ext cx="2003425" cy="1676400"/>
          </a:xfrm>
          <a:custGeom>
            <a:avLst/>
            <a:gdLst>
              <a:gd name="connsiteX0" fmla="*/ 971830 w 2671591"/>
              <a:gd name="connsiteY0" fmla="*/ 311 h 2234714"/>
              <a:gd name="connsiteX1" fmla="*/ 1658132 w 2671591"/>
              <a:gd name="connsiteY1" fmla="*/ 121674 h 2234714"/>
              <a:gd name="connsiteX2" fmla="*/ 2391482 w 2671591"/>
              <a:gd name="connsiteY2" fmla="*/ 570869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9"/>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1"/>
                  <a:pt x="95716" y="334302"/>
                  <a:pt x="453241" y="130123"/>
                </a:cubicBezTo>
                <a:cubicBezTo>
                  <a:pt x="607811" y="42027"/>
                  <a:pt x="787708" y="4063"/>
                  <a:pt x="971830" y="311"/>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Freeform 9"/>
          <p:cNvSpPr/>
          <p:nvPr/>
        </p:nvSpPr>
        <p:spPr>
          <a:xfrm flipH="1">
            <a:off x="6408738" y="2063750"/>
            <a:ext cx="2003425" cy="1676400"/>
          </a:xfrm>
          <a:custGeom>
            <a:avLst/>
            <a:gdLst>
              <a:gd name="connsiteX0" fmla="*/ 971830 w 2671591"/>
              <a:gd name="connsiteY0" fmla="*/ 311 h 2234714"/>
              <a:gd name="connsiteX1" fmla="*/ 1658132 w 2671591"/>
              <a:gd name="connsiteY1" fmla="*/ 121674 h 2234714"/>
              <a:gd name="connsiteX2" fmla="*/ 2391482 w 2671591"/>
              <a:gd name="connsiteY2" fmla="*/ 570869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9"/>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1"/>
                  <a:pt x="95716" y="334302"/>
                  <a:pt x="453241" y="130123"/>
                </a:cubicBezTo>
                <a:cubicBezTo>
                  <a:pt x="607811" y="42027"/>
                  <a:pt x="787708" y="4063"/>
                  <a:pt x="971830" y="311"/>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37893" name="Group 34"/>
          <p:cNvGrpSpPr/>
          <p:nvPr/>
        </p:nvGrpSpPr>
        <p:grpSpPr>
          <a:xfrm>
            <a:off x="461963" y="857250"/>
            <a:ext cx="9525" cy="896938"/>
            <a:chOff x="616453" y="-2"/>
            <a:chExt cx="11431" cy="1195442"/>
          </a:xfrm>
        </p:grpSpPr>
        <p:sp>
          <p:nvSpPr>
            <p:cNvPr id="36" name="Shape 1036"/>
            <p:cNvSpPr/>
            <p:nvPr/>
          </p:nvSpPr>
          <p:spPr>
            <a:xfrm rot="5400000" flipH="1">
              <a:off x="307844" y="872550"/>
              <a:ext cx="640080" cy="1"/>
            </a:xfrm>
            <a:prstGeom prst="line">
              <a:avLst/>
            </a:prstGeom>
            <a:noFill/>
            <a:ln w="25400" cap="flat">
              <a:solidFill>
                <a:schemeClr val="accent1"/>
              </a:solidFill>
              <a:prstDash val="solid"/>
              <a:miter lim="800000"/>
            </a:ln>
            <a:effectLst/>
          </p:spPr>
          <p:txBody>
            <a:bodyPr wrap="square" lIns="34289" tIns="34289" rIns="34289" bIns="3428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prstClr val="black"/>
                </a:solidFill>
                <a:effectLst/>
                <a:uLnTx/>
                <a:uFillTx/>
                <a:latin typeface="+mn-lt"/>
                <a:ea typeface="+mn-ea"/>
                <a:cs typeface="+mn-cs"/>
              </a:endParaRPr>
            </a:p>
          </p:txBody>
        </p:sp>
        <p:sp>
          <p:nvSpPr>
            <p:cNvPr id="37"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34289" tIns="34289" rIns="34289" bIns="3428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37894" name="TextBox 37"/>
          <p:cNvSpPr txBox="1"/>
          <p:nvPr/>
        </p:nvSpPr>
        <p:spPr>
          <a:xfrm>
            <a:off x="461963" y="457835"/>
            <a:ext cx="8042275" cy="646113"/>
          </a:xfrm>
          <a:prstGeom prst="rect">
            <a:avLst/>
          </a:prstGeom>
          <a:noFill/>
          <a:ln w="9525">
            <a:noFill/>
          </a:ln>
        </p:spPr>
        <p:txBody>
          <a:bodyPr wrap="square">
            <a:spAutoFit/>
          </a:bodyPr>
          <a:lstStyle/>
          <a:p>
            <a:pPr algn="ctr">
              <a:buNone/>
            </a:pPr>
            <a:r>
              <a:rPr sz="3600" b="1" dirty="0">
                <a:latin typeface="Times New Roman" pitchFamily="18" charset="0"/>
                <a:cs typeface="Times New Roman" pitchFamily="18" charset="0"/>
              </a:rPr>
              <a:t>INOVASI</a:t>
            </a:r>
            <a:r>
              <a:rPr sz="3600" b="1" i="1" dirty="0">
                <a:latin typeface="Times New Roman" pitchFamily="18" charset="0"/>
                <a:cs typeface="Times New Roman" pitchFamily="18" charset="0"/>
              </a:rPr>
              <a:t> COMDEV</a:t>
            </a:r>
            <a:endParaRPr sz="3600" b="1" dirty="0">
              <a:latin typeface="Times New Roman" pitchFamily="18" charset="0"/>
              <a:ea typeface="Roboto Black"/>
              <a:cs typeface="Times New Roman" pitchFamily="18" charset="0"/>
            </a:endParaRPr>
          </a:p>
        </p:txBody>
      </p:sp>
      <p:pic>
        <p:nvPicPr>
          <p:cNvPr id="6" name="Picture Placeholder 5"/>
          <p:cNvPicPr>
            <a:picLocks noGrp="1" noChangeAspect="1"/>
          </p:cNvPicPr>
          <p:nvPr>
            <p:ph type="pic" sz="quarter" idx="10"/>
          </p:nvPr>
        </p:nvPicPr>
        <p:blipFill>
          <a:blip r:embed="rId2"/>
          <a:srcRect t="9120" b="9120"/>
          <a:stretch>
            <a:fillRect/>
          </a:stretch>
        </p:blipFill>
        <p:spPr>
          <a:xfrm>
            <a:off x="731838" y="2063750"/>
            <a:ext cx="2003425" cy="1676400"/>
          </a:xfrm>
        </p:spPr>
      </p:pic>
      <p:pic>
        <p:nvPicPr>
          <p:cNvPr id="29" name="Picture Placeholder 28"/>
          <p:cNvPicPr>
            <a:picLocks noGrp="1" noChangeAspect="1"/>
          </p:cNvPicPr>
          <p:nvPr>
            <p:ph type="pic" sz="quarter" idx="58"/>
          </p:nvPr>
        </p:nvPicPr>
        <p:blipFill>
          <a:blip r:embed="rId3"/>
          <a:srcRect t="8200" b="8200"/>
          <a:stretch>
            <a:fillRect/>
          </a:stretch>
        </p:blipFill>
        <p:spPr>
          <a:xfrm>
            <a:off x="3635375" y="2063750"/>
            <a:ext cx="2003425" cy="1676400"/>
          </a:xfrm>
        </p:spPr>
      </p:pic>
      <p:pic>
        <p:nvPicPr>
          <p:cNvPr id="31" name="Picture Placeholder 30"/>
          <p:cNvPicPr>
            <a:picLocks noGrp="1" noChangeAspect="1"/>
          </p:cNvPicPr>
          <p:nvPr>
            <p:ph type="pic" sz="quarter" idx="59"/>
          </p:nvPr>
        </p:nvPicPr>
        <p:blipFill>
          <a:blip r:embed="rId4"/>
          <a:srcRect l="6274" r="6274"/>
          <a:stretch>
            <a:fillRect/>
          </a:stretch>
        </p:blipFill>
        <p:spPr>
          <a:xfrm>
            <a:off x="6403975" y="2063750"/>
            <a:ext cx="2003425" cy="1676400"/>
          </a:xfrm>
        </p:spPr>
      </p:pic>
      <p:sp>
        <p:nvSpPr>
          <p:cNvPr id="40" name="Rectangle 1"/>
          <p:cNvSpPr>
            <a:spLocks noChangeArrowheads="1"/>
          </p:cNvSpPr>
          <p:nvPr/>
        </p:nvSpPr>
        <p:spPr bwMode="auto">
          <a:xfrm>
            <a:off x="6202363" y="4325581"/>
            <a:ext cx="2301875" cy="1057988"/>
          </a:xfrm>
          <a:prstGeom prst="rect">
            <a:avLst/>
          </a:prstGeom>
          <a:noFill/>
          <a:ln>
            <a:noFill/>
          </a:ln>
          <a:effectLst/>
        </p:spPr>
        <p:txBody>
          <a:bodyPr vert="horz" wrap="square" lIns="0" tIns="-9522" rIns="0" bIns="-9522"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err="1">
                <a:ln>
                  <a:noFill/>
                </a:ln>
                <a:effectLst/>
                <a:uLnTx/>
                <a:uFillTx/>
                <a:latin typeface="+mn-lt"/>
                <a:ea typeface="+mn-ea"/>
              </a:rPr>
              <a:t>Inovasi</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sosial</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adalah</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praktik</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sosial</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baru</a:t>
            </a:r>
            <a:r>
              <a:rPr kumimoji="0" lang="en-US" altLang="en-US" sz="1400" b="1" i="0" u="none" strike="noStrike" kern="1200" cap="none" spc="0" normalizeH="0" baseline="0" noProof="0" dirty="0">
                <a:ln>
                  <a:noFill/>
                </a:ln>
                <a:effectLst/>
                <a:uLnTx/>
                <a:uFillTx/>
                <a:latin typeface="+mn-lt"/>
                <a:ea typeface="+mn-ea"/>
              </a:rPr>
              <a:t> yang </a:t>
            </a:r>
            <a:r>
              <a:rPr kumimoji="0" lang="en-US" altLang="en-US" sz="1400" b="1" i="0" u="none" strike="noStrike" kern="1200" cap="none" spc="0" normalizeH="0" baseline="0" noProof="0" dirty="0" err="1">
                <a:ln>
                  <a:noFill/>
                </a:ln>
                <a:effectLst/>
                <a:uLnTx/>
                <a:uFillTx/>
                <a:latin typeface="+mn-lt"/>
                <a:ea typeface="+mn-ea"/>
              </a:rPr>
              <a:t>bertujuan</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cs typeface="Calibri" pitchFamily="34" charset="0"/>
              </a:rPr>
              <a:t>untuk</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memenuhi</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kebutuhan</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sosial</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dengan</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cara</a:t>
            </a:r>
            <a:r>
              <a:rPr kumimoji="0" lang="en-US" altLang="en-US" sz="1400" b="1" i="0" u="none" strike="noStrike" kern="1200" cap="none" spc="0" normalizeH="0" baseline="0" noProof="0" dirty="0">
                <a:ln>
                  <a:noFill/>
                </a:ln>
                <a:effectLst/>
                <a:uLnTx/>
                <a:uFillTx/>
                <a:latin typeface="+mn-lt"/>
                <a:ea typeface="+mn-ea"/>
              </a:rPr>
              <a:t> yang </a:t>
            </a:r>
            <a:r>
              <a:rPr kumimoji="0" lang="en-US" altLang="en-US" sz="1400" b="1" i="0" u="none" strike="noStrike" kern="1200" cap="none" spc="0" normalizeH="0" baseline="0" noProof="0" dirty="0" err="1">
                <a:ln>
                  <a:noFill/>
                </a:ln>
                <a:effectLst/>
                <a:uLnTx/>
                <a:uFillTx/>
                <a:latin typeface="+mn-lt"/>
                <a:ea typeface="+mn-ea"/>
              </a:rPr>
              <a:t>lebih</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baik</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daripada</a:t>
            </a:r>
            <a:r>
              <a:rPr kumimoji="0" lang="en-US" altLang="en-US" sz="1400" b="1" i="0" u="none" strike="noStrike" kern="1200" cap="none" spc="0" normalizeH="0" baseline="0" noProof="0" dirty="0">
                <a:ln>
                  <a:noFill/>
                </a:ln>
                <a:effectLst/>
                <a:uLnTx/>
                <a:uFillTx/>
                <a:latin typeface="+mn-lt"/>
                <a:ea typeface="+mn-ea"/>
              </a:rPr>
              <a:t> </a:t>
            </a:r>
            <a:r>
              <a:rPr kumimoji="0" lang="en-US" altLang="en-US" sz="1400" b="1" i="0" u="none" strike="noStrike" kern="1200" cap="none" spc="0" normalizeH="0" baseline="0" noProof="0" dirty="0" err="1">
                <a:ln>
                  <a:noFill/>
                </a:ln>
                <a:effectLst/>
                <a:uLnTx/>
                <a:uFillTx/>
                <a:latin typeface="+mn-lt"/>
                <a:ea typeface="+mn-ea"/>
              </a:rPr>
              <a:t>solusi</a:t>
            </a:r>
            <a:r>
              <a:rPr kumimoji="0" lang="en-US" altLang="en-US" sz="1400" b="1" i="0" u="none" strike="noStrike" kern="1200" cap="none" spc="0" normalizeH="0" baseline="0" noProof="0" dirty="0">
                <a:ln>
                  <a:noFill/>
                </a:ln>
                <a:effectLst/>
                <a:uLnTx/>
                <a:uFillTx/>
                <a:latin typeface="+mn-lt"/>
                <a:ea typeface="+mn-ea"/>
              </a:rPr>
              <a:t> yang </a:t>
            </a:r>
            <a:r>
              <a:rPr kumimoji="0" lang="en-US" altLang="en-US" sz="1400" b="1" i="0" u="none" strike="noStrike" kern="1200" cap="none" spc="0" normalizeH="0" baseline="0" noProof="0" dirty="0" err="1">
                <a:ln>
                  <a:noFill/>
                </a:ln>
                <a:effectLst/>
                <a:uLnTx/>
                <a:uFillTx/>
                <a:latin typeface="+mn-lt"/>
                <a:ea typeface="+mn-ea"/>
              </a:rPr>
              <a:t>ada</a:t>
            </a:r>
            <a:r>
              <a:rPr kumimoji="0" lang="en-US" altLang="en-US" sz="1400" b="1" i="0" u="none" strike="noStrike" kern="1200" cap="none" spc="0" normalizeH="0" baseline="0" noProof="0" dirty="0">
                <a:ln>
                  <a:noFill/>
                </a:ln>
                <a:effectLst/>
                <a:uLnTx/>
                <a:uFillTx/>
                <a:latin typeface="+mn-lt"/>
                <a:ea typeface="+mn-ea"/>
              </a:rPr>
              <a:t> </a:t>
            </a:r>
          </a:p>
        </p:txBody>
      </p:sp>
      <p:sp>
        <p:nvSpPr>
          <p:cNvPr id="41" name="Rectangle 40"/>
          <p:cNvSpPr/>
          <p:nvPr/>
        </p:nvSpPr>
        <p:spPr>
          <a:xfrm>
            <a:off x="471488" y="4075113"/>
            <a:ext cx="238442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err="1">
                <a:ln>
                  <a:noFill/>
                </a:ln>
                <a:effectLst/>
                <a:uLnTx/>
                <a:uFillTx/>
                <a:latin typeface="+mn-lt"/>
                <a:ea typeface="+mn-ea"/>
                <a:cs typeface="+mn-cs"/>
              </a:rPr>
              <a:t>Seolah-seolah</a:t>
            </a:r>
            <a:r>
              <a:rPr kumimoji="0" lang="en-US" sz="1400" b="1" i="0" u="none" strike="noStrike" kern="1200" cap="none" spc="0" normalizeH="0" baseline="0" noProof="0" dirty="0">
                <a:ln>
                  <a:noFill/>
                </a:ln>
                <a:effectLst/>
                <a:uLnTx/>
                <a:uFillTx/>
                <a:latin typeface="+mn-lt"/>
                <a:ea typeface="+mn-ea"/>
                <a:cs typeface="+mn-cs"/>
              </a:rPr>
              <a:t> </a:t>
            </a:r>
            <a:r>
              <a:rPr kumimoji="0" lang="id-ID" sz="1400" b="1" i="0" u="none" strike="noStrike" kern="1200" cap="none" spc="0" normalizeH="0" baseline="0" noProof="0" dirty="0">
                <a:ln>
                  <a:noFill/>
                </a:ln>
                <a:effectLst/>
                <a:uLnTx/>
                <a:uFillTx/>
                <a:latin typeface="+mn-lt"/>
                <a:ea typeface="+mn-ea"/>
                <a:cs typeface="+mn-cs"/>
              </a:rPr>
              <a:t>m</a:t>
            </a:r>
            <a:r>
              <a:rPr kumimoji="0" lang="en-US" sz="1400" b="1" i="0" u="none" strike="noStrike" kern="1200" cap="none" spc="0" normalizeH="0" baseline="0" noProof="0" dirty="0" err="1">
                <a:ln>
                  <a:noFill/>
                </a:ln>
                <a:effectLst/>
                <a:uLnTx/>
                <a:uFillTx/>
                <a:latin typeface="+mn-lt"/>
                <a:ea typeface="+mn-ea"/>
                <a:cs typeface="+mn-cs"/>
              </a:rPr>
              <a:t>emberi</a:t>
            </a:r>
            <a:r>
              <a:rPr kumimoji="0" lang="id-ID" sz="1400" b="1" i="0" u="none" strike="noStrike" kern="1200" cap="none" spc="0" normalizeH="0" baseline="0" noProof="0" dirty="0">
                <a:ln>
                  <a:noFill/>
                </a:ln>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err="1" smtClean="0">
                <a:ln>
                  <a:noFill/>
                </a:ln>
                <a:effectLst/>
                <a:uLnTx/>
                <a:uFillTx/>
                <a:latin typeface="+mn-lt"/>
                <a:ea typeface="+mn-ea"/>
                <a:cs typeface="+mn-cs"/>
              </a:rPr>
              <a:t>Kemanfaatannya</a:t>
            </a:r>
            <a:r>
              <a:rPr kumimoji="0" lang="en-US" sz="1400" b="1" i="0" u="none" strike="noStrike" kern="1200" cap="none" spc="0" normalizeH="0" baseline="0" noProof="0" dirty="0" smtClean="0">
                <a:ln>
                  <a:noFill/>
                </a:ln>
                <a:effectLst/>
                <a:uLnTx/>
                <a:uFillTx/>
                <a:latin typeface="+mn-lt"/>
                <a:ea typeface="+mn-ea"/>
                <a:cs typeface="+mn-cs"/>
              </a:rPr>
              <a:t> </a:t>
            </a:r>
            <a:r>
              <a:rPr kumimoji="0" lang="en-US" sz="1400" b="1" i="1" u="none" strike="noStrike" kern="1200" cap="none" spc="0" normalizeH="0" baseline="0" noProof="0" dirty="0">
                <a:ln>
                  <a:noFill/>
                </a:ln>
                <a:effectLst/>
                <a:uLnTx/>
                <a:uFillTx/>
                <a:latin typeface="+mn-lt"/>
                <a:ea typeface="+mn-ea"/>
                <a:cs typeface="+mn-cs"/>
              </a:rPr>
              <a:t>Intangible :</a:t>
            </a:r>
            <a:r>
              <a:rPr kumimoji="0" lang="en-US" sz="1400" b="1" i="0" u="none" strike="noStrike" kern="1200" cap="none" spc="0" normalizeH="0" baseline="0" noProof="0" dirty="0">
                <a:ln>
                  <a:noFill/>
                </a:ln>
                <a:effectLst/>
                <a:uLnTx/>
                <a:uFillTx/>
                <a:latin typeface="+mn-lt"/>
                <a:ea typeface="+mn-ea"/>
                <a:cs typeface="+mn-cs"/>
              </a:rPr>
              <a:t>Citra, </a:t>
            </a:r>
            <a:r>
              <a:rPr kumimoji="0" lang="en-US" sz="1400" b="1" i="0" u="none" strike="noStrike" kern="1200" cap="none" spc="0" normalizeH="0" baseline="0" noProof="0" dirty="0" err="1">
                <a:ln>
                  <a:noFill/>
                </a:ln>
                <a:effectLst/>
                <a:uLnTx/>
                <a:uFillTx/>
                <a:latin typeface="+mn-lt"/>
                <a:ea typeface="+mn-ea"/>
                <a:cs typeface="+mn-cs"/>
              </a:rPr>
              <a:t>Hubungan</a:t>
            </a:r>
            <a:r>
              <a:rPr kumimoji="0" lang="en-US" sz="1400" b="1" i="0" u="none" strike="noStrike" kern="1200" cap="none" spc="0" normalizeH="0" baseline="0" noProof="0" dirty="0">
                <a:ln>
                  <a:noFill/>
                </a:ln>
                <a:effectLst/>
                <a:uLnTx/>
                <a:uFillTx/>
                <a:latin typeface="+mn-lt"/>
                <a:ea typeface="+mn-ea"/>
                <a:cs typeface="+mn-cs"/>
              </a:rPr>
              <a:t> </a:t>
            </a:r>
            <a:r>
              <a:rPr kumimoji="0" lang="en-US" sz="1400" b="1" i="0" u="none" strike="noStrike" kern="1200" cap="none" spc="0" normalizeH="0" baseline="0" noProof="0" dirty="0" err="1">
                <a:ln>
                  <a:noFill/>
                </a:ln>
                <a:effectLst/>
                <a:uLnTx/>
                <a:uFillTx/>
                <a:latin typeface="+mn-lt"/>
                <a:ea typeface="+mn-ea"/>
                <a:cs typeface="+mn-cs"/>
              </a:rPr>
              <a:t>Baik</a:t>
            </a:r>
            <a:r>
              <a:rPr kumimoji="0" lang="en-US" sz="1400" b="1" i="0" u="none" strike="noStrike" kern="1200" cap="none" spc="0" normalizeH="0" baseline="0" noProof="0" dirty="0">
                <a:ln>
                  <a:noFill/>
                </a:ln>
                <a:effectLst/>
                <a:uLnTx/>
                <a:uFillTx/>
                <a:latin typeface="+mn-lt"/>
                <a:ea typeface="+mn-ea"/>
                <a:cs typeface="+mn-cs"/>
              </a:rPr>
              <a:t>, </a:t>
            </a:r>
            <a:r>
              <a:rPr kumimoji="0" lang="en-US" sz="1400" b="1" i="0" u="none" strike="noStrike" kern="1200" cap="none" spc="0" normalizeH="0" baseline="0" noProof="0" dirty="0" err="1">
                <a:ln>
                  <a:noFill/>
                </a:ln>
                <a:effectLst/>
                <a:uLnTx/>
                <a:uFillTx/>
                <a:latin typeface="+mn-lt"/>
                <a:ea typeface="+mn-ea"/>
                <a:cs typeface="+mn-cs"/>
              </a:rPr>
              <a:t>Dukungan</a:t>
            </a:r>
            <a:r>
              <a:rPr kumimoji="0" lang="en-US" sz="1400" b="1" i="0" u="none" strike="noStrike" kern="1200" cap="none" spc="0" normalizeH="0" baseline="0" noProof="0" dirty="0">
                <a:ln>
                  <a:noFill/>
                </a:ln>
                <a:effectLst/>
                <a:uLnTx/>
                <a:uFillTx/>
                <a:latin typeface="+mn-lt"/>
                <a:ea typeface="+mn-ea"/>
                <a:cs typeface="+mn-cs"/>
              </a:rPr>
              <a:t> Masyarakat, </a:t>
            </a:r>
            <a:r>
              <a:rPr kumimoji="0" lang="en-US" sz="1400" b="1" i="0" u="none" strike="noStrike" kern="1200" cap="none" spc="0" normalizeH="0" baseline="0" noProof="0" dirty="0" err="1">
                <a:ln>
                  <a:noFill/>
                </a:ln>
                <a:effectLst/>
                <a:uLnTx/>
                <a:uFillTx/>
                <a:latin typeface="+mn-lt"/>
                <a:ea typeface="+mn-ea"/>
                <a:cs typeface="+mn-cs"/>
              </a:rPr>
              <a:t>Akses</a:t>
            </a:r>
            <a:r>
              <a:rPr kumimoji="0" lang="en-US" sz="1400" b="1" i="0" u="none" strike="noStrike" kern="1200" cap="none" spc="0" normalizeH="0" baseline="0" noProof="0" dirty="0">
                <a:ln>
                  <a:noFill/>
                </a:ln>
                <a:effectLst/>
                <a:uLnTx/>
                <a:uFillTx/>
                <a:latin typeface="+mn-lt"/>
                <a:ea typeface="+mn-ea"/>
                <a:cs typeface="+mn-cs"/>
              </a:rPr>
              <a:t> Lembaga </a:t>
            </a:r>
            <a:r>
              <a:rPr kumimoji="0" lang="en-US" sz="1400" b="1" i="0" u="none" strike="noStrike" kern="1200" cap="none" spc="0" normalizeH="0" baseline="0" noProof="0" dirty="0" err="1">
                <a:ln>
                  <a:noFill/>
                </a:ln>
                <a:effectLst/>
                <a:uLnTx/>
                <a:uFillTx/>
                <a:latin typeface="+mn-lt"/>
                <a:ea typeface="+mn-ea"/>
                <a:cs typeface="+mn-cs"/>
              </a:rPr>
              <a:t>Keuangan</a:t>
            </a:r>
            <a:endParaRPr kumimoji="0" lang="en-US" sz="1400" b="1" i="0" u="none" strike="noStrike" kern="1200" cap="none" spc="0" normalizeH="0" baseline="0" noProof="0" dirty="0">
              <a:ln>
                <a:noFill/>
              </a:ln>
              <a:effectLst/>
              <a:uLnTx/>
              <a:uFillTx/>
              <a:latin typeface="+mn-lt"/>
              <a:ea typeface="+mn-ea"/>
              <a:cs typeface="+mn-cs"/>
            </a:endParaRPr>
          </a:p>
        </p:txBody>
      </p:sp>
      <p:sp>
        <p:nvSpPr>
          <p:cNvPr id="42" name="Rectangle 41"/>
          <p:cNvSpPr/>
          <p:nvPr/>
        </p:nvSpPr>
        <p:spPr>
          <a:xfrm>
            <a:off x="3086100" y="1298893"/>
            <a:ext cx="301212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1" u="none" strike="noStrike" kern="1200" cap="none" spc="0" normalizeH="0" baseline="0" noProof="0" dirty="0">
                <a:ln>
                  <a:noFill/>
                </a:ln>
                <a:effectLst/>
                <a:uLnTx/>
                <a:uFillTx/>
                <a:latin typeface="+mn-lt"/>
                <a:ea typeface="+mn-ea"/>
                <a:cs typeface="+mn-cs"/>
              </a:rPr>
              <a:t>Creating Shared Value (Csv)</a:t>
            </a:r>
            <a:r>
              <a:rPr kumimoji="0" lang="en-US" sz="1600" b="1" i="0" u="none" strike="noStrike" kern="1200" cap="none" spc="0" normalizeH="0" baseline="0" noProof="0" dirty="0">
                <a:ln>
                  <a:noFill/>
                </a:ln>
                <a:effectLst/>
                <a:uLnTx/>
                <a:uFillTx/>
                <a:latin typeface="+mn-lt"/>
                <a:ea typeface="+mn-ea"/>
                <a:cs typeface="+mn-cs"/>
              </a:rPr>
              <a:t>: </a:t>
            </a:r>
            <a:r>
              <a:rPr kumimoji="0" lang="en-US" sz="1600" b="1" i="0" u="none" strike="noStrike" kern="1200" cap="none" spc="0" normalizeH="0" baseline="0" noProof="0" dirty="0" err="1">
                <a:ln>
                  <a:noFill/>
                </a:ln>
                <a:effectLst/>
                <a:uLnTx/>
                <a:uFillTx/>
                <a:latin typeface="+mn-lt"/>
                <a:ea typeface="+mn-ea"/>
                <a:cs typeface="+mn-cs"/>
              </a:rPr>
              <a:t>Penciptaan</a:t>
            </a:r>
            <a:r>
              <a:rPr kumimoji="0" lang="en-US" sz="1600" b="1" i="0" u="none" strike="noStrike" kern="1200" cap="none" spc="0" normalizeH="0" baseline="0" noProof="0" dirty="0">
                <a:ln>
                  <a:noFill/>
                </a:ln>
                <a:effectLst/>
                <a:uLnTx/>
                <a:uFillTx/>
                <a:latin typeface="+mn-lt"/>
                <a:ea typeface="+mn-ea"/>
                <a:cs typeface="+mn-cs"/>
              </a:rPr>
              <a:t> Nilai Bersama: </a:t>
            </a:r>
            <a:endParaRPr kumimoji="0" lang="id-ID" sz="1600" b="1" i="0" u="none" strike="noStrike" kern="1200" cap="none" spc="0" normalizeH="0" baseline="0" noProof="0" dirty="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1" u="none" strike="noStrike" kern="1200" cap="none" spc="0" normalizeH="0" baseline="0" noProof="0" dirty="0">
                <a:ln>
                  <a:noFill/>
                </a:ln>
                <a:effectLst/>
                <a:uLnTx/>
                <a:uFillTx/>
                <a:latin typeface="+mn-lt"/>
                <a:ea typeface="+mn-ea"/>
                <a:cs typeface="+mn-cs"/>
              </a:rPr>
              <a:t>Win-win Solution</a:t>
            </a:r>
          </a:p>
        </p:txBody>
      </p:sp>
      <p:sp>
        <p:nvSpPr>
          <p:cNvPr id="43" name="Rectangle 42"/>
          <p:cNvSpPr/>
          <p:nvPr/>
        </p:nvSpPr>
        <p:spPr>
          <a:xfrm>
            <a:off x="3294063" y="3821906"/>
            <a:ext cx="2667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mn-cs"/>
              </a:rPr>
              <a:t>CSV: LANGSUNG, </a:t>
            </a:r>
            <a:r>
              <a:rPr kumimoji="0" lang="en-US" sz="1400" b="1" i="1" u="none" strike="noStrike" kern="1200" cap="none" spc="0" normalizeH="0" baseline="0" noProof="0" dirty="0">
                <a:ln>
                  <a:noFill/>
                </a:ln>
                <a:effectLst/>
                <a:uLnTx/>
                <a:uFillTx/>
                <a:latin typeface="+mn-lt"/>
                <a:ea typeface="+mn-ea"/>
                <a:cs typeface="+mn-cs"/>
              </a:rPr>
              <a:t>TANGIBLE </a:t>
            </a:r>
            <a:r>
              <a:rPr kumimoji="0" lang="en-US" sz="1400" b="1" i="0" u="none" strike="noStrike" kern="1200" cap="none" spc="0" normalizeH="0" baseline="0" noProof="0" dirty="0">
                <a:ln>
                  <a:noFill/>
                </a:ln>
                <a:effectLst/>
                <a:uLnTx/>
                <a:uFillTx/>
                <a:latin typeface="+mn-lt"/>
                <a:ea typeface="+mn-ea"/>
                <a:cs typeface="+mn-cs"/>
              </a:rPr>
              <a:t>DISAMPING JUGA </a:t>
            </a:r>
            <a:r>
              <a:rPr kumimoji="0" lang="en-US" sz="1400" b="1" i="1" u="none" strike="noStrike" kern="1200" cap="none" spc="0" normalizeH="0" baseline="0" noProof="0" dirty="0">
                <a:ln>
                  <a:noFill/>
                </a:ln>
                <a:effectLst/>
                <a:uLnTx/>
                <a:uFillTx/>
                <a:latin typeface="+mn-lt"/>
                <a:ea typeface="+mn-ea"/>
                <a:cs typeface="+mn-cs"/>
              </a:rPr>
              <a:t>INTANGIBLE</a:t>
            </a:r>
          </a:p>
        </p:txBody>
      </p:sp>
      <p:sp>
        <p:nvSpPr>
          <p:cNvPr id="44" name="Rectangle 43"/>
          <p:cNvSpPr/>
          <p:nvPr/>
        </p:nvSpPr>
        <p:spPr>
          <a:xfrm>
            <a:off x="3559175" y="4621213"/>
            <a:ext cx="485298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1" u="none" strike="noStrike" kern="1200" cap="none" spc="0" normalizeH="0" baseline="0" noProof="0" dirty="0">
                <a:ln>
                  <a:noFill/>
                </a:ln>
                <a:effectLst/>
                <a:uLnTx/>
                <a:uFillTx/>
                <a:latin typeface="+mn-lt"/>
                <a:ea typeface="+mn-ea"/>
                <a:cs typeface="Calibri" pitchFamily="34" charset="0"/>
              </a:rPr>
              <a:t>GOOD PRACTICES</a:t>
            </a:r>
            <a:r>
              <a:rPr kumimoji="0" lang="en-US" sz="1400" b="1" i="0" u="none" strike="noStrike" kern="1200" cap="none" spc="0" normalizeH="0" baseline="0" noProof="0" dirty="0">
                <a:ln>
                  <a:noFill/>
                </a:ln>
                <a:effectLst/>
                <a:uLnTx/>
                <a:uFillTx/>
                <a:latin typeface="+mn-lt"/>
                <a:ea typeface="+mn-ea"/>
                <a:cs typeface="Calibri"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Calibri" pitchFamily="34" charset="0"/>
              </a:rPr>
              <a:t>PLTMH</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Calibri" pitchFamily="34" charset="0"/>
              </a:rPr>
              <a:t>BIOGAS, BIOMASS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Calibri" pitchFamily="34" charset="0"/>
              </a:rPr>
              <a:t>PAKAN TERNAK</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Calibri" pitchFamily="34" charset="0"/>
              </a:rPr>
              <a:t>EMPON-EMPON</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mn-lt"/>
                <a:ea typeface="+mn-ea"/>
                <a:cs typeface="Calibri" pitchFamily="34" charset="0"/>
              </a:rPr>
              <a:t>KETRAMPILAN OTOMOTIF</a:t>
            </a:r>
          </a:p>
        </p:txBody>
      </p:sp>
    </p:spTree>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2"/>
          <a:stretch>
            <a:fillRect/>
          </a:stretch>
        </p:blipFill>
        <p:spPr>
          <a:xfrm>
            <a:off x="104775" y="1249363"/>
            <a:ext cx="6642100" cy="5094287"/>
          </a:xfrm>
          <a:ln/>
        </p:spPr>
      </p:pic>
      <p:sp>
        <p:nvSpPr>
          <p:cNvPr id="38915" name="Rectangle 4"/>
          <p:cNvSpPr/>
          <p:nvPr/>
        </p:nvSpPr>
        <p:spPr>
          <a:xfrm>
            <a:off x="6731000" y="1674813"/>
            <a:ext cx="2413000" cy="4524315"/>
          </a:xfrm>
          <a:prstGeom prst="rect">
            <a:avLst/>
          </a:prstGeom>
          <a:noFill/>
          <a:ln w="9525">
            <a:noFill/>
          </a:ln>
        </p:spPr>
        <p:txBody>
          <a:bodyPr>
            <a:spAutoFit/>
          </a:bodyPr>
          <a:lstStyle/>
          <a:p>
            <a:pPr>
              <a:buNone/>
            </a:pPr>
            <a:r>
              <a:rPr sz="1600" i="1" dirty="0">
                <a:solidFill>
                  <a:srgbClr val="000000"/>
                </a:solidFill>
                <a:latin typeface="Times New Roman" pitchFamily="18" charset="0"/>
                <a:cs typeface="Times New Roman" pitchFamily="18" charset="0"/>
              </a:rPr>
              <a:t>Life Cycle Assessment </a:t>
            </a:r>
            <a:r>
              <a:rPr sz="1600" dirty="0">
                <a:solidFill>
                  <a:srgbClr val="000000"/>
                </a:solidFill>
                <a:latin typeface="Times New Roman" pitchFamily="18" charset="0"/>
                <a:cs typeface="Times New Roman" pitchFamily="18" charset="0"/>
              </a:rPr>
              <a:t>(LCA) merupakan sebuah metode</a:t>
            </a:r>
            <a:r>
              <a:rPr lang="id-ID" altLang="x-none" sz="1600" dirty="0">
                <a:solidFill>
                  <a:srgbClr val="000000"/>
                </a:solidFill>
                <a:latin typeface="Times New Roman" pitchFamily="18" charset="0"/>
                <a:cs typeface="Times New Roman" pitchFamily="18" charset="0"/>
              </a:rPr>
              <a:t> </a:t>
            </a:r>
            <a:r>
              <a:rPr sz="1600" dirty="0">
                <a:solidFill>
                  <a:srgbClr val="000000"/>
                </a:solidFill>
                <a:latin typeface="Times New Roman" pitchFamily="18" charset="0"/>
                <a:cs typeface="Times New Roman" pitchFamily="18" charset="0"/>
              </a:rPr>
              <a:t>berbasis </a:t>
            </a:r>
            <a:r>
              <a:rPr sz="1600" i="1" dirty="0">
                <a:solidFill>
                  <a:srgbClr val="000000"/>
                </a:solidFill>
                <a:latin typeface="Times New Roman" pitchFamily="18" charset="0"/>
                <a:cs typeface="Times New Roman" pitchFamily="18" charset="0"/>
              </a:rPr>
              <a:t>cradle to grave </a:t>
            </a:r>
            <a:r>
              <a:rPr sz="1600" dirty="0">
                <a:solidFill>
                  <a:srgbClr val="000000"/>
                </a:solidFill>
                <a:latin typeface="Times New Roman" pitchFamily="18" charset="0"/>
                <a:cs typeface="Times New Roman" pitchFamily="18" charset="0"/>
              </a:rPr>
              <a:t>(analisis keseluruhan siklus dari proses produksi hingga pengolahan</a:t>
            </a:r>
            <a:r>
              <a:rPr lang="id-ID" altLang="x-none" sz="1600" dirty="0">
                <a:solidFill>
                  <a:srgbClr val="000000"/>
                </a:solidFill>
                <a:latin typeface="Times New Roman" pitchFamily="18" charset="0"/>
                <a:cs typeface="Times New Roman" pitchFamily="18" charset="0"/>
              </a:rPr>
              <a:t> </a:t>
            </a:r>
            <a:r>
              <a:rPr sz="1600" dirty="0">
                <a:solidFill>
                  <a:srgbClr val="000000"/>
                </a:solidFill>
                <a:latin typeface="Times New Roman" pitchFamily="18" charset="0"/>
                <a:cs typeface="Times New Roman" pitchFamily="18" charset="0"/>
              </a:rPr>
              <a:t>limbah) yang digunakan untuk </a:t>
            </a:r>
            <a:r>
              <a:rPr lang="id-ID" altLang="x-none" sz="1600" dirty="0">
                <a:solidFill>
                  <a:srgbClr val="000000"/>
                </a:solidFill>
                <a:latin typeface="Times New Roman" pitchFamily="18" charset="0"/>
                <a:cs typeface="Times New Roman" pitchFamily="18" charset="0"/>
              </a:rPr>
              <a:t>mengetahui </a:t>
            </a:r>
            <a:r>
              <a:rPr sz="1600" dirty="0">
                <a:solidFill>
                  <a:srgbClr val="000000"/>
                </a:solidFill>
                <a:latin typeface="Times New Roman" pitchFamily="18" charset="0"/>
                <a:cs typeface="Times New Roman" pitchFamily="18" charset="0"/>
              </a:rPr>
              <a:t>jumlah energi, biaya, dan dampak lingkungan</a:t>
            </a:r>
            <a:r>
              <a:rPr lang="id-ID" altLang="x-none" sz="1600" dirty="0">
                <a:solidFill>
                  <a:srgbClr val="000000"/>
                </a:solidFill>
                <a:latin typeface="Times New Roman" pitchFamily="18" charset="0"/>
                <a:cs typeface="Times New Roman" pitchFamily="18" charset="0"/>
              </a:rPr>
              <a:t> </a:t>
            </a:r>
            <a:r>
              <a:rPr sz="1600" dirty="0">
                <a:solidFill>
                  <a:srgbClr val="000000"/>
                </a:solidFill>
                <a:latin typeface="Times New Roman" pitchFamily="18" charset="0"/>
                <a:cs typeface="Times New Roman" pitchFamily="18" charset="0"/>
              </a:rPr>
              <a:t>yang disebabkan oleh tahapan daur hidup produk dimulai dari saat pengambilan bahan baku</a:t>
            </a:r>
            <a:r>
              <a:rPr lang="id-ID" altLang="x-none" sz="1600" dirty="0">
                <a:solidFill>
                  <a:srgbClr val="000000"/>
                </a:solidFill>
                <a:latin typeface="Times New Roman" pitchFamily="18" charset="0"/>
                <a:cs typeface="Times New Roman" pitchFamily="18" charset="0"/>
              </a:rPr>
              <a:t> </a:t>
            </a:r>
            <a:r>
              <a:rPr sz="1600" dirty="0">
                <a:solidFill>
                  <a:srgbClr val="000000"/>
                </a:solidFill>
                <a:latin typeface="Times New Roman" pitchFamily="18" charset="0"/>
                <a:cs typeface="Times New Roman" pitchFamily="18" charset="0"/>
              </a:rPr>
              <a:t>sampai dengan produk itu selesai digunakan oleh konsumen</a:t>
            </a:r>
            <a:r>
              <a:rPr lang="id-ID" altLang="x-none" sz="1600" dirty="0">
                <a:solidFill>
                  <a:srgbClr val="000000"/>
                </a:solidFill>
                <a:latin typeface="Times New Roman" pitchFamily="18" charset="0"/>
                <a:cs typeface="Times New Roman" pitchFamily="18" charset="0"/>
              </a:rPr>
              <a:t>.</a:t>
            </a:r>
            <a:endParaRPr sz="1600" dirty="0">
              <a:solidFill>
                <a:srgbClr val="000000"/>
              </a:solidFill>
              <a:latin typeface="Times New Roman" pitchFamily="18" charset="0"/>
              <a:cs typeface="Times New Roman" pitchFamily="18" charset="0"/>
            </a:endParaRPr>
          </a:p>
          <a:p>
            <a:pPr>
              <a:buNone/>
            </a:pPr>
            <a:r>
              <a:rPr sz="1600" dirty="0">
                <a:solidFill>
                  <a:srgbClr val="000000"/>
                </a:solidFill>
                <a:latin typeface="Times New Roman" pitchFamily="18" charset="0"/>
                <a:cs typeface="Times New Roman" pitchFamily="18" charset="0"/>
              </a:rPr>
              <a:t> </a:t>
            </a:r>
          </a:p>
        </p:txBody>
      </p:sp>
      <p:sp>
        <p:nvSpPr>
          <p:cNvPr id="7" name="Title 1"/>
          <p:cNvSpPr>
            <a:spLocks noGrp="1"/>
          </p:cNvSpPr>
          <p:nvPr>
            <p:ph type="title"/>
          </p:nvPr>
        </p:nvSpPr>
        <p:spPr>
          <a:xfrm>
            <a:off x="0" y="0"/>
            <a:ext cx="9144000" cy="863600"/>
          </a:xfrm>
          <a:solidFill>
            <a:schemeClr val="accent6">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2600" b="1"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PENERAPAN KRITERIA LIFE CYCLE ASSESSMENT</a:t>
            </a:r>
            <a:endParaRPr kumimoji="0" lang="en-US" sz="2600" b="1" i="0"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0" y="3665538"/>
            <a:ext cx="7532688" cy="2335213"/>
          </a:xfrm>
          <a:prstGeom prst="rect">
            <a:avLst/>
          </a:prstGeom>
          <a:solidFill>
            <a:srgbClr val="EAE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pic>
        <p:nvPicPr>
          <p:cNvPr id="39939" name="Picture 1"/>
          <p:cNvPicPr>
            <a:picLocks noChangeAspect="1"/>
          </p:cNvPicPr>
          <p:nvPr/>
        </p:nvPicPr>
        <p:blipFill>
          <a:blip r:embed="rId2"/>
          <a:stretch>
            <a:fillRect/>
          </a:stretch>
        </p:blipFill>
        <p:spPr>
          <a:xfrm>
            <a:off x="88900" y="1608400"/>
            <a:ext cx="6769100" cy="4373563"/>
          </a:xfrm>
          <a:prstGeom prst="rect">
            <a:avLst/>
          </a:prstGeom>
          <a:noFill/>
          <a:ln w="9525">
            <a:noFill/>
          </a:ln>
        </p:spPr>
      </p:pic>
      <p:pic>
        <p:nvPicPr>
          <p:cNvPr id="39940" name="Picture 7"/>
          <p:cNvPicPr>
            <a:picLocks noChangeAspect="1"/>
          </p:cNvPicPr>
          <p:nvPr/>
        </p:nvPicPr>
        <p:blipFill>
          <a:blip r:embed="rId3"/>
          <a:stretch>
            <a:fillRect/>
          </a:stretch>
        </p:blipFill>
        <p:spPr>
          <a:xfrm>
            <a:off x="3619500" y="1600200"/>
            <a:ext cx="444500" cy="444500"/>
          </a:xfrm>
          <a:prstGeom prst="rect">
            <a:avLst/>
          </a:prstGeom>
          <a:noFill/>
          <a:ln w="9525">
            <a:noFill/>
          </a:ln>
        </p:spPr>
      </p:pic>
      <p:pic>
        <p:nvPicPr>
          <p:cNvPr id="39941" name="Picture 11"/>
          <p:cNvPicPr>
            <a:picLocks noChangeAspect="1"/>
          </p:cNvPicPr>
          <p:nvPr/>
        </p:nvPicPr>
        <p:blipFill>
          <a:blip r:embed="rId4"/>
          <a:stretch>
            <a:fillRect/>
          </a:stretch>
        </p:blipFill>
        <p:spPr>
          <a:xfrm>
            <a:off x="4545013" y="4569088"/>
            <a:ext cx="2003425" cy="1216025"/>
          </a:xfrm>
          <a:prstGeom prst="rect">
            <a:avLst/>
          </a:prstGeom>
          <a:noFill/>
          <a:ln w="9525">
            <a:noFill/>
          </a:ln>
        </p:spPr>
      </p:pic>
      <p:pic>
        <p:nvPicPr>
          <p:cNvPr id="39942" name="Picture 13"/>
          <p:cNvPicPr>
            <a:picLocks noChangeAspect="1"/>
          </p:cNvPicPr>
          <p:nvPr/>
        </p:nvPicPr>
        <p:blipFill>
          <a:blip r:embed="rId5"/>
          <a:stretch>
            <a:fillRect/>
          </a:stretch>
        </p:blipFill>
        <p:spPr>
          <a:xfrm>
            <a:off x="2027238" y="3363788"/>
            <a:ext cx="715962" cy="714375"/>
          </a:xfrm>
          <a:prstGeom prst="rect">
            <a:avLst/>
          </a:prstGeom>
          <a:noFill/>
          <a:ln w="9525">
            <a:noFill/>
          </a:ln>
        </p:spPr>
      </p:pic>
      <p:pic>
        <p:nvPicPr>
          <p:cNvPr id="39943" name="Picture 14"/>
          <p:cNvPicPr>
            <a:picLocks noChangeAspect="1"/>
          </p:cNvPicPr>
          <p:nvPr/>
        </p:nvPicPr>
        <p:blipFill>
          <a:blip r:embed="rId6"/>
          <a:stretch>
            <a:fillRect/>
          </a:stretch>
        </p:blipFill>
        <p:spPr>
          <a:xfrm>
            <a:off x="1057275" y="1747838"/>
            <a:ext cx="1136650" cy="1382712"/>
          </a:xfrm>
          <a:prstGeom prst="rect">
            <a:avLst/>
          </a:prstGeom>
          <a:noFill/>
          <a:ln w="9525">
            <a:noFill/>
          </a:ln>
        </p:spPr>
      </p:pic>
      <p:pic>
        <p:nvPicPr>
          <p:cNvPr id="39944" name="Picture 16"/>
          <p:cNvPicPr>
            <a:picLocks noChangeAspect="1"/>
          </p:cNvPicPr>
          <p:nvPr/>
        </p:nvPicPr>
        <p:blipFill>
          <a:blip r:embed="rId7"/>
          <a:stretch>
            <a:fillRect/>
          </a:stretch>
        </p:blipFill>
        <p:spPr>
          <a:xfrm>
            <a:off x="6685850" y="4842463"/>
            <a:ext cx="714375" cy="714375"/>
          </a:xfrm>
          <a:prstGeom prst="rect">
            <a:avLst/>
          </a:prstGeom>
          <a:noFill/>
          <a:ln w="9525">
            <a:noFill/>
          </a:ln>
        </p:spPr>
      </p:pic>
      <p:pic>
        <p:nvPicPr>
          <p:cNvPr id="39945" name="Picture 17"/>
          <p:cNvPicPr>
            <a:picLocks noChangeAspect="1"/>
          </p:cNvPicPr>
          <p:nvPr/>
        </p:nvPicPr>
        <p:blipFill>
          <a:blip r:embed="rId8"/>
          <a:stretch>
            <a:fillRect/>
          </a:stretch>
        </p:blipFill>
        <p:spPr>
          <a:xfrm>
            <a:off x="2984500" y="2468563"/>
            <a:ext cx="354013" cy="354012"/>
          </a:xfrm>
          <a:prstGeom prst="rect">
            <a:avLst/>
          </a:prstGeom>
          <a:noFill/>
          <a:ln w="9525">
            <a:noFill/>
          </a:ln>
        </p:spPr>
      </p:pic>
      <p:pic>
        <p:nvPicPr>
          <p:cNvPr id="39946" name="Picture 18"/>
          <p:cNvPicPr>
            <a:picLocks noChangeAspect="1"/>
          </p:cNvPicPr>
          <p:nvPr/>
        </p:nvPicPr>
        <p:blipFill>
          <a:blip r:embed="rId9"/>
          <a:stretch>
            <a:fillRect/>
          </a:stretch>
        </p:blipFill>
        <p:spPr>
          <a:xfrm>
            <a:off x="5670550" y="1822450"/>
            <a:ext cx="576263" cy="503238"/>
          </a:xfrm>
          <a:prstGeom prst="rect">
            <a:avLst/>
          </a:prstGeom>
          <a:noFill/>
          <a:ln w="9525">
            <a:noFill/>
          </a:ln>
        </p:spPr>
      </p:pic>
      <p:pic>
        <p:nvPicPr>
          <p:cNvPr id="39947" name="Picture 20"/>
          <p:cNvPicPr>
            <a:picLocks noChangeAspect="1"/>
          </p:cNvPicPr>
          <p:nvPr/>
        </p:nvPicPr>
        <p:blipFill>
          <a:blip r:embed="rId10"/>
          <a:stretch>
            <a:fillRect/>
          </a:stretch>
        </p:blipFill>
        <p:spPr>
          <a:xfrm>
            <a:off x="4625975" y="5781875"/>
            <a:ext cx="238125" cy="239713"/>
          </a:xfrm>
          <a:prstGeom prst="rect">
            <a:avLst/>
          </a:prstGeom>
          <a:noFill/>
          <a:ln w="9525">
            <a:noFill/>
          </a:ln>
        </p:spPr>
      </p:pic>
      <p:pic>
        <p:nvPicPr>
          <p:cNvPr id="39948" name="Picture 21"/>
          <p:cNvPicPr>
            <a:picLocks noChangeAspect="1"/>
          </p:cNvPicPr>
          <p:nvPr/>
        </p:nvPicPr>
        <p:blipFill>
          <a:blip r:embed="rId11"/>
          <a:stretch>
            <a:fillRect/>
          </a:stretch>
        </p:blipFill>
        <p:spPr>
          <a:xfrm>
            <a:off x="4597400" y="2814638"/>
            <a:ext cx="355600" cy="355600"/>
          </a:xfrm>
          <a:prstGeom prst="rect">
            <a:avLst/>
          </a:prstGeom>
          <a:noFill/>
          <a:ln w="9525">
            <a:noFill/>
          </a:ln>
        </p:spPr>
      </p:pic>
      <p:pic>
        <p:nvPicPr>
          <p:cNvPr id="39949" name="Picture 19"/>
          <p:cNvPicPr>
            <a:picLocks noChangeAspect="1"/>
          </p:cNvPicPr>
          <p:nvPr/>
        </p:nvPicPr>
        <p:blipFill>
          <a:blip r:embed="rId12"/>
          <a:stretch>
            <a:fillRect/>
          </a:stretch>
        </p:blipFill>
        <p:spPr>
          <a:xfrm>
            <a:off x="6875463" y="1600200"/>
            <a:ext cx="1774825" cy="1392238"/>
          </a:xfrm>
          <a:prstGeom prst="rect">
            <a:avLst/>
          </a:prstGeom>
          <a:noFill/>
          <a:ln w="9525">
            <a:noFill/>
          </a:ln>
        </p:spPr>
      </p:pic>
      <p:sp>
        <p:nvSpPr>
          <p:cNvPr id="23" name="Rectangle 22"/>
          <p:cNvSpPr/>
          <p:nvPr/>
        </p:nvSpPr>
        <p:spPr>
          <a:xfrm>
            <a:off x="1514475" y="4084325"/>
            <a:ext cx="5230813" cy="21590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900" b="0" i="0" u="none" strike="noStrike" kern="1200" cap="all" spc="150" normalizeH="0" baseline="0" noProof="0" dirty="0" err="1">
                <a:ln>
                  <a:noFill/>
                </a:ln>
                <a:solidFill>
                  <a:srgbClr val="FF0000"/>
                </a:solidFill>
                <a:effectLst/>
                <a:uLnTx/>
                <a:uFillTx/>
                <a:latin typeface="Arial Rounded MT Bold" panose="020F0704030504030204" pitchFamily="34" charset="0"/>
                <a:ea typeface="+mn-ea"/>
                <a:cs typeface="+mn-cs"/>
              </a:rPr>
              <a:t>aplikasi</a:t>
            </a:r>
            <a:r>
              <a:rPr kumimoji="0" lang="en-US" sz="900" b="0" i="0" u="none" strike="noStrike" kern="1200" cap="all" spc="150" normalizeH="0" baseline="0" noProof="0" dirty="0">
                <a:ln>
                  <a:noFill/>
                </a:ln>
                <a:solidFill>
                  <a:srgbClr val="000000">
                    <a:lumMod val="85000"/>
                    <a:lumOff val="15000"/>
                  </a:srgbClr>
                </a:solidFill>
                <a:effectLst/>
                <a:uLnTx/>
                <a:uFillTx/>
                <a:latin typeface="Arial Rounded MT Bold" panose="020F0704030504030204" pitchFamily="34" charset="0"/>
                <a:ea typeface="+mn-ea"/>
                <a:cs typeface="+mn-cs"/>
              </a:rPr>
              <a:t> </a:t>
            </a:r>
            <a:r>
              <a:rPr kumimoji="0" lang="en-US" sz="900" b="0" i="0" u="none" strike="noStrike" kern="1200" cap="all" spc="150" normalizeH="0" baseline="0" noProof="0" dirty="0" err="1">
                <a:ln>
                  <a:noFill/>
                </a:ln>
                <a:solidFill>
                  <a:srgbClr val="FF0000"/>
                </a:solidFill>
                <a:effectLst/>
                <a:uLnTx/>
                <a:uFillTx/>
                <a:latin typeface="Arial Rounded MT Bold" panose="020F0704030504030204" pitchFamily="34" charset="0"/>
                <a:ea typeface="+mn-ea"/>
                <a:cs typeface="+mn-cs"/>
              </a:rPr>
              <a:t>sistem</a:t>
            </a:r>
            <a:r>
              <a:rPr kumimoji="0" lang="en-US" sz="900" b="0" i="0" u="none" strike="noStrike" kern="1200" cap="all" spc="150" normalizeH="0" baseline="0" noProof="0" dirty="0">
                <a:ln>
                  <a:noFill/>
                </a:ln>
                <a:solidFill>
                  <a:srgbClr val="FF0000"/>
                </a:solidFill>
                <a:effectLst/>
                <a:uLnTx/>
                <a:uFillTx/>
                <a:latin typeface="Arial Rounded MT Bold" panose="020F0704030504030204" pitchFamily="34" charset="0"/>
                <a:ea typeface="+mn-ea"/>
                <a:cs typeface="+mn-cs"/>
              </a:rPr>
              <a:t> </a:t>
            </a:r>
            <a:r>
              <a:rPr kumimoji="0" lang="en-US" sz="900" b="0" i="0" u="none" strike="noStrike" kern="1200" cap="all" spc="150" normalizeH="0" baseline="0" noProof="0" dirty="0" err="1">
                <a:ln>
                  <a:noFill/>
                </a:ln>
                <a:solidFill>
                  <a:srgbClr val="FF0000"/>
                </a:solidFill>
                <a:effectLst/>
                <a:uLnTx/>
                <a:uFillTx/>
                <a:latin typeface="Arial Rounded MT Bold" panose="020F0704030504030204" pitchFamily="34" charset="0"/>
                <a:ea typeface="+mn-ea"/>
                <a:cs typeface="+mn-cs"/>
              </a:rPr>
              <a:t>pelaporan</a:t>
            </a:r>
            <a:r>
              <a:rPr kumimoji="0" lang="en-US" sz="900" b="0" i="0" u="none" strike="noStrike" kern="1200" cap="all" spc="150" normalizeH="0" baseline="0" noProof="0" dirty="0">
                <a:ln>
                  <a:noFill/>
                </a:ln>
                <a:solidFill>
                  <a:srgbClr val="FF0000"/>
                </a:solidFill>
                <a:effectLst/>
                <a:uLnTx/>
                <a:uFillTx/>
                <a:latin typeface="Arial Rounded MT Bold" panose="020F0704030504030204" pitchFamily="34" charset="0"/>
                <a:ea typeface="+mn-ea"/>
                <a:cs typeface="+mn-cs"/>
              </a:rPr>
              <a:t> </a:t>
            </a:r>
            <a:r>
              <a:rPr kumimoji="0" lang="en-US" sz="900" b="0" i="0" u="none" strike="noStrike" kern="1200" cap="all" spc="150" normalizeH="0" baseline="0" noProof="0" dirty="0" err="1">
                <a:ln>
                  <a:noFill/>
                </a:ln>
                <a:solidFill>
                  <a:srgbClr val="FF0000"/>
                </a:solidFill>
                <a:effectLst/>
                <a:uLnTx/>
                <a:uFillTx/>
                <a:latin typeface="Arial Rounded MT Bold" panose="020F0704030504030204" pitchFamily="34" charset="0"/>
                <a:ea typeface="+mn-ea"/>
                <a:cs typeface="+mn-cs"/>
              </a:rPr>
              <a:t>elektronik</a:t>
            </a:r>
            <a:r>
              <a:rPr kumimoji="0" lang="en-US" sz="900" b="0" i="0" u="none" strike="noStrike" kern="1200" cap="all" spc="150" normalizeH="0" baseline="0" noProof="0" dirty="0">
                <a:ln>
                  <a:noFill/>
                </a:ln>
                <a:solidFill>
                  <a:srgbClr val="FF0000"/>
                </a:solidFill>
                <a:effectLst/>
                <a:uLnTx/>
                <a:uFillTx/>
                <a:latin typeface="Arial Rounded MT Bold" panose="020F0704030504030204" pitchFamily="34" charset="0"/>
                <a:ea typeface="+mn-ea"/>
                <a:cs typeface="+mn-cs"/>
              </a:rPr>
              <a:t> (SIMPEL)</a:t>
            </a:r>
          </a:p>
        </p:txBody>
      </p:sp>
      <p:pic>
        <p:nvPicPr>
          <p:cNvPr id="39951" name="Picture 23"/>
          <p:cNvPicPr>
            <a:picLocks noChangeAspect="1"/>
          </p:cNvPicPr>
          <p:nvPr/>
        </p:nvPicPr>
        <p:blipFill>
          <a:blip r:embed="rId13"/>
          <a:stretch>
            <a:fillRect/>
          </a:stretch>
        </p:blipFill>
        <p:spPr>
          <a:xfrm>
            <a:off x="6824663" y="3020075"/>
            <a:ext cx="1851025" cy="1813179"/>
          </a:xfrm>
          <a:prstGeom prst="rect">
            <a:avLst/>
          </a:prstGeom>
          <a:noFill/>
          <a:ln w="9525">
            <a:noFill/>
          </a:ln>
        </p:spPr>
      </p:pic>
      <p:sp>
        <p:nvSpPr>
          <p:cNvPr id="25" name="Rectangle 24"/>
          <p:cNvSpPr/>
          <p:nvPr/>
        </p:nvSpPr>
        <p:spPr>
          <a:xfrm>
            <a:off x="338827" y="1539376"/>
            <a:ext cx="408317" cy="1928810"/>
          </a:xfrm>
          <a:prstGeom prst="rect">
            <a:avLst/>
          </a:prstGeom>
          <a:solidFill>
            <a:srgbClr val="FFC000"/>
          </a:solidFill>
        </p:spPr>
        <p:txBody>
          <a:bodyPr vert="wordArt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ID" altLang="en-US" sz="1350" b="1" i="0" u="none" strike="noStrike" kern="1200" cap="none" spc="0" normalizeH="0" baseline="0" noProof="1">
                <a:ln>
                  <a:noFill/>
                </a:ln>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SEBELUM</a:t>
            </a:r>
          </a:p>
        </p:txBody>
      </p:sp>
      <p:sp>
        <p:nvSpPr>
          <p:cNvPr id="26" name="Rectangle 25"/>
          <p:cNvSpPr/>
          <p:nvPr/>
        </p:nvSpPr>
        <p:spPr>
          <a:xfrm>
            <a:off x="324801" y="4078163"/>
            <a:ext cx="408317" cy="1922588"/>
          </a:xfrm>
          <a:prstGeom prst="rect">
            <a:avLst/>
          </a:prstGeom>
          <a:solidFill>
            <a:schemeClr val="accent1">
              <a:lumMod val="40000"/>
              <a:lumOff val="60000"/>
            </a:schemeClr>
          </a:solidFill>
        </p:spPr>
        <p:txBody>
          <a:bodyPr vert="wordArt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ID" altLang="en-US" sz="1350" b="1" i="0" u="none" strike="noStrike" kern="1200" cap="none" spc="0" normalizeH="0" baseline="0" noProof="1">
                <a:ln>
                  <a:noFill/>
                </a:ln>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SESUDAH</a:t>
            </a:r>
          </a:p>
        </p:txBody>
      </p:sp>
      <p:sp>
        <p:nvSpPr>
          <p:cNvPr id="27" name="Rectangle 26"/>
          <p:cNvSpPr/>
          <p:nvPr/>
        </p:nvSpPr>
        <p:spPr>
          <a:xfrm>
            <a:off x="3302000" y="4281113"/>
            <a:ext cx="855663" cy="300038"/>
          </a:xfrm>
          <a:prstGeom prst="rect">
            <a:avLst/>
          </a:prstGeom>
          <a:solidFill>
            <a:schemeClr val="accent1">
              <a:lumMod val="40000"/>
              <a:lumOff val="6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D" altLang="en-US" sz="1350" b="1" i="0" u="none" strike="noStrike" kern="1200" cap="none" spc="0" normalizeH="0" baseline="0" noProof="1">
                <a:ln>
                  <a:noFill/>
                </a:ln>
                <a:solidFill>
                  <a:prstClr val="black"/>
                </a:solidFill>
                <a:effectLst>
                  <a:outerShdw blurRad="38100" dist="19050" dir="2700000" algn="tl" rotWithShape="0">
                    <a:prstClr val="black">
                      <a:alpha val="40000"/>
                    </a:prstClr>
                  </a:outerShdw>
                </a:effectLst>
                <a:uLnTx/>
                <a:uFillTx/>
                <a:latin typeface="+mn-lt"/>
                <a:ea typeface="+mn-ea"/>
                <a:cs typeface="+mn-cs"/>
              </a:rPr>
              <a:t>1 Minggu</a:t>
            </a:r>
          </a:p>
        </p:txBody>
      </p:sp>
      <p:sp>
        <p:nvSpPr>
          <p:cNvPr id="28" name="Rectangle 27"/>
          <p:cNvSpPr/>
          <p:nvPr/>
        </p:nvSpPr>
        <p:spPr>
          <a:xfrm>
            <a:off x="3276525" y="2044700"/>
            <a:ext cx="722313" cy="300038"/>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D" altLang="en-US" sz="1350" b="1" i="0" u="none" strike="noStrike" kern="1200" cap="none" spc="0" normalizeH="0" baseline="0" noProof="1">
                <a:ln>
                  <a:noFill/>
                </a:ln>
                <a:solidFill>
                  <a:prstClr val="black"/>
                </a:solidFill>
                <a:effectLst>
                  <a:outerShdw blurRad="38100" dist="19050" dir="2700000" algn="tl" rotWithShape="0">
                    <a:prstClr val="black">
                      <a:alpha val="40000"/>
                    </a:prstClr>
                  </a:outerShdw>
                </a:effectLst>
                <a:uLnTx/>
                <a:uFillTx/>
                <a:latin typeface="+mn-lt"/>
                <a:ea typeface="+mn-ea"/>
                <a:cs typeface="+mn-cs"/>
              </a:rPr>
              <a:t>4 Bulan</a:t>
            </a:r>
          </a:p>
        </p:txBody>
      </p:sp>
      <p:sp>
        <p:nvSpPr>
          <p:cNvPr id="29" name="Rectangle 28"/>
          <p:cNvSpPr/>
          <p:nvPr/>
        </p:nvSpPr>
        <p:spPr>
          <a:xfrm>
            <a:off x="0" y="-63199"/>
            <a:ext cx="9144000" cy="1643527"/>
          </a:xfrm>
          <a:prstGeom prst="rect">
            <a:avLst/>
          </a:prstGeom>
          <a:solidFill>
            <a:srgbClr val="E9EAEB"/>
          </a:solid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2800" b="1" i="0" u="none" strike="noStrike" kern="1200" cap="all" spc="150" normalizeH="0" baseline="0" noProof="0" dirty="0" smtClean="0">
                <a:ln>
                  <a:noFill/>
                </a:ln>
                <a:solidFill>
                  <a:prstClr val="black"/>
                </a:solidFill>
                <a:effectLst/>
                <a:uLnTx/>
                <a:uFillTx/>
                <a:latin typeface="Times New Roman" pitchFamily="18" charset="0"/>
                <a:ea typeface="Tahoma" panose="020B0604030504040204" pitchFamily="34" charset="0"/>
                <a:cs typeface="Times New Roman" pitchFamily="18" charset="0"/>
              </a:rPr>
              <a:t>PENGGUNAAN </a:t>
            </a:r>
            <a:r>
              <a:rPr kumimoji="0" lang="en-US" sz="2800" b="1" i="0" u="none" strike="noStrike" kern="1200" cap="all" spc="150" normalizeH="0" baseline="0" noProof="0" dirty="0" err="1" smtClean="0">
                <a:ln>
                  <a:noFill/>
                </a:ln>
                <a:solidFill>
                  <a:prstClr val="black"/>
                </a:solidFill>
                <a:effectLst/>
                <a:uLnTx/>
                <a:uFillTx/>
                <a:latin typeface="Times New Roman" pitchFamily="18" charset="0"/>
                <a:ea typeface="Tahoma" panose="020B0604030504040204" pitchFamily="34" charset="0"/>
                <a:cs typeface="Times New Roman" pitchFamily="18" charset="0"/>
              </a:rPr>
              <a:t>Sistem</a:t>
            </a:r>
            <a:r>
              <a:rPr kumimoji="0" lang="en-US" sz="2800" b="1" i="0" u="none" strike="noStrike" kern="1200" cap="all" spc="150" normalizeH="0" baseline="0" noProof="0" dirty="0" smtClean="0">
                <a:ln>
                  <a:noFill/>
                </a:ln>
                <a:solidFill>
                  <a:prstClr val="black"/>
                </a:solidFill>
                <a:effectLst/>
                <a:uLnTx/>
                <a:uFillTx/>
                <a:latin typeface="Times New Roman" pitchFamily="18" charset="0"/>
                <a:ea typeface="Tahoma" panose="020B0604030504040204" pitchFamily="34" charset="0"/>
                <a:cs typeface="Times New Roman" pitchFamily="18" charset="0"/>
              </a:rPr>
              <a:t> </a:t>
            </a:r>
            <a:r>
              <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INFORMASI </a:t>
            </a:r>
            <a:r>
              <a:rPr kumimoji="0" lang="en-US" sz="2800" b="1" i="0" u="none" strike="noStrike" kern="1200" cap="all" spc="150" normalizeH="0" baseline="0" noProof="0" dirty="0" err="1">
                <a:ln>
                  <a:noFill/>
                </a:ln>
                <a:solidFill>
                  <a:prstClr val="black"/>
                </a:solidFill>
                <a:effectLst/>
                <a:uLnTx/>
                <a:uFillTx/>
                <a:latin typeface="Times New Roman" pitchFamily="18" charset="0"/>
                <a:ea typeface="Tahoma" panose="020B0604030504040204" pitchFamily="34" charset="0"/>
                <a:cs typeface="Times New Roman" pitchFamily="18" charset="0"/>
              </a:rPr>
              <a:t>Pelaporan</a:t>
            </a:r>
            <a:r>
              <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 </a:t>
            </a:r>
            <a:r>
              <a:rPr kumimoji="0" lang="en-US" sz="2800" b="1" i="0" u="none" strike="noStrike" kern="1200" cap="all" spc="150" normalizeH="0" baseline="0" noProof="0" dirty="0" err="1">
                <a:ln>
                  <a:noFill/>
                </a:ln>
                <a:solidFill>
                  <a:prstClr val="black"/>
                </a:solidFill>
                <a:effectLst/>
                <a:uLnTx/>
                <a:uFillTx/>
                <a:latin typeface="Times New Roman" pitchFamily="18" charset="0"/>
                <a:ea typeface="Tahoma" panose="020B0604030504040204" pitchFamily="34" charset="0"/>
                <a:cs typeface="Times New Roman" pitchFamily="18" charset="0"/>
              </a:rPr>
              <a:t>Elektronik</a:t>
            </a:r>
            <a:r>
              <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 </a:t>
            </a:r>
            <a:r>
              <a:rPr kumimoji="0" lang="en-US" sz="2800" b="1" i="0" u="none" strike="noStrike" kern="1200" cap="all" spc="150" normalizeH="0" baseline="0" noProof="0" dirty="0" err="1">
                <a:ln>
                  <a:noFill/>
                </a:ln>
                <a:solidFill>
                  <a:prstClr val="black"/>
                </a:solidFill>
                <a:effectLst/>
                <a:uLnTx/>
                <a:uFillTx/>
                <a:latin typeface="Times New Roman" pitchFamily="18" charset="0"/>
                <a:ea typeface="Tahoma" panose="020B0604030504040204" pitchFamily="34" charset="0"/>
                <a:cs typeface="Times New Roman" pitchFamily="18" charset="0"/>
              </a:rPr>
              <a:t>Lingkungan</a:t>
            </a:r>
            <a:r>
              <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 </a:t>
            </a:r>
            <a:r>
              <a:rPr kumimoji="0" lang="en-US" sz="2800" b="1" i="0" u="none" strike="noStrike" kern="1200" cap="all" spc="150" normalizeH="0" baseline="0" noProof="0" dirty="0" err="1">
                <a:ln>
                  <a:noFill/>
                </a:ln>
                <a:solidFill>
                  <a:prstClr val="black"/>
                </a:solidFill>
                <a:effectLst/>
                <a:uLnTx/>
                <a:uFillTx/>
                <a:latin typeface="Times New Roman" pitchFamily="18" charset="0"/>
                <a:ea typeface="Tahoma" panose="020B0604030504040204" pitchFamily="34" charset="0"/>
                <a:cs typeface="Times New Roman" pitchFamily="18" charset="0"/>
              </a:rPr>
              <a:t>Hidup</a:t>
            </a:r>
            <a:r>
              <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 (SIMPEL</a:t>
            </a:r>
            <a:r>
              <a:rPr kumimoji="0" lang="en-US" sz="2800" b="1" i="0" u="none" strike="noStrike" kern="1200" cap="all" spc="150" normalizeH="0" baseline="0" noProof="0" dirty="0" smtClean="0">
                <a:ln>
                  <a:noFill/>
                </a:ln>
                <a:solidFill>
                  <a:prstClr val="black"/>
                </a:solidFill>
                <a:effectLst/>
                <a:uLnTx/>
                <a:uFillTx/>
                <a:latin typeface="Times New Roman" pitchFamily="18" charset="0"/>
                <a:ea typeface="Tahoma" panose="020B0604030504040204" pitchFamily="34" charset="0"/>
                <a:cs typeface="Times New Roman" pitchFamily="18" charset="0"/>
              </a:rPr>
              <a:t>) TETAP DILAKUKAN PADA TAHUN 2021</a:t>
            </a:r>
            <a:endParaRPr kumimoji="0" lang="en-US" sz="2800" b="1" i="0" u="none" strike="noStrike" kern="1200" cap="all" spc="15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587375"/>
            <a:ext cx="8229600" cy="1023938"/>
          </a:xfrm>
          <a:solidFill>
            <a:schemeClr val="accent6">
              <a:lumMod val="60000"/>
              <a:lumOff val="40000"/>
            </a:schemeClr>
          </a:solidFill>
        </p:spPr>
        <p:txBody>
          <a:bodyPr>
            <a:noAutofit/>
          </a:bodyPr>
          <a:lstStyle/>
          <a:p>
            <a:pPr algn="ctr">
              <a:defRPr/>
            </a:pPr>
            <a:r>
              <a:rPr lang="en-US" sz="3200" b="1" dirty="0" smtClean="0">
                <a:latin typeface="Times New Roman" pitchFamily="18" charset="0"/>
                <a:cs typeface="Times New Roman" pitchFamily="18" charset="0"/>
              </a:rPr>
              <a:t>DASAR HUKUM PERLINDUNGAN DAN PENGELOLAAN LINGKUNGAN HIDUP</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28263" y="1981200"/>
            <a:ext cx="8206451" cy="4351338"/>
          </a:xfrm>
          <a:solidFill>
            <a:schemeClr val="accent3">
              <a:lumMod val="20000"/>
              <a:lumOff val="80000"/>
            </a:schemeClr>
          </a:solidFill>
        </p:spPr>
        <p:txBody>
          <a:bodyPr/>
          <a:lstStyle/>
          <a:p>
            <a:pPr algn="just">
              <a:defRPr/>
            </a:pPr>
            <a:r>
              <a:rPr lang="en-US" sz="2800" b="1" dirty="0" smtClean="0">
                <a:solidFill>
                  <a:schemeClr val="tx1">
                    <a:lumMod val="95000"/>
                    <a:lumOff val="5000"/>
                  </a:schemeClr>
                </a:solidFill>
              </a:rPr>
              <a:t>UUD 1945, </a:t>
            </a:r>
            <a:r>
              <a:rPr lang="en-US" sz="2800" b="1" dirty="0" err="1" smtClean="0">
                <a:solidFill>
                  <a:schemeClr val="tx1">
                    <a:lumMod val="95000"/>
                    <a:lumOff val="5000"/>
                  </a:schemeClr>
                </a:solidFill>
              </a:rPr>
              <a:t>Pasal</a:t>
            </a:r>
            <a:r>
              <a:rPr lang="en-US" sz="2800" b="1" dirty="0" smtClean="0">
                <a:solidFill>
                  <a:schemeClr val="tx1">
                    <a:lumMod val="95000"/>
                    <a:lumOff val="5000"/>
                  </a:schemeClr>
                </a:solidFill>
              </a:rPr>
              <a:t> 28H </a:t>
            </a:r>
            <a:r>
              <a:rPr lang="en-US" sz="2800" b="1" dirty="0" err="1" smtClean="0">
                <a:solidFill>
                  <a:schemeClr val="tx1">
                    <a:lumMod val="95000"/>
                    <a:lumOff val="5000"/>
                  </a:schemeClr>
                </a:solidFill>
              </a:rPr>
              <a:t>ayat</a:t>
            </a:r>
            <a:r>
              <a:rPr lang="en-US" sz="2800" b="1" dirty="0" smtClean="0">
                <a:solidFill>
                  <a:schemeClr val="tx1">
                    <a:lumMod val="95000"/>
                    <a:lumOff val="5000"/>
                  </a:schemeClr>
                </a:solidFill>
              </a:rPr>
              <a:t> (1) “</a:t>
            </a:r>
            <a:r>
              <a:rPr lang="en-US" sz="2800" b="1" dirty="0" err="1" smtClean="0">
                <a:solidFill>
                  <a:schemeClr val="tx1">
                    <a:lumMod val="95000"/>
                    <a:lumOff val="5000"/>
                  </a:schemeClr>
                </a:solidFill>
              </a:rPr>
              <a:t>Setiap</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orang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berhak</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hidup</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sejahtera</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lahir</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batin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bertempat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tinggal</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dan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mendapatkan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lingkungan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hidup</a:t>
            </a:r>
            <a:r>
              <a:rPr lang="en-US" sz="2800" b="1" dirty="0" smtClean="0">
                <a:solidFill>
                  <a:schemeClr val="tx1">
                    <a:lumMod val="95000"/>
                    <a:lumOff val="5000"/>
                  </a:schemeClr>
                </a:solidFill>
              </a:rPr>
              <a:t> yang </a:t>
            </a:r>
            <a:r>
              <a:rPr lang="en-US" sz="2800" b="1" dirty="0" err="1" smtClean="0">
                <a:solidFill>
                  <a:schemeClr val="tx1">
                    <a:lumMod val="95000"/>
                    <a:lumOff val="5000"/>
                  </a:schemeClr>
                </a:solidFill>
              </a:rPr>
              <a:t>baik</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dan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sehat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serta</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berhak</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memperoleh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pelayanan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kesehatan</a:t>
            </a:r>
            <a:r>
              <a:rPr lang="en-US" sz="2800" b="1" dirty="0" smtClean="0">
                <a:solidFill>
                  <a:schemeClr val="tx1">
                    <a:lumMod val="95000"/>
                    <a:lumOff val="5000"/>
                  </a:schemeClr>
                </a:solidFill>
              </a:rPr>
              <a:t>”.</a:t>
            </a:r>
          </a:p>
          <a:p>
            <a:pPr algn="just">
              <a:defRPr/>
            </a:pPr>
            <a:endParaRPr lang="en-US" sz="2800" b="1" dirty="0" smtClean="0">
              <a:solidFill>
                <a:schemeClr val="tx1">
                  <a:lumMod val="95000"/>
                  <a:lumOff val="5000"/>
                </a:schemeClr>
              </a:solidFill>
            </a:endParaRPr>
          </a:p>
          <a:p>
            <a:pPr algn="just">
              <a:defRPr/>
            </a:pPr>
            <a:r>
              <a:rPr lang="en-US" sz="2800" b="1" dirty="0" smtClean="0">
                <a:solidFill>
                  <a:schemeClr val="tx1">
                    <a:lumMod val="95000"/>
                    <a:lumOff val="5000"/>
                  </a:schemeClr>
                </a:solidFill>
              </a:rPr>
              <a:t>UNDANG </a:t>
            </a:r>
            <a:r>
              <a:rPr lang="en-US" sz="2800" b="1" dirty="0" err="1" smtClean="0">
                <a:solidFill>
                  <a:schemeClr val="tx1">
                    <a:lumMod val="95000"/>
                    <a:lumOff val="5000"/>
                  </a:schemeClr>
                </a:solidFill>
              </a:rPr>
              <a:t>UNDANG</a:t>
            </a:r>
            <a:r>
              <a:rPr lang="en-US" sz="2800" b="1" dirty="0" smtClean="0">
                <a:solidFill>
                  <a:schemeClr val="tx1">
                    <a:lumMod val="95000"/>
                    <a:lumOff val="5000"/>
                  </a:schemeClr>
                </a:solidFill>
              </a:rPr>
              <a:t> NOMOR 32 TAHUN 2009 TENTANG PERLINDUNGAN DAN PENGELOLAAN LINGKUNGAN HIDUP.</a:t>
            </a:r>
          </a:p>
          <a:p>
            <a:pPr>
              <a:defRPr/>
            </a:pPr>
            <a:endParaRPr lang="en-US" dirty="0"/>
          </a:p>
        </p:txBody>
      </p:sp>
    </p:spTree>
    <p:extLst>
      <p:ext uri="{BB962C8B-B14F-4D97-AF65-F5344CB8AC3E}">
        <p14:creationId xmlns:p14="http://schemas.microsoft.com/office/powerpoint/2010/main" val="2071788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p:cNvPicPr>
          <p:nvPr/>
        </p:nvPicPr>
        <p:blipFill>
          <a:blip r:embed="rId2"/>
          <a:srcRect l="13902" t="829" r="8730"/>
          <a:stretch>
            <a:fillRect/>
          </a:stretch>
        </p:blipFill>
        <p:spPr>
          <a:xfrm>
            <a:off x="-36512" y="569913"/>
            <a:ext cx="9180512" cy="5402262"/>
          </a:xfrm>
          <a:prstGeom prst="rect">
            <a:avLst/>
          </a:prstGeom>
          <a:noFill/>
          <a:ln w="9525">
            <a:noFill/>
          </a:ln>
        </p:spPr>
      </p:pic>
      <p:sp>
        <p:nvSpPr>
          <p:cNvPr id="4" name="Rectangle 3"/>
          <p:cNvSpPr/>
          <p:nvPr/>
        </p:nvSpPr>
        <p:spPr>
          <a:xfrm>
            <a:off x="-36512" y="1893888"/>
            <a:ext cx="873125" cy="42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itle 1"/>
          <p:cNvSpPr txBox="1"/>
          <p:nvPr/>
        </p:nvSpPr>
        <p:spPr>
          <a:xfrm>
            <a:off x="1244600" y="4043363"/>
            <a:ext cx="6619875" cy="8509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6000" b="1" i="0" u="none" strike="noStrike" kern="1200" cap="none" spc="0" normalizeH="0" baseline="0" noProof="0" dirty="0" smtClean="0">
                <a:ln>
                  <a:noFill/>
                </a:ln>
                <a:solidFill>
                  <a:schemeClr val="tx1"/>
                </a:solidFill>
                <a:effectLst/>
                <a:uLnTx/>
                <a:uFillTx/>
                <a:latin typeface="Baskerville Old Face" pitchFamily="18" charset="0"/>
                <a:ea typeface="Calibri" panose="020F0502020204030204" pitchFamily="34" charset="0"/>
                <a:cs typeface="Times New Roman" pitchFamily="18" charset="0"/>
              </a:rPr>
              <a:t>TERIMA KASIH</a:t>
            </a:r>
            <a:endParaRPr kumimoji="0" lang="en-US" sz="6000" b="1" i="0" u="none" strike="noStrike" kern="1200" cap="none" spc="0" normalizeH="0" baseline="0" noProof="0" dirty="0">
              <a:ln>
                <a:noFill/>
              </a:ln>
              <a:solidFill>
                <a:schemeClr val="tx1"/>
              </a:solidFill>
              <a:effectLst/>
              <a:uLnTx/>
              <a:uFillTx/>
              <a:latin typeface="Baskerville Old Face" pitchFamily="18" charset="0"/>
              <a:ea typeface="Calibri" panose="020F050202020403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3795" name="Content Placeholder 1"/>
          <p:cNvSpPr>
            <a:spLocks noGrp="1" noChangeArrowheads="1"/>
          </p:cNvSpPr>
          <p:nvPr>
            <p:ph sz="half" idx="1"/>
          </p:nvPr>
        </p:nvSpPr>
        <p:spPr/>
        <p:txBody>
          <a:bodyPr/>
          <a:lstStyle/>
          <a:p>
            <a:pPr eaLnBrk="1" hangingPunct="1"/>
            <a:r>
              <a:rPr lang="id-ID" altLang="en-US"/>
              <a:t>IKLH</a:t>
            </a:r>
            <a:endParaRPr lang="en-US" altLang="zh-CN">
              <a:ea typeface="SimSun" panose="02010600030101010101" pitchFamily="2" charset="-122"/>
            </a:endParaRPr>
          </a:p>
        </p:txBody>
      </p:sp>
      <p:pic>
        <p:nvPicPr>
          <p:cNvPr id="33796"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85" y="0"/>
            <a:ext cx="9137015" cy="6529705"/>
          </a:xfrm>
        </p:spPr>
      </p:pic>
    </p:spTree>
    <p:extLst>
      <p:ext uri="{BB962C8B-B14F-4D97-AF65-F5344CB8AC3E}">
        <p14:creationId xmlns:p14="http://schemas.microsoft.com/office/powerpoint/2010/main" val="1921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noChangeArrowheads="1"/>
          </p:cNvSpPr>
          <p:nvPr>
            <p:ph type="title"/>
          </p:nvPr>
        </p:nvSpPr>
        <p:spPr/>
        <p:txBody>
          <a:bodyPr/>
          <a:lstStyle/>
          <a:p>
            <a:endParaRPr lang="id-ID" altLang="id-ID"/>
          </a:p>
        </p:txBody>
      </p:sp>
      <p:pic>
        <p:nvPicPr>
          <p:cNvPr id="25602"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400800"/>
          </a:xfrm>
          <a:solidFill>
            <a:schemeClr val="tx2"/>
          </a:solidFill>
          <a:ln w="38100">
            <a:solidFill>
              <a:srgbClr val="002060"/>
            </a:solidFill>
            <a:miter lim="800000"/>
            <a:headEnd/>
            <a:tailEnd/>
          </a:ln>
        </p:spPr>
      </p:pic>
      <p:sp>
        <p:nvSpPr>
          <p:cNvPr id="2" name="Right Arrow 1"/>
          <p:cNvSpPr/>
          <p:nvPr/>
        </p:nvSpPr>
        <p:spPr>
          <a:xfrm>
            <a:off x="308113" y="5158409"/>
            <a:ext cx="308113" cy="59635"/>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328362" y="2219780"/>
            <a:ext cx="308113" cy="59635"/>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33673" y="3432338"/>
            <a:ext cx="308113" cy="59635"/>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05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0"/>
            <a:ext cx="9144000" cy="857250"/>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prstClr val="white"/>
              </a:solidFill>
              <a:effectLst>
                <a:outerShdw blurRad="38100" dist="38100" dir="2700000" algn="tl">
                  <a:srgbClr val="000000">
                    <a:alpha val="43137"/>
                  </a:srgbClr>
                </a:outerShdw>
              </a:effectLst>
            </a:endParaRPr>
          </a:p>
        </p:txBody>
      </p:sp>
      <p:sp>
        <p:nvSpPr>
          <p:cNvPr id="57" name="Title 56"/>
          <p:cNvSpPr>
            <a:spLocks noGrp="1"/>
          </p:cNvSpPr>
          <p:nvPr>
            <p:ph type="title" idx="4294967295"/>
          </p:nvPr>
        </p:nvSpPr>
        <p:spPr>
          <a:xfrm>
            <a:off x="457200" y="242888"/>
            <a:ext cx="8229600" cy="593725"/>
          </a:xfrm>
        </p:spPr>
        <p:txBody>
          <a:bodyPr rtlCol="0">
            <a:normAutofit fontScale="90000"/>
          </a:bodyPr>
          <a:lstStyle/>
          <a:p>
            <a:pPr algn="r" eaLnBrk="1" fontAlgn="auto" hangingPunct="1">
              <a:spcAft>
                <a:spcPts val="0"/>
              </a:spcAft>
              <a:defRPr/>
            </a:pPr>
            <a:r>
              <a:rPr lang="id-ID" sz="4000" b="1">
                <a:solidFill>
                  <a:srgbClr val="003366"/>
                </a:solidFill>
                <a:effectLst>
                  <a:outerShdw blurRad="38100" dist="38100" dir="2700000" algn="tl">
                    <a:srgbClr val="C0C0C0"/>
                  </a:outerShdw>
                </a:effectLst>
                <a:latin typeface="Footlight MT Light" panose="0204060206030A020304" pitchFamily="18" charset="0"/>
              </a:rPr>
              <a:t>Definisi PROPER</a:t>
            </a:r>
          </a:p>
        </p:txBody>
      </p:sp>
      <p:sp>
        <p:nvSpPr>
          <p:cNvPr id="56" name="TextBox 55"/>
          <p:cNvSpPr txBox="1"/>
          <p:nvPr/>
        </p:nvSpPr>
        <p:spPr>
          <a:xfrm>
            <a:off x="2743200" y="6629400"/>
            <a:ext cx="184150" cy="276225"/>
          </a:xfrm>
          <a:prstGeom prst="rect">
            <a:avLst/>
          </a:prstGeom>
          <a:noFill/>
        </p:spPr>
        <p:txBody>
          <a:bodyPr wrap="none">
            <a:spAutoFit/>
          </a:bodyPr>
          <a:lstStyle/>
          <a:p>
            <a:pPr>
              <a:defRPr/>
            </a:pPr>
            <a:endParaRPr lang="id-ID" sz="1200" dirty="0">
              <a:solidFill>
                <a:prstClr val="black"/>
              </a:solidFill>
              <a:effectLst>
                <a:outerShdw blurRad="38100" dist="38100" dir="2700000" algn="tl">
                  <a:srgbClr val="000000">
                    <a:alpha val="43137"/>
                  </a:srgbClr>
                </a:outerShdw>
              </a:effectLst>
              <a:latin typeface="Verdana" panose="020B0604030504040204" pitchFamily="34" charset="0"/>
            </a:endParaRPr>
          </a:p>
        </p:txBody>
      </p:sp>
      <p:sp>
        <p:nvSpPr>
          <p:cNvPr id="21509" name="Rectangle 21"/>
          <p:cNvSpPr>
            <a:spLocks noChangeArrowheads="1"/>
          </p:cNvSpPr>
          <p:nvPr/>
        </p:nvSpPr>
        <p:spPr bwMode="auto">
          <a:xfrm>
            <a:off x="539750" y="2205038"/>
            <a:ext cx="5545138" cy="3508375"/>
          </a:xfrm>
          <a:prstGeom prst="rect">
            <a:avLst/>
          </a:prstGeom>
          <a:solidFill>
            <a:schemeClr val="accent6">
              <a:lumMod val="20000"/>
              <a:lumOff val="80000"/>
            </a:schemeClr>
          </a:solidFill>
          <a:ln w="9525">
            <a:noFill/>
            <a:miter lim="800000"/>
          </a:ln>
        </p:spPr>
        <p:txBody>
          <a:bodyPr>
            <a:spAutoFit/>
          </a:bodyPr>
          <a:lstStyle/>
          <a:p>
            <a:pPr algn="ctr">
              <a:spcBef>
                <a:spcPct val="20000"/>
              </a:spcBef>
              <a:buClr>
                <a:srgbClr val="1F497D"/>
              </a:buClr>
              <a:buFont typeface="Wingdings" panose="05000000000000000000" pitchFamily="2" charset="2"/>
              <a:buNone/>
            </a:pPr>
            <a:r>
              <a:rPr lang="en-US" sz="2800" dirty="0">
                <a:solidFill>
                  <a:prstClr val="black"/>
                </a:solidFill>
                <a:latin typeface="Times New Roman" panose="02020603050405020304" pitchFamily="18" charset="0"/>
              </a:rPr>
              <a:t>PROPER </a:t>
            </a:r>
            <a:r>
              <a:rPr lang="en-US" sz="2800" dirty="0" err="1">
                <a:solidFill>
                  <a:prstClr val="black"/>
                </a:solidFill>
                <a:latin typeface="Times New Roman" panose="02020603050405020304" pitchFamily="18" charset="0"/>
              </a:rPr>
              <a:t>merupakan</a:t>
            </a:r>
            <a:r>
              <a:rPr lang="en-US" sz="2800"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instrumen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penaatan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alternatif</a:t>
            </a:r>
            <a:r>
              <a:rPr lang="en-US" sz="2800" b="1" dirty="0">
                <a:solidFill>
                  <a:prstClr val="black"/>
                </a:solidFill>
                <a:latin typeface="Times New Roman" panose="02020603050405020304" pitchFamily="18" charset="0"/>
              </a:rPr>
              <a:t> yang </a:t>
            </a:r>
            <a:r>
              <a:rPr lang="en-US" sz="2800" b="1" dirty="0" err="1">
                <a:solidFill>
                  <a:prstClr val="black"/>
                </a:solidFill>
                <a:latin typeface="Times New Roman" panose="02020603050405020304" pitchFamily="18" charset="0"/>
              </a:rPr>
              <a:t>dikembangkan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untuk</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bersinergi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dengan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instrumen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penaatan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lainnya</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guna</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mendorong</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penaatan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perusahan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melalui</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penyebaran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informasi</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kinerja</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kepada</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masyarakat</a:t>
            </a:r>
            <a:r>
              <a:rPr lang="en-US" sz="2800" dirty="0">
                <a:solidFill>
                  <a:prstClr val="black"/>
                </a:solidFill>
                <a:latin typeface="Times New Roman" panose="02020603050405020304" pitchFamily="18" charset="0"/>
              </a:rPr>
              <a:t> (</a:t>
            </a:r>
            <a:r>
              <a:rPr lang="en-US" sz="2800" i="1" dirty="0">
                <a:solidFill>
                  <a:prstClr val="black"/>
                </a:solidFill>
                <a:latin typeface="Times New Roman" panose="02020603050405020304" pitchFamily="18" charset="0"/>
              </a:rPr>
              <a:t>public disclosure</a:t>
            </a:r>
            <a:r>
              <a:rPr lang="en-US" sz="2800" dirty="0">
                <a:solidFill>
                  <a:prstClr val="black"/>
                </a:solidFill>
                <a:latin typeface="Times New Roman" panose="02020603050405020304" pitchFamily="18" charset="0"/>
              </a:rPr>
              <a:t>)</a:t>
            </a:r>
          </a:p>
        </p:txBody>
      </p:sp>
      <p:pic>
        <p:nvPicPr>
          <p:cNvPr id="21510" name="Picture 3" descr="C:\VINDA\piala green.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83213" y="1196975"/>
            <a:ext cx="3581400" cy="4786313"/>
          </a:xfrm>
          <a:prstGeom prst="rect">
            <a:avLst/>
          </a:prstGeom>
          <a:noFill/>
          <a:ln w="9525">
            <a:noFill/>
            <a:miter lim="800000"/>
            <a:headEnd/>
            <a:tailEnd/>
          </a:ln>
        </p:spPr>
      </p:pic>
      <p:pic>
        <p:nvPicPr>
          <p:cNvPr id="8" name="Picture 2" descr="D:\MYDOCUMENT\PROPER\2016\PRESENTASI\Capaian Kinerja 2016\Logo PROPER Bar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3187"/>
            <a:ext cx="17795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5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0825" y="3702050"/>
            <a:ext cx="8893175" cy="288925"/>
          </a:xfrm>
          <a:prstGeom prst="rect">
            <a:avLst/>
          </a:prstGeom>
          <a:solidFill>
            <a:srgbClr val="FFFF99">
              <a:alpha val="43137"/>
            </a:srgbClr>
          </a:solidFill>
          <a:ln w="9525">
            <a:noFill/>
            <a:miter lim="800000"/>
          </a:ln>
        </p:spPr>
        <p:txBody>
          <a:bodyPr/>
          <a:lstStyle/>
          <a:p>
            <a:pPr algn="ctr"/>
            <a:r>
              <a:rPr lang="en-US" altLang="id-ID" b="1">
                <a:solidFill>
                  <a:srgbClr val="0033CC"/>
                </a:solidFill>
              </a:rPr>
              <a:t>BEYOND COMPLIANCE AREA</a:t>
            </a:r>
          </a:p>
        </p:txBody>
      </p:sp>
      <p:sp>
        <p:nvSpPr>
          <p:cNvPr id="3075" name="Line 3"/>
          <p:cNvSpPr>
            <a:spLocks noChangeShapeType="1"/>
          </p:cNvSpPr>
          <p:nvPr/>
        </p:nvSpPr>
        <p:spPr bwMode="auto">
          <a:xfrm>
            <a:off x="6659563" y="2428875"/>
            <a:ext cx="2339975" cy="0"/>
          </a:xfrm>
          <a:prstGeom prst="line">
            <a:avLst/>
          </a:prstGeom>
          <a:noFill/>
          <a:ln w="38100" cmpd="dbl">
            <a:solidFill>
              <a:srgbClr val="009900"/>
            </a:solidFill>
            <a:round/>
          </a:ln>
        </p:spPr>
        <p:txBody>
          <a:bodyPr/>
          <a:lstStyle/>
          <a:p>
            <a:endParaRPr lang="id-ID">
              <a:solidFill>
                <a:prstClr val="black"/>
              </a:solidFill>
            </a:endParaRPr>
          </a:p>
        </p:txBody>
      </p:sp>
      <p:sp>
        <p:nvSpPr>
          <p:cNvPr id="3076" name="Line 4"/>
          <p:cNvSpPr>
            <a:spLocks noChangeShapeType="1"/>
          </p:cNvSpPr>
          <p:nvPr/>
        </p:nvSpPr>
        <p:spPr bwMode="auto">
          <a:xfrm>
            <a:off x="6732588" y="3363913"/>
            <a:ext cx="2268537" cy="0"/>
          </a:xfrm>
          <a:prstGeom prst="line">
            <a:avLst/>
          </a:prstGeom>
          <a:noFill/>
          <a:ln w="38100" cmpd="dbl">
            <a:solidFill>
              <a:srgbClr val="0033CC"/>
            </a:solidFill>
            <a:round/>
          </a:ln>
        </p:spPr>
        <p:txBody>
          <a:bodyPr/>
          <a:lstStyle/>
          <a:p>
            <a:endParaRPr lang="id-ID">
              <a:solidFill>
                <a:prstClr val="black"/>
              </a:solidFill>
            </a:endParaRPr>
          </a:p>
        </p:txBody>
      </p:sp>
      <p:sp>
        <p:nvSpPr>
          <p:cNvPr id="3077" name="Text Box 5"/>
          <p:cNvSpPr txBox="1">
            <a:spLocks noChangeArrowheads="1"/>
          </p:cNvSpPr>
          <p:nvPr/>
        </p:nvSpPr>
        <p:spPr bwMode="auto">
          <a:xfrm>
            <a:off x="250825" y="6237288"/>
            <a:ext cx="8893175" cy="334962"/>
          </a:xfrm>
          <a:prstGeom prst="rect">
            <a:avLst/>
          </a:prstGeom>
          <a:solidFill>
            <a:srgbClr val="FFCCFF">
              <a:alpha val="43137"/>
            </a:srgbClr>
          </a:solidFill>
          <a:ln w="9525">
            <a:noFill/>
            <a:miter lim="800000"/>
          </a:ln>
        </p:spPr>
        <p:txBody>
          <a:bodyPr/>
          <a:lstStyle/>
          <a:p>
            <a:pPr algn="ctr"/>
            <a:r>
              <a:rPr lang="en-US" altLang="id-ID" sz="1600" b="1">
                <a:solidFill>
                  <a:srgbClr val="0033CC"/>
                </a:solidFill>
              </a:rPr>
              <a:t>PENTAATAN TERHADAP PERATURAN LINGKUNGAN HIDUP</a:t>
            </a:r>
          </a:p>
        </p:txBody>
      </p:sp>
      <p:sp>
        <p:nvSpPr>
          <p:cNvPr id="3078" name="AutoShape 6"/>
          <p:cNvSpPr>
            <a:spLocks noChangeArrowheads="1"/>
          </p:cNvSpPr>
          <p:nvPr/>
        </p:nvSpPr>
        <p:spPr bwMode="auto">
          <a:xfrm rot="-5400000">
            <a:off x="4787900" y="4797426"/>
            <a:ext cx="1800225"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alpha val="43921"/>
            </a:schemeClr>
          </a:solidFill>
          <a:ln w="9525">
            <a:noFill/>
            <a:miter lim="800000"/>
          </a:ln>
        </p:spPr>
        <p:txBody>
          <a:bodyPr wrap="none" anchor="ctr"/>
          <a:lstStyle/>
          <a:p>
            <a:endParaRPr lang="id-ID">
              <a:solidFill>
                <a:prstClr val="black"/>
              </a:solidFill>
            </a:endParaRPr>
          </a:p>
        </p:txBody>
      </p:sp>
      <p:sp>
        <p:nvSpPr>
          <p:cNvPr id="3079" name="Text Box 8"/>
          <p:cNvSpPr txBox="1">
            <a:spLocks noChangeArrowheads="1"/>
          </p:cNvSpPr>
          <p:nvPr/>
        </p:nvSpPr>
        <p:spPr bwMode="auto">
          <a:xfrm>
            <a:off x="7019925" y="4292600"/>
            <a:ext cx="1943100" cy="366713"/>
          </a:xfrm>
          <a:prstGeom prst="rect">
            <a:avLst/>
          </a:prstGeom>
          <a:solidFill>
            <a:srgbClr val="0000FF"/>
          </a:solidFill>
          <a:ln w="9525">
            <a:noFill/>
            <a:miter lim="800000"/>
          </a:ln>
        </p:spPr>
        <p:txBody>
          <a:bodyPr>
            <a:spAutoFit/>
          </a:bodyPr>
          <a:lstStyle/>
          <a:p>
            <a:pPr algn="ctr">
              <a:spcBef>
                <a:spcPct val="50000"/>
              </a:spcBef>
            </a:pPr>
            <a:r>
              <a:rPr lang="en-US" altLang="id-ID">
                <a:solidFill>
                  <a:prstClr val="white"/>
                </a:solidFill>
              </a:rPr>
              <a:t>BIRU</a:t>
            </a:r>
          </a:p>
        </p:txBody>
      </p:sp>
      <p:sp>
        <p:nvSpPr>
          <p:cNvPr id="3080" name="Text Box 9"/>
          <p:cNvSpPr txBox="1">
            <a:spLocks noChangeArrowheads="1"/>
          </p:cNvSpPr>
          <p:nvPr/>
        </p:nvSpPr>
        <p:spPr bwMode="auto">
          <a:xfrm>
            <a:off x="7019925" y="4940300"/>
            <a:ext cx="1943100" cy="366713"/>
          </a:xfrm>
          <a:prstGeom prst="rect">
            <a:avLst/>
          </a:prstGeom>
          <a:solidFill>
            <a:srgbClr val="FF0000"/>
          </a:solidFill>
          <a:ln w="9525">
            <a:noFill/>
            <a:miter lim="800000"/>
          </a:ln>
        </p:spPr>
        <p:txBody>
          <a:bodyPr>
            <a:spAutoFit/>
          </a:bodyPr>
          <a:lstStyle/>
          <a:p>
            <a:pPr algn="ctr">
              <a:spcBef>
                <a:spcPct val="50000"/>
              </a:spcBef>
            </a:pPr>
            <a:r>
              <a:rPr lang="en-US" altLang="id-ID">
                <a:solidFill>
                  <a:prstClr val="white"/>
                </a:solidFill>
              </a:rPr>
              <a:t>MERAH</a:t>
            </a:r>
          </a:p>
        </p:txBody>
      </p:sp>
      <p:sp>
        <p:nvSpPr>
          <p:cNvPr id="3081" name="Text Box 10"/>
          <p:cNvSpPr txBox="1">
            <a:spLocks noChangeArrowheads="1"/>
          </p:cNvSpPr>
          <p:nvPr/>
        </p:nvSpPr>
        <p:spPr bwMode="auto">
          <a:xfrm>
            <a:off x="7019925" y="5583238"/>
            <a:ext cx="1943100" cy="366712"/>
          </a:xfrm>
          <a:prstGeom prst="rect">
            <a:avLst/>
          </a:prstGeom>
          <a:solidFill>
            <a:schemeClr val="tx1"/>
          </a:solidFill>
          <a:ln w="9525">
            <a:solidFill>
              <a:schemeClr val="tx1"/>
            </a:solidFill>
            <a:miter lim="800000"/>
          </a:ln>
        </p:spPr>
        <p:txBody>
          <a:bodyPr>
            <a:spAutoFit/>
          </a:bodyPr>
          <a:lstStyle/>
          <a:p>
            <a:pPr algn="ctr">
              <a:spcBef>
                <a:spcPct val="50000"/>
              </a:spcBef>
            </a:pPr>
            <a:r>
              <a:rPr lang="en-US" altLang="id-ID">
                <a:solidFill>
                  <a:prstClr val="white"/>
                </a:solidFill>
              </a:rPr>
              <a:t>HITAM</a:t>
            </a:r>
          </a:p>
        </p:txBody>
      </p:sp>
      <p:sp>
        <p:nvSpPr>
          <p:cNvPr id="21515" name="Rectangle 11"/>
          <p:cNvSpPr>
            <a:spLocks noChangeArrowheads="1"/>
          </p:cNvSpPr>
          <p:nvPr/>
        </p:nvSpPr>
        <p:spPr bwMode="auto">
          <a:xfrm>
            <a:off x="250825" y="4300538"/>
            <a:ext cx="4392613" cy="1711325"/>
          </a:xfrm>
          <a:prstGeom prst="rect">
            <a:avLst/>
          </a:prstGeom>
          <a:solidFill>
            <a:schemeClr val="accent1">
              <a:alpha val="61176"/>
            </a:schemeClr>
          </a:solidFill>
          <a:ln w="38100" cmpd="dbl">
            <a:solidFill>
              <a:schemeClr val="tx1"/>
            </a:solidFill>
            <a:miter lim="800000"/>
          </a:ln>
        </p:spPr>
        <p:txBody>
          <a:bodyPr wrap="none" tIns="0" bIns="0" anchor="ctr"/>
          <a:lstStyle/>
          <a:p>
            <a:pPr lvl="1">
              <a:defRPr/>
            </a:pPr>
            <a:r>
              <a:rPr lang="id-ID" sz="1600" b="1" dirty="0">
                <a:solidFill>
                  <a:prstClr val="black"/>
                </a:solidFill>
              </a:rPr>
              <a:t>Penilaian Tata Kelola Air</a:t>
            </a:r>
          </a:p>
          <a:p>
            <a:pPr lvl="1">
              <a:defRPr/>
            </a:pPr>
            <a:r>
              <a:rPr lang="id-ID" sz="1600" b="1" dirty="0">
                <a:solidFill>
                  <a:prstClr val="black"/>
                </a:solidFill>
              </a:rPr>
              <a:t>Penilaian Kerusakan Lahan</a:t>
            </a:r>
          </a:p>
          <a:p>
            <a:pPr lvl="1">
              <a:defRPr/>
            </a:pPr>
            <a:r>
              <a:rPr lang="id-ID" sz="1600" b="1" dirty="0">
                <a:solidFill>
                  <a:prstClr val="black"/>
                </a:solidFill>
              </a:rPr>
              <a:t>Pengendalian Pencemaran Laut</a:t>
            </a:r>
            <a:endParaRPr lang="en-US" sz="1600" b="1" dirty="0">
              <a:solidFill>
                <a:prstClr val="black"/>
              </a:solidFill>
            </a:endParaRPr>
          </a:p>
          <a:p>
            <a:pPr lvl="1">
              <a:defRPr/>
            </a:pPr>
            <a:r>
              <a:rPr lang="id-ID" sz="1600" b="1" dirty="0">
                <a:solidFill>
                  <a:prstClr val="black"/>
                </a:solidFill>
              </a:rPr>
              <a:t>Pengelolaan Limbah B3</a:t>
            </a:r>
            <a:endParaRPr lang="en-US" sz="1600" b="1" dirty="0">
              <a:solidFill>
                <a:prstClr val="black"/>
              </a:solidFill>
            </a:endParaRPr>
          </a:p>
          <a:p>
            <a:pPr lvl="1">
              <a:defRPr/>
            </a:pPr>
            <a:r>
              <a:rPr lang="id-ID" sz="1600" b="1" dirty="0">
                <a:solidFill>
                  <a:prstClr val="black"/>
                </a:solidFill>
              </a:rPr>
              <a:t>Pengendalian Pencemaran Udara</a:t>
            </a:r>
            <a:endParaRPr lang="en-US" sz="1600" b="1" dirty="0">
              <a:solidFill>
                <a:prstClr val="black"/>
              </a:solidFill>
            </a:endParaRPr>
          </a:p>
          <a:p>
            <a:pPr marL="449580">
              <a:defRPr/>
            </a:pPr>
            <a:r>
              <a:rPr lang="id-ID" sz="1600" b="1" dirty="0">
                <a:solidFill>
                  <a:prstClr val="black"/>
                </a:solidFill>
              </a:rPr>
              <a:t>Pengendalian Pencemaran Air</a:t>
            </a:r>
            <a:endParaRPr lang="en-US" sz="1600" b="1" dirty="0">
              <a:solidFill>
                <a:prstClr val="black"/>
              </a:solidFill>
            </a:endParaRPr>
          </a:p>
          <a:p>
            <a:pPr marL="449580">
              <a:defRPr/>
            </a:pPr>
            <a:r>
              <a:rPr lang="id-ID" sz="1600" b="1" dirty="0">
                <a:solidFill>
                  <a:prstClr val="black"/>
                </a:solidFill>
              </a:rPr>
              <a:t>Pelaksanaan AMDAL</a:t>
            </a:r>
            <a:endParaRPr lang="en-US" sz="1600" b="1" dirty="0">
              <a:solidFill>
                <a:prstClr val="black"/>
              </a:solidFill>
            </a:endParaRPr>
          </a:p>
        </p:txBody>
      </p:sp>
      <p:sp>
        <p:nvSpPr>
          <p:cNvPr id="177164" name="Text Box 12"/>
          <p:cNvSpPr txBox="1">
            <a:spLocks noChangeArrowheads="1"/>
          </p:cNvSpPr>
          <p:nvPr/>
        </p:nvSpPr>
        <p:spPr bwMode="auto">
          <a:xfrm>
            <a:off x="4645025" y="5640388"/>
            <a:ext cx="2087563" cy="336550"/>
          </a:xfrm>
          <a:prstGeom prst="rect">
            <a:avLst/>
          </a:prstGeom>
          <a:noFill/>
          <a:ln w="9525">
            <a:noFill/>
            <a:miter lim="800000"/>
          </a:ln>
          <a:effectLst/>
        </p:spPr>
        <p:txBody>
          <a:bodyPr>
            <a:spAutoFit/>
          </a:bodyPr>
          <a:lstStyle/>
          <a:p>
            <a:pPr algn="ctr">
              <a:defRPr/>
            </a:pPr>
            <a:r>
              <a:rPr lang="en-US" sz="1600" b="1">
                <a:solidFill>
                  <a:srgbClr val="0033CC"/>
                </a:solidFill>
                <a:effectLst>
                  <a:outerShdw blurRad="38100" dist="38100" dir="2700000" algn="tl">
                    <a:srgbClr val="C0C0C0"/>
                  </a:outerShdw>
                </a:effectLst>
              </a:rPr>
              <a:t>TIDAK ADA UPAYA</a:t>
            </a:r>
            <a:endParaRPr lang="en-US" sz="1600" b="1" dirty="0">
              <a:solidFill>
                <a:srgbClr val="0033CC"/>
              </a:solidFill>
              <a:effectLst>
                <a:outerShdw blurRad="38100" dist="38100" dir="2700000" algn="tl">
                  <a:srgbClr val="C0C0C0"/>
                </a:outerShdw>
              </a:effectLst>
            </a:endParaRPr>
          </a:p>
        </p:txBody>
      </p:sp>
      <p:sp>
        <p:nvSpPr>
          <p:cNvPr id="177165" name="Text Box 13"/>
          <p:cNvSpPr txBox="1">
            <a:spLocks noChangeArrowheads="1"/>
          </p:cNvSpPr>
          <p:nvPr/>
        </p:nvSpPr>
        <p:spPr bwMode="auto">
          <a:xfrm>
            <a:off x="4787900" y="4995863"/>
            <a:ext cx="1798638" cy="336550"/>
          </a:xfrm>
          <a:prstGeom prst="rect">
            <a:avLst/>
          </a:prstGeom>
          <a:noFill/>
          <a:ln w="9525">
            <a:noFill/>
            <a:miter lim="800000"/>
          </a:ln>
          <a:effectLst/>
        </p:spPr>
        <p:txBody>
          <a:bodyPr>
            <a:spAutoFit/>
          </a:bodyPr>
          <a:lstStyle/>
          <a:p>
            <a:pPr algn="ctr">
              <a:defRPr/>
            </a:pPr>
            <a:r>
              <a:rPr lang="en-US" sz="1600" b="1">
                <a:solidFill>
                  <a:srgbClr val="0033CC"/>
                </a:solidFill>
                <a:effectLst>
                  <a:outerShdw blurRad="38100" dist="38100" dir="2700000" algn="tl">
                    <a:srgbClr val="C0C0C0"/>
                  </a:outerShdw>
                </a:effectLst>
              </a:rPr>
              <a:t>TIDAK TAAT</a:t>
            </a:r>
            <a:endParaRPr lang="en-US" sz="1600" b="1" dirty="0">
              <a:solidFill>
                <a:srgbClr val="0033CC"/>
              </a:solidFill>
              <a:effectLst>
                <a:outerShdw blurRad="38100" dist="38100" dir="2700000" algn="tl">
                  <a:srgbClr val="C0C0C0"/>
                </a:outerShdw>
              </a:effectLst>
            </a:endParaRPr>
          </a:p>
        </p:txBody>
      </p:sp>
      <p:sp>
        <p:nvSpPr>
          <p:cNvPr id="177166" name="Text Box 14"/>
          <p:cNvSpPr txBox="1">
            <a:spLocks noChangeArrowheads="1"/>
          </p:cNvSpPr>
          <p:nvPr/>
        </p:nvSpPr>
        <p:spPr bwMode="auto">
          <a:xfrm>
            <a:off x="4714875" y="4365625"/>
            <a:ext cx="1865313" cy="336550"/>
          </a:xfrm>
          <a:prstGeom prst="rect">
            <a:avLst/>
          </a:prstGeom>
          <a:noFill/>
          <a:ln w="9525">
            <a:noFill/>
            <a:miter lim="800000"/>
          </a:ln>
          <a:effectLst/>
        </p:spPr>
        <p:txBody>
          <a:bodyPr>
            <a:spAutoFit/>
          </a:bodyPr>
          <a:lstStyle/>
          <a:p>
            <a:pPr algn="ctr">
              <a:defRPr/>
            </a:pPr>
            <a:r>
              <a:rPr lang="en-US" sz="1600" b="1">
                <a:solidFill>
                  <a:srgbClr val="0033CC"/>
                </a:solidFill>
                <a:effectLst>
                  <a:outerShdw blurRad="38100" dist="38100" dir="2700000" algn="tl">
                    <a:srgbClr val="C0C0C0"/>
                  </a:outerShdw>
                </a:effectLst>
              </a:rPr>
              <a:t>TAAT</a:t>
            </a:r>
            <a:endParaRPr lang="en-US" sz="1600" b="1" dirty="0">
              <a:solidFill>
                <a:srgbClr val="0033CC"/>
              </a:solidFill>
              <a:effectLst>
                <a:outerShdw blurRad="38100" dist="38100" dir="2700000" algn="tl">
                  <a:srgbClr val="C0C0C0"/>
                </a:outerShdw>
              </a:effectLst>
            </a:endParaRPr>
          </a:p>
        </p:txBody>
      </p:sp>
      <p:sp>
        <p:nvSpPr>
          <p:cNvPr id="3086" name="Line 15"/>
          <p:cNvSpPr>
            <a:spLocks noChangeShapeType="1"/>
          </p:cNvSpPr>
          <p:nvPr/>
        </p:nvSpPr>
        <p:spPr bwMode="auto">
          <a:xfrm>
            <a:off x="6804025" y="4508500"/>
            <a:ext cx="215900" cy="0"/>
          </a:xfrm>
          <a:prstGeom prst="line">
            <a:avLst/>
          </a:prstGeom>
          <a:noFill/>
          <a:ln w="76200">
            <a:solidFill>
              <a:schemeClr val="tx1"/>
            </a:solidFill>
            <a:round/>
            <a:tailEnd type="triangle" w="med" len="med"/>
          </a:ln>
        </p:spPr>
        <p:txBody>
          <a:bodyPr/>
          <a:lstStyle/>
          <a:p>
            <a:endParaRPr lang="id-ID">
              <a:solidFill>
                <a:prstClr val="black"/>
              </a:solidFill>
            </a:endParaRPr>
          </a:p>
        </p:txBody>
      </p:sp>
      <p:sp>
        <p:nvSpPr>
          <p:cNvPr id="3087" name="Line 16"/>
          <p:cNvSpPr>
            <a:spLocks noChangeShapeType="1"/>
          </p:cNvSpPr>
          <p:nvPr/>
        </p:nvSpPr>
        <p:spPr bwMode="auto">
          <a:xfrm>
            <a:off x="6804025" y="5157788"/>
            <a:ext cx="214313" cy="0"/>
          </a:xfrm>
          <a:prstGeom prst="line">
            <a:avLst/>
          </a:prstGeom>
          <a:noFill/>
          <a:ln w="76200">
            <a:solidFill>
              <a:schemeClr val="tx1"/>
            </a:solidFill>
            <a:round/>
            <a:tailEnd type="triangle" w="med" len="med"/>
          </a:ln>
        </p:spPr>
        <p:txBody>
          <a:bodyPr/>
          <a:lstStyle/>
          <a:p>
            <a:endParaRPr lang="id-ID">
              <a:solidFill>
                <a:prstClr val="black"/>
              </a:solidFill>
            </a:endParaRPr>
          </a:p>
        </p:txBody>
      </p:sp>
      <p:sp>
        <p:nvSpPr>
          <p:cNvPr id="3088" name="Line 17"/>
          <p:cNvSpPr>
            <a:spLocks noChangeShapeType="1"/>
          </p:cNvSpPr>
          <p:nvPr/>
        </p:nvSpPr>
        <p:spPr bwMode="auto">
          <a:xfrm>
            <a:off x="6804025" y="5805488"/>
            <a:ext cx="214313" cy="0"/>
          </a:xfrm>
          <a:prstGeom prst="line">
            <a:avLst/>
          </a:prstGeom>
          <a:noFill/>
          <a:ln w="76200">
            <a:solidFill>
              <a:schemeClr val="tx1"/>
            </a:solidFill>
            <a:round/>
            <a:tailEnd type="triangle" w="med" len="med"/>
          </a:ln>
        </p:spPr>
        <p:txBody>
          <a:bodyPr/>
          <a:lstStyle/>
          <a:p>
            <a:endParaRPr lang="id-ID">
              <a:solidFill>
                <a:prstClr val="black"/>
              </a:solidFill>
            </a:endParaRPr>
          </a:p>
        </p:txBody>
      </p:sp>
      <p:sp>
        <p:nvSpPr>
          <p:cNvPr id="3089" name="Line 18"/>
          <p:cNvSpPr>
            <a:spLocks noChangeShapeType="1"/>
          </p:cNvSpPr>
          <p:nvPr/>
        </p:nvSpPr>
        <p:spPr bwMode="auto">
          <a:xfrm>
            <a:off x="250825" y="4076700"/>
            <a:ext cx="8642350" cy="0"/>
          </a:xfrm>
          <a:prstGeom prst="line">
            <a:avLst/>
          </a:prstGeom>
          <a:noFill/>
          <a:ln w="76200" cmpd="tri">
            <a:solidFill>
              <a:schemeClr val="tx1"/>
            </a:solidFill>
            <a:round/>
          </a:ln>
        </p:spPr>
        <p:txBody>
          <a:bodyPr/>
          <a:lstStyle/>
          <a:p>
            <a:endParaRPr lang="id-ID">
              <a:solidFill>
                <a:prstClr val="black"/>
              </a:solidFill>
            </a:endParaRPr>
          </a:p>
        </p:txBody>
      </p:sp>
      <p:sp>
        <p:nvSpPr>
          <p:cNvPr id="3090" name="Text Box 25"/>
          <p:cNvSpPr txBox="1">
            <a:spLocks noChangeArrowheads="1"/>
          </p:cNvSpPr>
          <p:nvPr/>
        </p:nvSpPr>
        <p:spPr bwMode="auto">
          <a:xfrm>
            <a:off x="7019925" y="1557338"/>
            <a:ext cx="1943100" cy="366712"/>
          </a:xfrm>
          <a:prstGeom prst="rect">
            <a:avLst/>
          </a:prstGeom>
          <a:solidFill>
            <a:srgbClr val="FFFF00"/>
          </a:solidFill>
          <a:ln w="9525">
            <a:noFill/>
            <a:miter lim="800000"/>
          </a:ln>
        </p:spPr>
        <p:txBody>
          <a:bodyPr>
            <a:spAutoFit/>
          </a:bodyPr>
          <a:lstStyle/>
          <a:p>
            <a:pPr algn="ctr">
              <a:spcBef>
                <a:spcPct val="50000"/>
              </a:spcBef>
            </a:pPr>
            <a:r>
              <a:rPr lang="en-US" altLang="id-ID">
                <a:solidFill>
                  <a:srgbClr val="0033CC"/>
                </a:solidFill>
              </a:rPr>
              <a:t>EMAS</a:t>
            </a:r>
          </a:p>
        </p:txBody>
      </p:sp>
      <p:sp>
        <p:nvSpPr>
          <p:cNvPr id="3091" name="Text Box 26"/>
          <p:cNvSpPr txBox="1">
            <a:spLocks noChangeArrowheads="1"/>
          </p:cNvSpPr>
          <p:nvPr/>
        </p:nvSpPr>
        <p:spPr bwMode="auto">
          <a:xfrm>
            <a:off x="7019925" y="2500313"/>
            <a:ext cx="1943100" cy="366712"/>
          </a:xfrm>
          <a:prstGeom prst="rect">
            <a:avLst/>
          </a:prstGeom>
          <a:solidFill>
            <a:srgbClr val="339966"/>
          </a:solidFill>
          <a:ln w="9525">
            <a:noFill/>
            <a:miter lim="800000"/>
          </a:ln>
        </p:spPr>
        <p:txBody>
          <a:bodyPr>
            <a:spAutoFit/>
          </a:bodyPr>
          <a:lstStyle/>
          <a:p>
            <a:pPr algn="ctr">
              <a:spcBef>
                <a:spcPct val="50000"/>
              </a:spcBef>
            </a:pPr>
            <a:r>
              <a:rPr lang="en-US" altLang="id-ID">
                <a:solidFill>
                  <a:prstClr val="white"/>
                </a:solidFill>
              </a:rPr>
              <a:t>HIJAU</a:t>
            </a:r>
          </a:p>
        </p:txBody>
      </p:sp>
      <p:sp>
        <p:nvSpPr>
          <p:cNvPr id="3092" name="AutoShape 27"/>
          <p:cNvSpPr>
            <a:spLocks noChangeArrowheads="1"/>
          </p:cNvSpPr>
          <p:nvPr/>
        </p:nvSpPr>
        <p:spPr bwMode="auto">
          <a:xfrm>
            <a:off x="123825" y="1052513"/>
            <a:ext cx="661988" cy="2189162"/>
          </a:xfrm>
          <a:prstGeom prst="upArrow">
            <a:avLst>
              <a:gd name="adj1" fmla="val 50000"/>
              <a:gd name="adj2" fmla="val 51748"/>
            </a:avLst>
          </a:prstGeom>
          <a:solidFill>
            <a:srgbClr val="FFCCFF"/>
          </a:solidFill>
          <a:ln w="9525">
            <a:noFill/>
            <a:miter lim="800000"/>
          </a:ln>
        </p:spPr>
        <p:txBody>
          <a:bodyPr>
            <a:spAutoFit/>
          </a:bodyPr>
          <a:lstStyle/>
          <a:p>
            <a:r>
              <a:rPr lang="id-ID" altLang="id-ID" sz="1400" b="1">
                <a:solidFill>
                  <a:prstClr val="black"/>
                </a:solidFill>
              </a:rPr>
              <a:t>SUB</a:t>
            </a:r>
          </a:p>
          <a:p>
            <a:endParaRPr lang="id-ID" altLang="id-ID" sz="1400" b="1">
              <a:solidFill>
                <a:prstClr val="black"/>
              </a:solidFill>
            </a:endParaRPr>
          </a:p>
          <a:p>
            <a:r>
              <a:rPr lang="en-US" altLang="id-ID" sz="1400" b="1">
                <a:solidFill>
                  <a:prstClr val="black"/>
                </a:solidFill>
              </a:rPr>
              <a:t>N I L A I</a:t>
            </a:r>
          </a:p>
        </p:txBody>
      </p:sp>
      <p:sp>
        <p:nvSpPr>
          <p:cNvPr id="3093" name="AutoShape 29"/>
          <p:cNvSpPr>
            <a:spLocks noChangeArrowheads="1"/>
          </p:cNvSpPr>
          <p:nvPr/>
        </p:nvSpPr>
        <p:spPr bwMode="auto">
          <a:xfrm>
            <a:off x="6243638" y="1700213"/>
            <a:ext cx="344487" cy="1477962"/>
          </a:xfrm>
          <a:prstGeom prst="flowChartProcess">
            <a:avLst/>
          </a:prstGeom>
          <a:solidFill>
            <a:srgbClr val="FFCCFF"/>
          </a:solidFill>
          <a:ln w="9525">
            <a:noFill/>
            <a:miter lim="800000"/>
          </a:ln>
        </p:spPr>
        <p:txBody>
          <a:bodyPr>
            <a:spAutoFit/>
          </a:bodyPr>
          <a:lstStyle/>
          <a:p>
            <a:pPr algn="ctr"/>
            <a:r>
              <a:rPr lang="en-US" altLang="id-ID" b="1">
                <a:solidFill>
                  <a:prstClr val="black"/>
                </a:solidFill>
              </a:rPr>
              <a:t>NI L A I</a:t>
            </a:r>
          </a:p>
        </p:txBody>
      </p:sp>
      <p:sp>
        <p:nvSpPr>
          <p:cNvPr id="3094" name="Text Box 33"/>
          <p:cNvSpPr txBox="1">
            <a:spLocks noChangeArrowheads="1"/>
          </p:cNvSpPr>
          <p:nvPr/>
        </p:nvSpPr>
        <p:spPr bwMode="auto">
          <a:xfrm>
            <a:off x="7415213" y="2154238"/>
            <a:ext cx="1189037" cy="274637"/>
          </a:xfrm>
          <a:prstGeom prst="rect">
            <a:avLst/>
          </a:prstGeom>
          <a:noFill/>
          <a:ln w="9525">
            <a:noFill/>
            <a:miter lim="800000"/>
          </a:ln>
        </p:spPr>
        <p:txBody>
          <a:bodyPr wrap="none">
            <a:spAutoFit/>
          </a:bodyPr>
          <a:lstStyle/>
          <a:p>
            <a:r>
              <a:rPr lang="en-US" altLang="id-ID" sz="1200">
                <a:solidFill>
                  <a:prstClr val="black"/>
                </a:solidFill>
              </a:rPr>
              <a:t>Passing Grade</a:t>
            </a:r>
          </a:p>
        </p:txBody>
      </p:sp>
      <p:sp>
        <p:nvSpPr>
          <p:cNvPr id="3095" name="Line 34"/>
          <p:cNvSpPr>
            <a:spLocks noChangeShapeType="1"/>
          </p:cNvSpPr>
          <p:nvPr/>
        </p:nvSpPr>
        <p:spPr bwMode="auto">
          <a:xfrm flipV="1">
            <a:off x="8027988" y="1990725"/>
            <a:ext cx="0" cy="142875"/>
          </a:xfrm>
          <a:prstGeom prst="line">
            <a:avLst/>
          </a:prstGeom>
          <a:noFill/>
          <a:ln w="76200">
            <a:solidFill>
              <a:schemeClr val="tx1"/>
            </a:solidFill>
            <a:round/>
            <a:tailEnd type="triangle" w="med" len="med"/>
          </a:ln>
        </p:spPr>
        <p:txBody>
          <a:bodyPr/>
          <a:lstStyle/>
          <a:p>
            <a:endParaRPr lang="id-ID">
              <a:solidFill>
                <a:prstClr val="black"/>
              </a:solidFill>
            </a:endParaRPr>
          </a:p>
        </p:txBody>
      </p:sp>
      <p:sp>
        <p:nvSpPr>
          <p:cNvPr id="3096" name="Line 35"/>
          <p:cNvSpPr>
            <a:spLocks noChangeShapeType="1"/>
          </p:cNvSpPr>
          <p:nvPr/>
        </p:nvSpPr>
        <p:spPr bwMode="auto">
          <a:xfrm flipV="1">
            <a:off x="8027988" y="2933700"/>
            <a:ext cx="0" cy="142875"/>
          </a:xfrm>
          <a:prstGeom prst="line">
            <a:avLst/>
          </a:prstGeom>
          <a:noFill/>
          <a:ln w="76200">
            <a:solidFill>
              <a:schemeClr val="tx1"/>
            </a:solidFill>
            <a:round/>
            <a:tailEnd type="triangle" w="med" len="med"/>
          </a:ln>
        </p:spPr>
        <p:txBody>
          <a:bodyPr/>
          <a:lstStyle/>
          <a:p>
            <a:endParaRPr lang="id-ID">
              <a:solidFill>
                <a:prstClr val="black"/>
              </a:solidFill>
            </a:endParaRPr>
          </a:p>
        </p:txBody>
      </p:sp>
      <p:sp>
        <p:nvSpPr>
          <p:cNvPr id="3097" name="Text Box 36"/>
          <p:cNvSpPr txBox="1">
            <a:spLocks noChangeArrowheads="1"/>
          </p:cNvSpPr>
          <p:nvPr/>
        </p:nvSpPr>
        <p:spPr bwMode="auto">
          <a:xfrm>
            <a:off x="7380288" y="3076575"/>
            <a:ext cx="1189037" cy="274638"/>
          </a:xfrm>
          <a:prstGeom prst="rect">
            <a:avLst/>
          </a:prstGeom>
          <a:noFill/>
          <a:ln w="9525">
            <a:noFill/>
            <a:miter lim="800000"/>
          </a:ln>
        </p:spPr>
        <p:txBody>
          <a:bodyPr wrap="none">
            <a:spAutoFit/>
          </a:bodyPr>
          <a:lstStyle/>
          <a:p>
            <a:r>
              <a:rPr lang="en-US" altLang="id-ID" sz="1200">
                <a:solidFill>
                  <a:prstClr val="black"/>
                </a:solidFill>
              </a:rPr>
              <a:t>Passing Grade</a:t>
            </a:r>
          </a:p>
        </p:txBody>
      </p:sp>
      <p:sp>
        <p:nvSpPr>
          <p:cNvPr id="3098" name="Line 37"/>
          <p:cNvSpPr>
            <a:spLocks noChangeShapeType="1"/>
          </p:cNvSpPr>
          <p:nvPr/>
        </p:nvSpPr>
        <p:spPr bwMode="auto">
          <a:xfrm>
            <a:off x="7956550" y="3573463"/>
            <a:ext cx="0" cy="647700"/>
          </a:xfrm>
          <a:prstGeom prst="line">
            <a:avLst/>
          </a:prstGeom>
          <a:noFill/>
          <a:ln w="38100">
            <a:solidFill>
              <a:schemeClr val="tx1"/>
            </a:solidFill>
            <a:prstDash val="sysDot"/>
            <a:round/>
            <a:tailEnd type="triangle" w="med" len="med"/>
          </a:ln>
        </p:spPr>
        <p:txBody>
          <a:bodyPr/>
          <a:lstStyle/>
          <a:p>
            <a:endParaRPr lang="id-ID">
              <a:solidFill>
                <a:prstClr val="black"/>
              </a:solidFill>
            </a:endParaRPr>
          </a:p>
        </p:txBody>
      </p:sp>
      <p:sp>
        <p:nvSpPr>
          <p:cNvPr id="3099" name="Text Box 39"/>
          <p:cNvSpPr txBox="1">
            <a:spLocks noChangeArrowheads="1"/>
          </p:cNvSpPr>
          <p:nvPr/>
        </p:nvSpPr>
        <p:spPr bwMode="auto">
          <a:xfrm>
            <a:off x="323850" y="620713"/>
            <a:ext cx="431800" cy="366712"/>
          </a:xfrm>
          <a:prstGeom prst="rect">
            <a:avLst/>
          </a:prstGeom>
          <a:noFill/>
          <a:ln w="9525">
            <a:noFill/>
            <a:miter lim="800000"/>
          </a:ln>
        </p:spPr>
        <p:txBody>
          <a:bodyPr>
            <a:spAutoFit/>
          </a:bodyPr>
          <a:lstStyle/>
          <a:p>
            <a:pPr>
              <a:spcBef>
                <a:spcPct val="50000"/>
              </a:spcBef>
            </a:pPr>
            <a:r>
              <a:rPr lang="en-US" altLang="id-ID" b="1">
                <a:solidFill>
                  <a:srgbClr val="FF3300"/>
                </a:solidFill>
              </a:rPr>
              <a:t>X</a:t>
            </a:r>
          </a:p>
        </p:txBody>
      </p:sp>
      <p:sp>
        <p:nvSpPr>
          <p:cNvPr id="3100" name="Text Box 40"/>
          <p:cNvSpPr txBox="1">
            <a:spLocks noChangeArrowheads="1"/>
          </p:cNvSpPr>
          <p:nvPr/>
        </p:nvSpPr>
        <p:spPr bwMode="auto">
          <a:xfrm>
            <a:off x="6300788" y="1196975"/>
            <a:ext cx="431800" cy="366713"/>
          </a:xfrm>
          <a:prstGeom prst="rect">
            <a:avLst/>
          </a:prstGeom>
          <a:noFill/>
          <a:ln w="9525">
            <a:noFill/>
            <a:miter lim="800000"/>
          </a:ln>
        </p:spPr>
        <p:txBody>
          <a:bodyPr>
            <a:spAutoFit/>
          </a:bodyPr>
          <a:lstStyle/>
          <a:p>
            <a:pPr>
              <a:spcBef>
                <a:spcPct val="50000"/>
              </a:spcBef>
            </a:pPr>
            <a:r>
              <a:rPr lang="en-US" altLang="id-ID" b="1">
                <a:solidFill>
                  <a:srgbClr val="FF3300"/>
                </a:solidFill>
              </a:rPr>
              <a:t>=</a:t>
            </a:r>
          </a:p>
        </p:txBody>
      </p:sp>
      <p:sp>
        <p:nvSpPr>
          <p:cNvPr id="42" name="TextBox 41"/>
          <p:cNvSpPr txBox="1"/>
          <p:nvPr/>
        </p:nvSpPr>
        <p:spPr>
          <a:xfrm>
            <a:off x="1487567"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en-US" sz="1400" b="1">
                <a:solidFill>
                  <a:srgbClr val="FF0000"/>
                </a:solidFill>
              </a:rPr>
              <a:t>Efisiensi </a:t>
            </a:r>
          </a:p>
          <a:p>
            <a:pPr algn="ctr">
              <a:defRPr/>
            </a:pPr>
            <a:r>
              <a:rPr lang="en-US" sz="1400" b="1">
                <a:solidFill>
                  <a:srgbClr val="FF0000"/>
                </a:solidFill>
              </a:rPr>
              <a:t>Energi</a:t>
            </a:r>
            <a:endParaRPr lang="id-ID" sz="1400" b="1" dirty="0">
              <a:solidFill>
                <a:srgbClr val="FF0000"/>
              </a:solidFill>
            </a:endParaRPr>
          </a:p>
        </p:txBody>
      </p:sp>
      <p:sp>
        <p:nvSpPr>
          <p:cNvPr id="43" name="TextBox 42"/>
          <p:cNvSpPr txBox="1"/>
          <p:nvPr/>
        </p:nvSpPr>
        <p:spPr>
          <a:xfrm>
            <a:off x="809000"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buFont typeface="Symbol" panose="05050102010706020507" pitchFamily="18" charset="2"/>
              <a:buNone/>
              <a:tabLst>
                <a:tab pos="914400" algn="l"/>
              </a:tabLst>
              <a:defRPr/>
            </a:pPr>
            <a:r>
              <a:rPr lang="en-US" sz="1400" b="1">
                <a:solidFill>
                  <a:srgbClr val="FF0000"/>
                </a:solidFill>
                <a:latin typeface="Arial" panose="020B0604020202020204" pitchFamily="34" charset="0"/>
                <a:cs typeface="Arial" panose="020B0604020202020204" pitchFamily="34" charset="0"/>
              </a:rPr>
              <a:t>Sistem Manajemen Lingkungan</a:t>
            </a:r>
            <a:endParaRPr lang="id-ID" sz="1400" b="1" dirty="0">
              <a:solidFill>
                <a:srgbClr val="FF0000"/>
              </a:solidFill>
              <a:latin typeface="Arial" panose="020B0604020202020204" pitchFamily="34" charset="0"/>
              <a:cs typeface="Arial" panose="020B0604020202020204" pitchFamily="34" charset="0"/>
            </a:endParaRPr>
          </a:p>
        </p:txBody>
      </p:sp>
      <p:sp>
        <p:nvSpPr>
          <p:cNvPr id="44" name="TextBox 43"/>
          <p:cNvSpPr txBox="1"/>
          <p:nvPr/>
        </p:nvSpPr>
        <p:spPr>
          <a:xfrm>
            <a:off x="2158127" y="1127760"/>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en-US" sz="1400" b="1">
                <a:solidFill>
                  <a:srgbClr val="FF0000"/>
                </a:solidFill>
                <a:latin typeface="Times New Roman" panose="02020603050405020304"/>
                <a:ea typeface="Times New Roman" panose="02020603050405020304"/>
              </a:rPr>
              <a:t>Penurunan</a:t>
            </a:r>
          </a:p>
          <a:p>
            <a:pPr algn="ctr">
              <a:defRPr/>
            </a:pPr>
            <a:r>
              <a:rPr lang="en-US" sz="1400" b="1">
                <a:solidFill>
                  <a:srgbClr val="FF0000"/>
                </a:solidFill>
                <a:latin typeface="Times New Roman" panose="02020603050405020304"/>
                <a:ea typeface="Times New Roman" panose="02020603050405020304"/>
              </a:rPr>
              <a:t> Emisi</a:t>
            </a:r>
            <a:endParaRPr lang="id-ID" sz="1400" b="1" dirty="0">
              <a:solidFill>
                <a:srgbClr val="FF0000"/>
              </a:solidFill>
            </a:endParaRPr>
          </a:p>
        </p:txBody>
      </p:sp>
      <p:sp>
        <p:nvSpPr>
          <p:cNvPr id="46" name="TextBox 45"/>
          <p:cNvSpPr txBox="1"/>
          <p:nvPr/>
        </p:nvSpPr>
        <p:spPr>
          <a:xfrm>
            <a:off x="2826603"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en-US" sz="1400" b="1">
                <a:solidFill>
                  <a:srgbClr val="FF0000"/>
                </a:solidFill>
                <a:latin typeface="Times New Roman" panose="02020603050405020304"/>
                <a:ea typeface="Times New Roman" panose="02020603050405020304"/>
              </a:rPr>
              <a:t>Konservasi Penurunan Beban Pencemaran Air</a:t>
            </a:r>
            <a:endParaRPr lang="id-ID" sz="1400" b="1" dirty="0">
              <a:solidFill>
                <a:srgbClr val="FF0000"/>
              </a:solidFill>
            </a:endParaRPr>
          </a:p>
        </p:txBody>
      </p:sp>
      <p:sp>
        <p:nvSpPr>
          <p:cNvPr id="47" name="TextBox 46"/>
          <p:cNvSpPr txBox="1"/>
          <p:nvPr/>
        </p:nvSpPr>
        <p:spPr>
          <a:xfrm>
            <a:off x="3489960"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id-ID" sz="1400" b="1">
                <a:solidFill>
                  <a:srgbClr val="FF0000"/>
                </a:solidFill>
                <a:latin typeface="Times New Roman" panose="02020603050405020304"/>
                <a:ea typeface="Times New Roman" panose="02020603050405020304"/>
              </a:rPr>
              <a:t>3R </a:t>
            </a:r>
            <a:endParaRPr lang="en-US" sz="1400" b="1">
              <a:solidFill>
                <a:srgbClr val="FF0000"/>
              </a:solidFill>
              <a:latin typeface="Times New Roman" panose="02020603050405020304"/>
              <a:ea typeface="Times New Roman" panose="02020603050405020304"/>
            </a:endParaRPr>
          </a:p>
          <a:p>
            <a:pPr algn="ctr">
              <a:defRPr/>
            </a:pPr>
            <a:r>
              <a:rPr lang="id-ID" sz="1400" b="1">
                <a:solidFill>
                  <a:srgbClr val="FF0000"/>
                </a:solidFill>
                <a:latin typeface="Times New Roman" panose="02020603050405020304"/>
                <a:ea typeface="Times New Roman" panose="02020603050405020304"/>
              </a:rPr>
              <a:t>Limbah B3</a:t>
            </a:r>
            <a:endParaRPr lang="id-ID" sz="1400" b="1" dirty="0">
              <a:solidFill>
                <a:srgbClr val="FF0000"/>
              </a:solidFill>
            </a:endParaRPr>
          </a:p>
        </p:txBody>
      </p:sp>
      <p:sp>
        <p:nvSpPr>
          <p:cNvPr id="48" name="TextBox 47"/>
          <p:cNvSpPr txBox="1"/>
          <p:nvPr/>
        </p:nvSpPr>
        <p:spPr>
          <a:xfrm>
            <a:off x="4144144"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id-ID" sz="1400" b="1">
                <a:solidFill>
                  <a:srgbClr val="FF0000"/>
                </a:solidFill>
                <a:latin typeface="Times New Roman" panose="02020603050405020304"/>
                <a:ea typeface="Times New Roman" panose="02020603050405020304"/>
              </a:rPr>
              <a:t>3R </a:t>
            </a:r>
            <a:endParaRPr lang="en-US" sz="1400" b="1">
              <a:solidFill>
                <a:srgbClr val="FF0000"/>
              </a:solidFill>
              <a:latin typeface="Times New Roman" panose="02020603050405020304"/>
              <a:ea typeface="Times New Roman" panose="02020603050405020304"/>
            </a:endParaRPr>
          </a:p>
          <a:p>
            <a:pPr algn="ctr">
              <a:defRPr/>
            </a:pPr>
            <a:r>
              <a:rPr lang="id-ID" sz="1400" b="1">
                <a:solidFill>
                  <a:srgbClr val="FF0000"/>
                </a:solidFill>
                <a:latin typeface="Times New Roman" panose="02020603050405020304"/>
                <a:ea typeface="Times New Roman" panose="02020603050405020304"/>
              </a:rPr>
              <a:t>Limbah Padat</a:t>
            </a:r>
            <a:endParaRPr lang="id-ID" sz="1400" b="1" dirty="0">
              <a:solidFill>
                <a:srgbClr val="FF0000"/>
              </a:solidFill>
            </a:endParaRPr>
          </a:p>
        </p:txBody>
      </p:sp>
      <p:sp>
        <p:nvSpPr>
          <p:cNvPr id="49" name="TextBox 48"/>
          <p:cNvSpPr txBox="1"/>
          <p:nvPr/>
        </p:nvSpPr>
        <p:spPr>
          <a:xfrm>
            <a:off x="4807456"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id-ID" sz="1400" b="1">
                <a:solidFill>
                  <a:srgbClr val="FF0000"/>
                </a:solidFill>
                <a:latin typeface="Times New Roman" panose="02020603050405020304"/>
              </a:rPr>
              <a:t>Kenekaragaman </a:t>
            </a:r>
            <a:endParaRPr lang="en-US" sz="1400" b="1">
              <a:solidFill>
                <a:srgbClr val="FF0000"/>
              </a:solidFill>
              <a:latin typeface="Times New Roman" panose="02020603050405020304"/>
            </a:endParaRPr>
          </a:p>
          <a:p>
            <a:pPr algn="ctr">
              <a:defRPr/>
            </a:pPr>
            <a:r>
              <a:rPr lang="id-ID" sz="1400" b="1">
                <a:solidFill>
                  <a:srgbClr val="FF0000"/>
                </a:solidFill>
                <a:latin typeface="Times New Roman" panose="02020603050405020304"/>
              </a:rPr>
              <a:t>Hayati</a:t>
            </a:r>
            <a:endParaRPr lang="id-ID" sz="1400" b="1" dirty="0">
              <a:solidFill>
                <a:srgbClr val="FF0000"/>
              </a:solidFill>
            </a:endParaRPr>
          </a:p>
        </p:txBody>
      </p:sp>
      <p:sp>
        <p:nvSpPr>
          <p:cNvPr id="50" name="TextBox 49"/>
          <p:cNvSpPr txBox="1"/>
          <p:nvPr/>
        </p:nvSpPr>
        <p:spPr>
          <a:xfrm>
            <a:off x="5470768" y="1124744"/>
            <a:ext cx="615553" cy="2160240"/>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id-ID" sz="1400" b="1">
                <a:solidFill>
                  <a:srgbClr val="FF0000"/>
                </a:solidFill>
                <a:latin typeface="Times New Roman" panose="02020603050405020304"/>
              </a:rPr>
              <a:t>Pengembangan Masyarakat</a:t>
            </a:r>
            <a:endParaRPr lang="id-ID" sz="1400" b="1" dirty="0">
              <a:solidFill>
                <a:srgbClr val="FF0000"/>
              </a:solidFill>
            </a:endParaRPr>
          </a:p>
        </p:txBody>
      </p:sp>
      <p:sp>
        <p:nvSpPr>
          <p:cNvPr id="40" name="Isosceles Triangle 39"/>
          <p:cNvSpPr/>
          <p:nvPr/>
        </p:nvSpPr>
        <p:spPr>
          <a:xfrm>
            <a:off x="468313" y="620713"/>
            <a:ext cx="590391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prstClr val="white"/>
                </a:solidFill>
              </a:rPr>
              <a:t>KEUNGGULAN LINGKUNGAN</a:t>
            </a:r>
            <a:endParaRPr lang="id-ID" sz="1600" dirty="0">
              <a:solidFill>
                <a:prstClr val="white"/>
              </a:solidFill>
            </a:endParaRPr>
          </a:p>
        </p:txBody>
      </p:sp>
      <p:sp>
        <p:nvSpPr>
          <p:cNvPr id="45" name="TextBox 44"/>
          <p:cNvSpPr txBox="1"/>
          <p:nvPr/>
        </p:nvSpPr>
        <p:spPr>
          <a:xfrm rot="5400000">
            <a:off x="3221324" y="843883"/>
            <a:ext cx="400110" cy="5410201"/>
          </a:xfrm>
          <a:prstGeom prst="rect">
            <a:avLst/>
          </a:prstGeom>
        </p:spPr>
        <p:style>
          <a:lnRef idx="0">
            <a:schemeClr val="accent3"/>
          </a:lnRef>
          <a:fillRef idx="3">
            <a:schemeClr val="accent3"/>
          </a:fillRef>
          <a:effectRef idx="3">
            <a:schemeClr val="accent3"/>
          </a:effectRef>
          <a:fontRef idx="minor">
            <a:schemeClr val="lt1"/>
          </a:fontRef>
        </p:style>
        <p:txBody>
          <a:bodyPr vert="vert270">
            <a:spAutoFit/>
          </a:bodyPr>
          <a:lstStyle/>
          <a:p>
            <a:pPr algn="ctr">
              <a:defRPr/>
            </a:pPr>
            <a:r>
              <a:rPr lang="en-US" sz="1400" b="1">
                <a:solidFill>
                  <a:prstClr val="white"/>
                </a:solidFill>
              </a:rPr>
              <a:t>Dokumen Ringkasan Kinerja Pengelolaan Lingkungan</a:t>
            </a:r>
            <a:endParaRPr lang="en-US" sz="1400" b="1" dirty="0">
              <a:solidFill>
                <a:prstClr val="white"/>
              </a:solidFill>
            </a:endParaRPr>
          </a:p>
        </p:txBody>
      </p:sp>
      <p:sp>
        <p:nvSpPr>
          <p:cNvPr id="3111" name="TextBox 38"/>
          <p:cNvSpPr txBox="1">
            <a:spLocks noChangeArrowheads="1"/>
          </p:cNvSpPr>
          <p:nvPr/>
        </p:nvSpPr>
        <p:spPr bwMode="auto">
          <a:xfrm>
            <a:off x="250825" y="76200"/>
            <a:ext cx="8712199" cy="461963"/>
          </a:xfrm>
          <a:prstGeom prst="rect">
            <a:avLst/>
          </a:prstGeom>
          <a:solidFill>
            <a:schemeClr val="accent3">
              <a:lumMod val="60000"/>
              <a:lumOff val="4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id-ID" altLang="id-ID" sz="2400" b="1" dirty="0">
                <a:solidFill>
                  <a:prstClr val="black"/>
                </a:solidFill>
                <a:latin typeface="Calibri" panose="020F0502020204030204" charset="0"/>
              </a:rPr>
              <a:t>MEKANISME DAN KRITERIA PROPER</a:t>
            </a:r>
          </a:p>
        </p:txBody>
      </p:sp>
    </p:spTree>
    <p:extLst>
      <p:ext uri="{BB962C8B-B14F-4D97-AF65-F5344CB8AC3E}">
        <p14:creationId xmlns:p14="http://schemas.microsoft.com/office/powerpoint/2010/main" val="23569501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stretch>
            <a:fillRect/>
          </a:stretch>
        </p:blipFill>
        <p:spPr>
          <a:xfrm>
            <a:off x="0" y="1046163"/>
            <a:ext cx="8139113" cy="5492750"/>
          </a:xfrm>
          <a:prstGeom prst="rect">
            <a:avLst/>
          </a:prstGeom>
          <a:noFill/>
          <a:ln w="9525">
            <a:noFill/>
          </a:ln>
        </p:spPr>
      </p:pic>
      <p:sp>
        <p:nvSpPr>
          <p:cNvPr id="29699" name="Title 1"/>
          <p:cNvSpPr>
            <a:spLocks noGrp="1"/>
          </p:cNvSpPr>
          <p:nvPr>
            <p:ph type="title"/>
          </p:nvPr>
        </p:nvSpPr>
        <p:spPr>
          <a:xfrm>
            <a:off x="0" y="0"/>
            <a:ext cx="9144000" cy="1046163"/>
          </a:xfrm>
          <a:solidFill>
            <a:srgbClr val="F3F4F4">
              <a:alpha val="100000"/>
            </a:srgbClr>
          </a:solidFill>
          <a:ln/>
        </p:spPr>
        <p:txBody>
          <a:bodyPr vert="horz" wrap="square" lIns="91440" tIns="45720" rIns="91440" bIns="45720" anchor="ctr" anchorCtr="0"/>
          <a:lstStyle/>
          <a:p>
            <a:pPr algn="ctr">
              <a:buNone/>
            </a:pPr>
            <a:r>
              <a:rPr b="1" dirty="0">
                <a:solidFill>
                  <a:srgbClr val="00CEB1"/>
                </a:solidFill>
                <a:latin typeface="Times New Roman" pitchFamily="18" charset="0"/>
                <a:cs typeface="Times New Roman" pitchFamily="18" charset="0"/>
              </a:rPr>
              <a:t>CAPAIAN PROPER 2020</a:t>
            </a:r>
            <a:endParaRPr b="1" dirty="0">
              <a:solidFill>
                <a:srgbClr val="00CEB1"/>
              </a:solidFill>
              <a:latin typeface="Times New Roman" pitchFamily="18" charset="0"/>
              <a:ea typeface="Calibri" panose="020F0502020204030204" pitchFamily="34" charset="0"/>
              <a:cs typeface="Times New Roman" pitchFamily="18" charset="0"/>
            </a:endParaRPr>
          </a:p>
        </p:txBody>
      </p:sp>
      <p:sp>
        <p:nvSpPr>
          <p:cNvPr id="5" name="Rectangle 4"/>
          <p:cNvSpPr/>
          <p:nvPr/>
        </p:nvSpPr>
        <p:spPr>
          <a:xfrm>
            <a:off x="7504113" y="1806575"/>
            <a:ext cx="1182688" cy="257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Grp="1" noChangeAspect="1"/>
          </p:cNvPicPr>
          <p:nvPr>
            <p:ph/>
          </p:nvPr>
        </p:nvPicPr>
        <p:blipFill>
          <a:blip r:embed="rId2"/>
          <a:stretch>
            <a:fillRect/>
          </a:stretch>
        </p:blipFill>
        <p:spPr>
          <a:xfrm>
            <a:off x="0" y="935038"/>
            <a:ext cx="9167813" cy="5430837"/>
          </a:xfrm>
          <a:ln/>
        </p:spPr>
      </p:pic>
      <p:sp>
        <p:nvSpPr>
          <p:cNvPr id="4" name="Title 1"/>
          <p:cNvSpPr txBox="1"/>
          <p:nvPr/>
        </p:nvSpPr>
        <p:spPr>
          <a:xfrm>
            <a:off x="0" y="-6350"/>
            <a:ext cx="9144000" cy="966788"/>
          </a:xfrm>
          <a:prstGeom prst="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id-ID" alt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MENGELOLA LINGKUNGAN TERNYATA MENGUNTUNGKAN</a:t>
            </a:r>
            <a:endParaRPr kumimoji="0" lang="id-ID" alt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noChangeAspect="1"/>
          </p:cNvPicPr>
          <p:nvPr>
            <p:ph idx="1"/>
          </p:nvPr>
        </p:nvPicPr>
        <p:blipFill>
          <a:blip r:embed="rId2"/>
          <a:stretch>
            <a:fillRect/>
          </a:stretch>
        </p:blipFill>
        <p:spPr>
          <a:xfrm>
            <a:off x="1701800" y="2189163"/>
            <a:ext cx="2392363" cy="1589087"/>
          </a:xfrm>
          <a:ln/>
        </p:spPr>
      </p:pic>
      <p:sp>
        <p:nvSpPr>
          <p:cNvPr id="31747" name="Title 1"/>
          <p:cNvSpPr>
            <a:spLocks noGrp="1"/>
          </p:cNvSpPr>
          <p:nvPr>
            <p:ph type="title"/>
          </p:nvPr>
        </p:nvSpPr>
        <p:spPr>
          <a:xfrm>
            <a:off x="0" y="-26987"/>
            <a:ext cx="9144000" cy="1268412"/>
          </a:xfrm>
          <a:solidFill>
            <a:srgbClr val="E9EAEB">
              <a:alpha val="100000"/>
            </a:srgbClr>
          </a:solidFill>
          <a:ln/>
        </p:spPr>
        <p:txBody>
          <a:bodyPr vert="horz" wrap="square" lIns="91440" tIns="45720" rIns="91440" bIns="45720" anchor="ctr" anchorCtr="0"/>
          <a:lstStyle/>
          <a:p>
            <a:pPr algn="ctr">
              <a:buNone/>
            </a:pPr>
            <a:r>
              <a:rPr sz="2600" b="1" dirty="0">
                <a:latin typeface="Times New Roman" pitchFamily="18" charset="0"/>
                <a:cs typeface="Times New Roman" pitchFamily="18" charset="0"/>
              </a:rPr>
              <a:t>JUMLAH PENERIMA MANFAAT DAN DANA BERGULIR</a:t>
            </a:r>
            <a:br>
              <a:rPr sz="2600" b="1" dirty="0">
                <a:latin typeface="Times New Roman" pitchFamily="18" charset="0"/>
                <a:cs typeface="Times New Roman" pitchFamily="18" charset="0"/>
              </a:rPr>
            </a:br>
            <a:r>
              <a:rPr sz="2600" b="1" dirty="0">
                <a:latin typeface="Times New Roman" pitchFamily="18" charset="0"/>
                <a:cs typeface="Times New Roman" pitchFamily="18" charset="0"/>
              </a:rPr>
              <a:t>DATA PROPER 2020</a:t>
            </a:r>
            <a:endParaRPr sz="2600" b="1" dirty="0">
              <a:latin typeface="Times New Roman" pitchFamily="18" charset="0"/>
              <a:ea typeface="Calibri" panose="020F0502020204030204" pitchFamily="34" charset="0"/>
              <a:cs typeface="Times New Roman" pitchFamily="18" charset="0"/>
            </a:endParaRPr>
          </a:p>
        </p:txBody>
      </p:sp>
      <p:pic>
        <p:nvPicPr>
          <p:cNvPr id="31748" name="Picture 7"/>
          <p:cNvPicPr>
            <a:picLocks noChangeAspect="1"/>
          </p:cNvPicPr>
          <p:nvPr/>
        </p:nvPicPr>
        <p:blipFill>
          <a:blip r:embed="rId3"/>
          <a:stretch>
            <a:fillRect/>
          </a:stretch>
        </p:blipFill>
        <p:spPr>
          <a:xfrm>
            <a:off x="5661025" y="3832225"/>
            <a:ext cx="1608138" cy="1609725"/>
          </a:xfrm>
          <a:prstGeom prst="rect">
            <a:avLst/>
          </a:prstGeom>
          <a:noFill/>
          <a:ln w="9525">
            <a:noFill/>
          </a:ln>
        </p:spPr>
      </p:pic>
      <p:sp>
        <p:nvSpPr>
          <p:cNvPr id="31749" name="TextBox 8"/>
          <p:cNvSpPr txBox="1"/>
          <p:nvPr/>
        </p:nvSpPr>
        <p:spPr>
          <a:xfrm>
            <a:off x="4340225" y="2630488"/>
            <a:ext cx="3523722" cy="1200329"/>
          </a:xfrm>
          <a:prstGeom prst="rect">
            <a:avLst/>
          </a:prstGeom>
          <a:noFill/>
          <a:ln w="9525">
            <a:noFill/>
          </a:ln>
        </p:spPr>
        <p:txBody>
          <a:bodyPr wrap="none">
            <a:spAutoFit/>
          </a:bodyPr>
          <a:lstStyle/>
          <a:p>
            <a:pPr fontAlgn="b">
              <a:buNone/>
            </a:pPr>
            <a:r>
              <a:rPr lang="tr-TR" altLang="x-none" sz="4000" b="1" dirty="0">
                <a:solidFill>
                  <a:schemeClr val="accent1"/>
                </a:solidFill>
                <a:latin typeface="Times New Roman" pitchFamily="18" charset="0"/>
                <a:cs typeface="Times New Roman" pitchFamily="18" charset="0"/>
              </a:rPr>
              <a:t>2.279.398 </a:t>
            </a:r>
            <a:r>
              <a:rPr lang="tr-TR" altLang="x-none" sz="3200" b="1" dirty="0">
                <a:solidFill>
                  <a:schemeClr val="accent1"/>
                </a:solidFill>
                <a:latin typeface="Times New Roman" pitchFamily="18" charset="0"/>
                <a:cs typeface="Times New Roman" pitchFamily="18" charset="0"/>
              </a:rPr>
              <a:t>orang </a:t>
            </a:r>
          </a:p>
          <a:p>
            <a:pPr fontAlgn="b">
              <a:buNone/>
            </a:pPr>
            <a:r>
              <a:rPr lang="tr-TR" altLang="x-none" sz="3200" b="1" dirty="0">
                <a:solidFill>
                  <a:schemeClr val="accent1"/>
                </a:solidFill>
                <a:latin typeface="Times New Roman" pitchFamily="18" charset="0"/>
                <a:cs typeface="Times New Roman" pitchFamily="18" charset="0"/>
              </a:rPr>
              <a:t>penerima langsung</a:t>
            </a:r>
            <a:endParaRPr sz="3200" b="1" dirty="0">
              <a:solidFill>
                <a:schemeClr val="accent1"/>
              </a:solidFill>
              <a:latin typeface="Times New Roman" pitchFamily="18" charset="0"/>
              <a:cs typeface="Times New Roman" pitchFamily="18" charset="0"/>
            </a:endParaRPr>
          </a:p>
        </p:txBody>
      </p:sp>
      <p:sp>
        <p:nvSpPr>
          <p:cNvPr id="10" name="TextBox 9"/>
          <p:cNvSpPr txBox="1"/>
          <p:nvPr/>
        </p:nvSpPr>
        <p:spPr>
          <a:xfrm>
            <a:off x="828675" y="4406900"/>
            <a:ext cx="4814888" cy="1200150"/>
          </a:xfrm>
          <a:prstGeom prst="rect">
            <a:avLst/>
          </a:prstGeom>
          <a:noFill/>
        </p:spPr>
        <p:txBody>
          <a:bodyPr wrap="none" rtlCol="0">
            <a:spAutoFit/>
          </a:bodyPr>
          <a:lstStyle/>
          <a:p>
            <a:pPr marR="0" algn="ctr" defTabSz="914400" fontAlgn="b">
              <a:spcBef>
                <a:spcPts val="0"/>
              </a:spcBef>
              <a:spcAft>
                <a:spcPts val="0"/>
              </a:spcAft>
              <a:buClrTx/>
              <a:buSzTx/>
              <a:buFontTx/>
              <a:buNone/>
              <a:defRPr/>
            </a:pPr>
            <a:r>
              <a:rPr kumimoji="0" lang="nb-NO" sz="4000" b="1" kern="1200" cap="none" spc="0" normalizeH="0" baseline="0" noProof="0" dirty="0" err="1" smtClean="0">
                <a:solidFill>
                  <a:schemeClr val="accent6">
                    <a:lumMod val="50000"/>
                  </a:schemeClr>
                </a:solidFill>
                <a:latin typeface="Times New Roman" pitchFamily="18" charset="0"/>
                <a:ea typeface="+mn-ea"/>
                <a:cs typeface="Times New Roman" pitchFamily="18" charset="0"/>
              </a:rPr>
              <a:t>Rp</a:t>
            </a:r>
            <a:r>
              <a:rPr kumimoji="0" lang="nb-NO" sz="4000" b="1" kern="1200" cap="none" spc="0" normalizeH="0" baseline="0" noProof="0" dirty="0" smtClean="0">
                <a:solidFill>
                  <a:schemeClr val="accent6">
                    <a:lumMod val="50000"/>
                  </a:schemeClr>
                </a:solidFill>
                <a:latin typeface="Times New Roman" pitchFamily="18" charset="0"/>
                <a:ea typeface="+mn-ea"/>
                <a:cs typeface="Times New Roman" pitchFamily="18" charset="0"/>
              </a:rPr>
              <a:t>. 346.158.976.293,-</a:t>
            </a:r>
          </a:p>
          <a:p>
            <a:pPr marR="0" algn="ctr" defTabSz="914400" fontAlgn="b">
              <a:spcBef>
                <a:spcPts val="0"/>
              </a:spcBef>
              <a:spcAft>
                <a:spcPts val="0"/>
              </a:spcAft>
              <a:buClrTx/>
              <a:buSzTx/>
              <a:buFontTx/>
              <a:buNone/>
              <a:defRPr/>
            </a:pPr>
            <a:r>
              <a:rPr kumimoji="0" lang="nb-NO" sz="3200" b="1" kern="1200" cap="none" spc="0" normalizeH="0" baseline="0" noProof="0" dirty="0" err="1">
                <a:solidFill>
                  <a:schemeClr val="accent6">
                    <a:lumMod val="50000"/>
                  </a:schemeClr>
                </a:solidFill>
                <a:latin typeface="Times New Roman" pitchFamily="18" charset="0"/>
                <a:ea typeface="+mn-ea"/>
                <a:cs typeface="Times New Roman" pitchFamily="18" charset="0"/>
              </a:rPr>
              <a:t>d</a:t>
            </a:r>
            <a:r>
              <a:rPr kumimoji="0" lang="nb-NO" sz="3200" b="1" kern="1200" cap="none" spc="0" normalizeH="0" baseline="0" noProof="0" dirty="0" err="1" smtClean="0">
                <a:solidFill>
                  <a:schemeClr val="accent6">
                    <a:lumMod val="50000"/>
                  </a:schemeClr>
                </a:solidFill>
                <a:latin typeface="Times New Roman" pitchFamily="18" charset="0"/>
                <a:ea typeface="+mn-ea"/>
                <a:cs typeface="Times New Roman" pitchFamily="18" charset="0"/>
              </a:rPr>
              <a:t>ana</a:t>
            </a:r>
            <a:r>
              <a:rPr kumimoji="0" lang="nb-NO" sz="3200" b="1" kern="1200" cap="none" spc="0" normalizeH="0" baseline="0" noProof="0" dirty="0" smtClean="0">
                <a:solidFill>
                  <a:schemeClr val="accent6">
                    <a:lumMod val="50000"/>
                  </a:schemeClr>
                </a:solidFill>
                <a:latin typeface="Times New Roman" pitchFamily="18" charset="0"/>
                <a:ea typeface="+mn-ea"/>
                <a:cs typeface="Times New Roman" pitchFamily="18" charset="0"/>
              </a:rPr>
              <a:t> </a:t>
            </a:r>
            <a:r>
              <a:rPr kumimoji="0" lang="nb-NO" sz="3200" b="1" kern="1200" cap="none" spc="0" normalizeH="0" baseline="0" noProof="0" dirty="0" err="1" smtClean="0">
                <a:solidFill>
                  <a:schemeClr val="accent6">
                    <a:lumMod val="50000"/>
                  </a:schemeClr>
                </a:solidFill>
                <a:latin typeface="Times New Roman" pitchFamily="18" charset="0"/>
                <a:ea typeface="+mn-ea"/>
                <a:cs typeface="Times New Roman" pitchFamily="18" charset="0"/>
              </a:rPr>
              <a:t>bergulir</a:t>
            </a:r>
            <a:endParaRPr kumimoji="0" lang="en-US" sz="3200" b="1" kern="1200" cap="none" spc="0" normalizeH="0" baseline="0" noProof="0" dirty="0">
              <a:solidFill>
                <a:schemeClr val="accent6">
                  <a:lumMod val="50000"/>
                </a:schemeClr>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1066</Words>
  <Application>Microsoft Office PowerPoint</Application>
  <PresentationFormat>On-screen Show (4:3)</PresentationFormat>
  <Paragraphs>190</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2_Office Theme</vt:lpstr>
      <vt:lpstr>IMPLEMENTASI PERMENLHK NO. 1 TAHUN 2021 UNTUK PECAPAIAN TUJUAN PEMBANGUNAN BERKELANJUTAN</vt:lpstr>
      <vt:lpstr>DASAR HUKUM PERLINDUNGAN DAN PENGELOLAAN LINGKUNGAN HIDUP</vt:lpstr>
      <vt:lpstr>PowerPoint Presentation</vt:lpstr>
      <vt:lpstr>PowerPoint Presentation</vt:lpstr>
      <vt:lpstr>Definisi PROPER</vt:lpstr>
      <vt:lpstr>PowerPoint Presentation</vt:lpstr>
      <vt:lpstr>CAPAIAN PROPER 2020</vt:lpstr>
      <vt:lpstr>PowerPoint Presentation</vt:lpstr>
      <vt:lpstr>JUMLAH PENERIMA MANFAAT DAN DANA BERGULIR DATA PROPER 2020</vt:lpstr>
      <vt:lpstr>PowerPoint Presentation</vt:lpstr>
      <vt:lpstr>PowerPoint Presentation</vt:lpstr>
      <vt:lpstr>PowerPoint Presentation</vt:lpstr>
      <vt:lpstr>PowerPoint Presentation</vt:lpstr>
      <vt:lpstr>PowerPoint Presentation</vt:lpstr>
      <vt:lpstr>MEKANISME PROPER 2021</vt:lpstr>
      <vt:lpstr>PowerPoint Presentation</vt:lpstr>
      <vt:lpstr>PowerPoint Presentation</vt:lpstr>
      <vt:lpstr>PENERAPAN KRITERIA LIFE CYCLE ASSESSMENT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fujitsu</dc:creator>
  <cp:lastModifiedBy>User</cp:lastModifiedBy>
  <cp:revision>314</cp:revision>
  <cp:lastPrinted>2021-01-16T04:34:00Z</cp:lastPrinted>
  <dcterms:created xsi:type="dcterms:W3CDTF">2018-01-05T01:30:00Z</dcterms:created>
  <dcterms:modified xsi:type="dcterms:W3CDTF">2021-03-02T11:13:46Z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