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84" r:id="rId5"/>
    <p:sldMasterId id="2147483696" r:id="rId6"/>
    <p:sldMasterId id="2147483708" r:id="rId7"/>
    <p:sldMasterId id="2147483728" r:id="rId8"/>
  </p:sldMasterIdLst>
  <p:notesMasterIdLst>
    <p:notesMasterId r:id="rId26"/>
  </p:notesMasterIdLst>
  <p:sldIdLst>
    <p:sldId id="256" r:id="rId9"/>
    <p:sldId id="273" r:id="rId10"/>
    <p:sldId id="2141411636" r:id="rId11"/>
    <p:sldId id="2141411638" r:id="rId12"/>
    <p:sldId id="2141411637" r:id="rId13"/>
    <p:sldId id="2141411596" r:id="rId14"/>
    <p:sldId id="2141411597" r:id="rId15"/>
    <p:sldId id="2141411600" r:id="rId16"/>
    <p:sldId id="804" r:id="rId17"/>
    <p:sldId id="783" r:id="rId18"/>
    <p:sldId id="787" r:id="rId19"/>
    <p:sldId id="794" r:id="rId20"/>
    <p:sldId id="774" r:id="rId21"/>
    <p:sldId id="770" r:id="rId22"/>
    <p:sldId id="2141411557" r:id="rId23"/>
    <p:sldId id="2141411628" r:id="rId24"/>
    <p:sldId id="806" r:id="rId25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lfiani Wahyuni Sakani" initials="ZS" lastIdx="25" clrIdx="0">
    <p:extLst>
      <p:ext uri="{19B8F6BF-5375-455C-9EA6-DF929625EA0E}">
        <p15:presenceInfo xmlns:p15="http://schemas.microsoft.com/office/powerpoint/2012/main" userId="S::zulfiani.sakani@pertamina.com::62a702f5-1167-45ff-86f2-42574f897465" providerId="AD"/>
      </p:ext>
    </p:extLst>
  </p:cmAuthor>
  <p:cmAuthor id="2" name="CSR" initials="C" lastIdx="1" clrIdx="1">
    <p:extLst>
      <p:ext uri="{19B8F6BF-5375-455C-9EA6-DF929625EA0E}">
        <p15:presenceInfo xmlns:p15="http://schemas.microsoft.com/office/powerpoint/2012/main" userId="CSR" providerId="None"/>
      </p:ext>
    </p:extLst>
  </p:cmAuthor>
  <p:cmAuthor id="3" name="PT Pertamina (Persero)" initials="PP(" lastIdx="11" clrIdx="2">
    <p:extLst>
      <p:ext uri="{19B8F6BF-5375-455C-9EA6-DF929625EA0E}">
        <p15:presenceInfo xmlns:p15="http://schemas.microsoft.com/office/powerpoint/2012/main" userId="S::corsec@pertamina.com::65faac95-3e3c-4527-abda-3a4dfa5e7c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F9D"/>
    <a:srgbClr val="CEE6E1"/>
    <a:srgbClr val="E4F3FB"/>
    <a:srgbClr val="C7E4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00000-0000-0000-0000-000000000000}" v="510" dt="2021-03-01T08:42:47.155"/>
    <p1510:client id="{0F1DBC7F-59EE-8347-97BA-F5A153BCB466}" v="102" dt="2021-03-01T09:19:32.630"/>
    <p1510:client id="{53505D03-DCC8-E865-2EB9-7AAB8F9E7E1A}" v="2" dt="2021-03-01T10:16:39.3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71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1B698-3A83-48C9-9167-D18A6BC929A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25468-1AAC-4016-B10B-F5F9011BF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6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7E45BA-6307-4A9C-9872-CEF5513928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09A35-B080-8A45-907E-E12F86904F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04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5924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D09A35-B080-8A45-907E-E12F8690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649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7E45BA-6307-4A9C-9872-CEF5513928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43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D09A35-B080-8A45-907E-E12F8690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484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D09A35-B080-8A45-907E-E12F8690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364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D09A35-B080-8A45-907E-E12F8690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7026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D09A35-B080-8A45-907E-E12F8690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34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09A35-B080-8A45-907E-E12F86904F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46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09A35-B080-8A45-907E-E12F86904F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69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09A35-B080-8A45-907E-E12F86904F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74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A5C92-3049-4470-95F7-1AFE6073449C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5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616D3-3CBB-4962-B9E1-30F3DFA18154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35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E0A6-386F-4DFD-87F2-069F2EC18F1E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03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21822-B4A5-E147-9B39-DD09F1CCD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B0D95-9D68-4F42-B0E7-D89442668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420C8-BE22-2447-B635-7898ED742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3979-B8CA-9B49-BEE7-6CFD3B9C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331A9-364F-8D4C-84E9-2D52C9DA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54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D5342-2D32-E546-9989-D10560C4E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74080-0EB4-034B-9829-131ACC3AB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23995-FCD0-E341-BDB8-F4AD04AC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13F17-0E72-A54A-85BA-E9FB63F86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8806A-FD6A-5D41-9807-49168ABBD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14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69ECB-37C3-2E48-80FA-C2E08A249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08952-5F29-9E4B-B35A-179C5AB63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59D6A-7BD9-774D-86C3-584C7E05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45DBA-2238-F549-9311-3CE1E686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77FA3-6292-3841-A248-FB554114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98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BCD29-0388-E641-A342-0C3EC61E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2143A-8BB2-844F-90A9-83B4622A0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43285-7F4B-3F4C-880B-D87D8A1A7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B01BB-142F-F44A-B3C9-BC0541E97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6D882-0732-A948-8B08-3CDA27B60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13874-CCB6-7F47-8052-6565AD152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9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AFF3C-AAB9-1B45-B77D-DE6883FC9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BA585-F282-4743-A958-0BAFB863E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E629B-4958-A247-806F-89D81D88A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FA4889-D885-114E-AFA6-11E080DDF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15398-F1E9-9A44-BF66-4AC536AC0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A0DDBE-C95E-5E44-B991-41CE65A48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79D99-2CEF-6746-8C7A-B0560841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2F866-C753-594E-BA8B-2A2D2598B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6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8FE9-FA6A-3046-9CFD-17CB9B5EC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CCAFE3-7778-454C-A58C-881D6F71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02E84-D672-8A49-817D-04ACC46B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BCDFC1-A4DA-B143-83FF-BC4E7A1C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95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B096-6B6F-FC4C-A2C0-276794D6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65844B-A46C-CF4A-88E8-79D73F74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A3FCE-35D4-234F-8990-BEDBF7188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33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E3832-F824-6245-A818-4C50A1487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5F785-3D89-6D4E-813B-E97AB9BB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908036-867E-5F48-9ACB-396E48231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7E868-B791-3F44-ACB0-DF1DCF24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D00D1-DEEA-2A45-BE2D-7D4CD13BC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F2BEC-5E14-2E41-AE33-3A5571FD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9851D2B-73D6-4843-BD57-0945949C6CD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710987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9851D2B-73D6-4843-BD57-0945949C6C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7478E21-5898-449C-B08C-BF9C30FC3C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6088"/>
            <a:ext cx="10515600" cy="444771"/>
          </a:xfrm>
        </p:spPr>
        <p:txBody>
          <a:bodyPr>
            <a:noAutofit/>
          </a:bodyPr>
          <a:lstStyle>
            <a:lvl1pPr algn="ctr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7321"/>
            <a:ext cx="10515600" cy="42620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015F0-D77F-447C-8D4D-2457DAC9CD3D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171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8456F-AAF0-DD4C-9216-08D82E97E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96326-7A31-6740-95C1-97A3DE8A38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8F4DF-380A-5E4F-8FCE-A2880096E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AA996-6669-9444-A95E-4BE0C934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9011F-1DE5-E541-9BD1-9E7334D5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5B977-A212-4A43-82D5-BA8BD0B78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117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0074-96B2-C942-A2A6-3FDE9CE1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53C03B-9FA8-064E-9FCF-55288A824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B75A6-7DA9-AC43-BD1E-549D7DA8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5098E-FB35-EE47-8306-503176D34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B9638-C2A8-6B4E-99FC-2B4DF029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28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A83E1B-1B3D-A94F-AC7E-6A722D7DE0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649EAC-DFBA-EE4A-838B-5FD112F9A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A3A24-7DA7-3744-9DCE-A586B831A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5121C-8536-4E4C-832C-8D5DB29B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6579A-3613-1647-9936-2643DC67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88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A5C92-3049-4470-95F7-1AFE6073449C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46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9851D2B-73D6-4843-BD57-0945949C6CD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9851D2B-73D6-4843-BD57-0945949C6C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7478E21-5898-449C-B08C-BF9C30FC3C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6088"/>
            <a:ext cx="10515600" cy="444771"/>
          </a:xfrm>
        </p:spPr>
        <p:txBody>
          <a:bodyPr>
            <a:noAutofit/>
          </a:bodyPr>
          <a:lstStyle>
            <a:lvl1pPr algn="ctr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7321"/>
            <a:ext cx="10515600" cy="42620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015F0-D77F-447C-8D4D-2457DAC9CD3D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255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8961-6770-42F4-8D57-5BE80DEAFEC3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632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EA8E-405B-4FBF-9099-967ECB277C46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428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522E-AE13-43EC-9873-C1E03DC62294}" type="datetime1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486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C41F-D168-49F9-BEE5-5E7FB5F383AD}" type="datetime1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941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D70B8-EB76-4276-A642-123A4A545C8F}" type="datetime1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3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8961-6770-42F4-8D57-5BE80DEAFEC3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8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E66F-49B1-4F25-805A-A6C2C526DB2F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215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BE45-6C09-49E7-88E6-96DD24E137AA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483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616D3-3CBB-4962-B9E1-30F3DFA18154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62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E0A6-386F-4DFD-87F2-069F2EC18F1E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545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146291"/>
            <a:ext cx="12192000" cy="711835"/>
          </a:xfrm>
          <a:custGeom>
            <a:avLst/>
            <a:gdLst/>
            <a:ahLst/>
            <a:cxnLst/>
            <a:rect l="l" t="t" r="r" b="b"/>
            <a:pathLst>
              <a:path w="12192000" h="711834">
                <a:moveTo>
                  <a:pt x="12191999" y="0"/>
                </a:moveTo>
                <a:lnTo>
                  <a:pt x="0" y="0"/>
                </a:lnTo>
                <a:lnTo>
                  <a:pt x="0" y="711705"/>
                </a:lnTo>
                <a:lnTo>
                  <a:pt x="12191999" y="711705"/>
                </a:lnTo>
                <a:lnTo>
                  <a:pt x="12191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94592" y="6332220"/>
            <a:ext cx="400811" cy="4023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045707"/>
            <a:ext cx="1795272" cy="8122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376671" y="6431279"/>
            <a:ext cx="2247900" cy="2148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7281" y="2568702"/>
            <a:ext cx="3996054" cy="1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4728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93125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059668" y="3762755"/>
            <a:ext cx="730250" cy="730250"/>
          </a:xfrm>
          <a:custGeom>
            <a:avLst/>
            <a:gdLst/>
            <a:ahLst/>
            <a:cxnLst/>
            <a:rect l="l" t="t" r="r" b="b"/>
            <a:pathLst>
              <a:path w="730250" h="730250">
                <a:moveTo>
                  <a:pt x="364998" y="0"/>
                </a:moveTo>
                <a:lnTo>
                  <a:pt x="315477" y="3332"/>
                </a:lnTo>
                <a:lnTo>
                  <a:pt x="267978" y="13040"/>
                </a:lnTo>
                <a:lnTo>
                  <a:pt x="222938" y="28688"/>
                </a:lnTo>
                <a:lnTo>
                  <a:pt x="180791" y="49840"/>
                </a:lnTo>
                <a:lnTo>
                  <a:pt x="141972" y="76062"/>
                </a:lnTo>
                <a:lnTo>
                  <a:pt x="106918" y="106918"/>
                </a:lnTo>
                <a:lnTo>
                  <a:pt x="76062" y="141972"/>
                </a:lnTo>
                <a:lnTo>
                  <a:pt x="49840" y="180791"/>
                </a:lnTo>
                <a:lnTo>
                  <a:pt x="28688" y="222938"/>
                </a:lnTo>
                <a:lnTo>
                  <a:pt x="13040" y="267978"/>
                </a:lnTo>
                <a:lnTo>
                  <a:pt x="3332" y="315477"/>
                </a:lnTo>
                <a:lnTo>
                  <a:pt x="0" y="364998"/>
                </a:lnTo>
                <a:lnTo>
                  <a:pt x="3332" y="414518"/>
                </a:lnTo>
                <a:lnTo>
                  <a:pt x="13040" y="462017"/>
                </a:lnTo>
                <a:lnTo>
                  <a:pt x="28688" y="507057"/>
                </a:lnTo>
                <a:lnTo>
                  <a:pt x="49840" y="549204"/>
                </a:lnTo>
                <a:lnTo>
                  <a:pt x="76062" y="588023"/>
                </a:lnTo>
                <a:lnTo>
                  <a:pt x="106918" y="623077"/>
                </a:lnTo>
                <a:lnTo>
                  <a:pt x="141972" y="653933"/>
                </a:lnTo>
                <a:lnTo>
                  <a:pt x="180791" y="680155"/>
                </a:lnTo>
                <a:lnTo>
                  <a:pt x="222938" y="701307"/>
                </a:lnTo>
                <a:lnTo>
                  <a:pt x="267978" y="716955"/>
                </a:lnTo>
                <a:lnTo>
                  <a:pt x="315477" y="726663"/>
                </a:lnTo>
                <a:lnTo>
                  <a:pt x="364998" y="729996"/>
                </a:lnTo>
                <a:lnTo>
                  <a:pt x="414518" y="726663"/>
                </a:lnTo>
                <a:lnTo>
                  <a:pt x="462017" y="716955"/>
                </a:lnTo>
                <a:lnTo>
                  <a:pt x="507057" y="701307"/>
                </a:lnTo>
                <a:lnTo>
                  <a:pt x="549204" y="680155"/>
                </a:lnTo>
                <a:lnTo>
                  <a:pt x="588023" y="653933"/>
                </a:lnTo>
                <a:lnTo>
                  <a:pt x="623077" y="623077"/>
                </a:lnTo>
                <a:lnTo>
                  <a:pt x="653933" y="588023"/>
                </a:lnTo>
                <a:lnTo>
                  <a:pt x="680155" y="549204"/>
                </a:lnTo>
                <a:lnTo>
                  <a:pt x="701307" y="507057"/>
                </a:lnTo>
                <a:lnTo>
                  <a:pt x="716955" y="462017"/>
                </a:lnTo>
                <a:lnTo>
                  <a:pt x="726663" y="414518"/>
                </a:lnTo>
                <a:lnTo>
                  <a:pt x="729996" y="364998"/>
                </a:lnTo>
                <a:lnTo>
                  <a:pt x="726663" y="315477"/>
                </a:lnTo>
                <a:lnTo>
                  <a:pt x="716955" y="267978"/>
                </a:lnTo>
                <a:lnTo>
                  <a:pt x="701307" y="222938"/>
                </a:lnTo>
                <a:lnTo>
                  <a:pt x="680155" y="180791"/>
                </a:lnTo>
                <a:lnTo>
                  <a:pt x="653933" y="141972"/>
                </a:lnTo>
                <a:lnTo>
                  <a:pt x="623077" y="106918"/>
                </a:lnTo>
                <a:lnTo>
                  <a:pt x="588023" y="76062"/>
                </a:lnTo>
                <a:lnTo>
                  <a:pt x="549204" y="49840"/>
                </a:lnTo>
                <a:lnTo>
                  <a:pt x="507057" y="28688"/>
                </a:lnTo>
                <a:lnTo>
                  <a:pt x="462017" y="13040"/>
                </a:lnTo>
                <a:lnTo>
                  <a:pt x="414518" y="3332"/>
                </a:lnTo>
                <a:lnTo>
                  <a:pt x="364998" y="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000231" y="2755392"/>
            <a:ext cx="728980" cy="728980"/>
          </a:xfrm>
          <a:custGeom>
            <a:avLst/>
            <a:gdLst/>
            <a:ahLst/>
            <a:cxnLst/>
            <a:rect l="l" t="t" r="r" b="b"/>
            <a:pathLst>
              <a:path w="728979" h="728979">
                <a:moveTo>
                  <a:pt x="364236" y="0"/>
                </a:moveTo>
                <a:lnTo>
                  <a:pt x="314810" y="3324"/>
                </a:lnTo>
                <a:lnTo>
                  <a:pt x="267405" y="13010"/>
                </a:lnTo>
                <a:lnTo>
                  <a:pt x="222456" y="28622"/>
                </a:lnTo>
                <a:lnTo>
                  <a:pt x="180396" y="49727"/>
                </a:lnTo>
                <a:lnTo>
                  <a:pt x="141659" y="75891"/>
                </a:lnTo>
                <a:lnTo>
                  <a:pt x="106680" y="106679"/>
                </a:lnTo>
                <a:lnTo>
                  <a:pt x="75891" y="141659"/>
                </a:lnTo>
                <a:lnTo>
                  <a:pt x="49727" y="180396"/>
                </a:lnTo>
                <a:lnTo>
                  <a:pt x="28622" y="222456"/>
                </a:lnTo>
                <a:lnTo>
                  <a:pt x="13010" y="267405"/>
                </a:lnTo>
                <a:lnTo>
                  <a:pt x="3324" y="314810"/>
                </a:lnTo>
                <a:lnTo>
                  <a:pt x="0" y="364236"/>
                </a:lnTo>
                <a:lnTo>
                  <a:pt x="3324" y="413661"/>
                </a:lnTo>
                <a:lnTo>
                  <a:pt x="13010" y="461066"/>
                </a:lnTo>
                <a:lnTo>
                  <a:pt x="28622" y="506015"/>
                </a:lnTo>
                <a:lnTo>
                  <a:pt x="49727" y="548075"/>
                </a:lnTo>
                <a:lnTo>
                  <a:pt x="75891" y="586812"/>
                </a:lnTo>
                <a:lnTo>
                  <a:pt x="106679" y="621792"/>
                </a:lnTo>
                <a:lnTo>
                  <a:pt x="141659" y="652580"/>
                </a:lnTo>
                <a:lnTo>
                  <a:pt x="180396" y="678744"/>
                </a:lnTo>
                <a:lnTo>
                  <a:pt x="222456" y="699849"/>
                </a:lnTo>
                <a:lnTo>
                  <a:pt x="267405" y="715461"/>
                </a:lnTo>
                <a:lnTo>
                  <a:pt x="314810" y="725147"/>
                </a:lnTo>
                <a:lnTo>
                  <a:pt x="364236" y="728472"/>
                </a:lnTo>
                <a:lnTo>
                  <a:pt x="413661" y="725147"/>
                </a:lnTo>
                <a:lnTo>
                  <a:pt x="461066" y="715461"/>
                </a:lnTo>
                <a:lnTo>
                  <a:pt x="506015" y="699849"/>
                </a:lnTo>
                <a:lnTo>
                  <a:pt x="548075" y="678744"/>
                </a:lnTo>
                <a:lnTo>
                  <a:pt x="586812" y="652580"/>
                </a:lnTo>
                <a:lnTo>
                  <a:pt x="621791" y="621792"/>
                </a:lnTo>
                <a:lnTo>
                  <a:pt x="652580" y="586812"/>
                </a:lnTo>
                <a:lnTo>
                  <a:pt x="678744" y="548075"/>
                </a:lnTo>
                <a:lnTo>
                  <a:pt x="699849" y="506015"/>
                </a:lnTo>
                <a:lnTo>
                  <a:pt x="715461" y="461066"/>
                </a:lnTo>
                <a:lnTo>
                  <a:pt x="725147" y="413661"/>
                </a:lnTo>
                <a:lnTo>
                  <a:pt x="728472" y="364236"/>
                </a:lnTo>
                <a:lnTo>
                  <a:pt x="725147" y="314810"/>
                </a:lnTo>
                <a:lnTo>
                  <a:pt x="715461" y="267405"/>
                </a:lnTo>
                <a:lnTo>
                  <a:pt x="699849" y="222456"/>
                </a:lnTo>
                <a:lnTo>
                  <a:pt x="678744" y="180396"/>
                </a:lnTo>
                <a:lnTo>
                  <a:pt x="652580" y="141659"/>
                </a:lnTo>
                <a:lnTo>
                  <a:pt x="621792" y="106680"/>
                </a:lnTo>
                <a:lnTo>
                  <a:pt x="586812" y="75891"/>
                </a:lnTo>
                <a:lnTo>
                  <a:pt x="548075" y="49727"/>
                </a:lnTo>
                <a:lnTo>
                  <a:pt x="506015" y="28622"/>
                </a:lnTo>
                <a:lnTo>
                  <a:pt x="461066" y="13010"/>
                </a:lnTo>
                <a:lnTo>
                  <a:pt x="413661" y="3324"/>
                </a:lnTo>
                <a:lnTo>
                  <a:pt x="364236" y="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523488" y="3578352"/>
            <a:ext cx="2778252" cy="29443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585716" y="4279392"/>
            <a:ext cx="2763012" cy="22555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633459" y="3922776"/>
            <a:ext cx="2095500" cy="464820"/>
          </a:xfrm>
          <a:custGeom>
            <a:avLst/>
            <a:gdLst/>
            <a:ahLst/>
            <a:cxnLst/>
            <a:rect l="l" t="t" r="r" b="b"/>
            <a:pathLst>
              <a:path w="2095500" h="464820">
                <a:moveTo>
                  <a:pt x="2018030" y="0"/>
                </a:moveTo>
                <a:lnTo>
                  <a:pt x="77470" y="0"/>
                </a:lnTo>
                <a:lnTo>
                  <a:pt x="47309" y="6086"/>
                </a:lnTo>
                <a:lnTo>
                  <a:pt x="22685" y="22685"/>
                </a:lnTo>
                <a:lnTo>
                  <a:pt x="6086" y="47309"/>
                </a:lnTo>
                <a:lnTo>
                  <a:pt x="0" y="77469"/>
                </a:lnTo>
                <a:lnTo>
                  <a:pt x="0" y="387350"/>
                </a:lnTo>
                <a:lnTo>
                  <a:pt x="6086" y="417510"/>
                </a:lnTo>
                <a:lnTo>
                  <a:pt x="22685" y="442134"/>
                </a:lnTo>
                <a:lnTo>
                  <a:pt x="47309" y="458733"/>
                </a:lnTo>
                <a:lnTo>
                  <a:pt x="77470" y="464819"/>
                </a:lnTo>
                <a:lnTo>
                  <a:pt x="2018030" y="464819"/>
                </a:lnTo>
                <a:lnTo>
                  <a:pt x="2048190" y="458733"/>
                </a:lnTo>
                <a:lnTo>
                  <a:pt x="2072814" y="442134"/>
                </a:lnTo>
                <a:lnTo>
                  <a:pt x="2089413" y="417510"/>
                </a:lnTo>
                <a:lnTo>
                  <a:pt x="2095500" y="387350"/>
                </a:lnTo>
                <a:lnTo>
                  <a:pt x="2095500" y="77469"/>
                </a:lnTo>
                <a:lnTo>
                  <a:pt x="2089413" y="47309"/>
                </a:lnTo>
                <a:lnTo>
                  <a:pt x="2072814" y="22685"/>
                </a:lnTo>
                <a:lnTo>
                  <a:pt x="2048190" y="6086"/>
                </a:lnTo>
                <a:lnTo>
                  <a:pt x="2018030" y="0"/>
                </a:lnTo>
                <a:close/>
              </a:path>
            </a:pathLst>
          </a:custGeom>
          <a:solidFill>
            <a:srgbClr val="A9D1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633459" y="2884932"/>
            <a:ext cx="2095500" cy="386080"/>
          </a:xfrm>
          <a:custGeom>
            <a:avLst/>
            <a:gdLst/>
            <a:ahLst/>
            <a:cxnLst/>
            <a:rect l="l" t="t" r="r" b="b"/>
            <a:pathLst>
              <a:path w="2095500" h="386079">
                <a:moveTo>
                  <a:pt x="2031238" y="0"/>
                </a:moveTo>
                <a:lnTo>
                  <a:pt x="64262" y="0"/>
                </a:lnTo>
                <a:lnTo>
                  <a:pt x="39272" y="5058"/>
                </a:lnTo>
                <a:lnTo>
                  <a:pt x="18843" y="18843"/>
                </a:lnTo>
                <a:lnTo>
                  <a:pt x="5058" y="39272"/>
                </a:lnTo>
                <a:lnTo>
                  <a:pt x="0" y="64262"/>
                </a:lnTo>
                <a:lnTo>
                  <a:pt x="0" y="321309"/>
                </a:lnTo>
                <a:lnTo>
                  <a:pt x="5058" y="346299"/>
                </a:lnTo>
                <a:lnTo>
                  <a:pt x="18843" y="366728"/>
                </a:lnTo>
                <a:lnTo>
                  <a:pt x="39272" y="380513"/>
                </a:lnTo>
                <a:lnTo>
                  <a:pt x="64262" y="385571"/>
                </a:lnTo>
                <a:lnTo>
                  <a:pt x="2031238" y="385571"/>
                </a:lnTo>
                <a:lnTo>
                  <a:pt x="2056227" y="380513"/>
                </a:lnTo>
                <a:lnTo>
                  <a:pt x="2076656" y="366728"/>
                </a:lnTo>
                <a:lnTo>
                  <a:pt x="2090441" y="346299"/>
                </a:lnTo>
                <a:lnTo>
                  <a:pt x="2095500" y="321309"/>
                </a:lnTo>
                <a:lnTo>
                  <a:pt x="2095500" y="64262"/>
                </a:lnTo>
                <a:lnTo>
                  <a:pt x="2090441" y="39272"/>
                </a:lnTo>
                <a:lnTo>
                  <a:pt x="2076656" y="18843"/>
                </a:lnTo>
                <a:lnTo>
                  <a:pt x="2056227" y="5058"/>
                </a:lnTo>
                <a:lnTo>
                  <a:pt x="2031238" y="0"/>
                </a:lnTo>
                <a:close/>
              </a:path>
            </a:pathLst>
          </a:custGeom>
          <a:solidFill>
            <a:srgbClr val="A9D1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0"/>
            <a:ext cx="12192000" cy="929639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9788652" y="0"/>
            <a:ext cx="2403348" cy="711708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36585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62164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52633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6D569-9170-D145-8C83-2094D074A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A4F5E-6080-D34B-B812-044ED8898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461A9-9858-ED41-8A41-BB7471F80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44657-8B11-614C-88F0-FB0AE22F499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8A176-B089-E64B-81FD-71C7B40F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AB9EA-D103-3147-BF3E-6280954F1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B84-19C6-EE43-90DB-7B024B457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2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EA8E-405B-4FBF-9099-967ECB277C46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881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498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369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497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835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64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852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96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53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500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9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522E-AE13-43EC-9873-C1E03DC62294}" type="datetime1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662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170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333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‹#›</a:t>
            </a:fld>
            <a:endParaRPr kumimoji="0" lang="en-US" sz="1333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539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C41F-D168-49F9-BEE5-5E7FB5F383AD}" type="datetime1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0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D70B8-EB76-4276-A642-123A4A545C8F}" type="datetime1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3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E66F-49B1-4F25-805A-A6C2C526DB2F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1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BE45-6C09-49E7-88E6-96DD24E137AA}" type="datetime1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5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Relationship Id="rId22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vmlDrawing" Target="../drawings/vmlDrawing3.v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4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ags" Target="../tags/tag6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3.emf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5.xml"/><Relationship Id="rId22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8776188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think-cell Slide" r:id="rId16" imgW="470" imgH="469" progId="TCLayout.ActiveDocument.1">
                  <p:embed/>
                </p:oleObj>
              </mc:Choice>
              <mc:Fallback>
                <p:oleObj name="think-cell Slide" r:id="rId16" imgW="470" imgH="469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4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6C896-F114-4684-B535-E150EAD1D004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35546"/>
            <a:ext cx="12192000" cy="7224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4972050" y="6328684"/>
            <a:ext cx="2247900" cy="5655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64947"/>
            <a:ext cx="1978925" cy="89305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EDC7E6-257D-4B8D-A1DB-13C683F3A963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7768" y="6328684"/>
            <a:ext cx="400274" cy="4013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23034E3-5E55-40F9-994E-AA9F22DD5B1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596"/>
            <a:ext cx="12192000" cy="69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2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81AA3-578E-3C43-A118-97A514E6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E1850-2ED6-8546-9BEE-83CC4ED6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9F99A-8600-3040-AE29-7CF8C872F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788E0-7E72-0A44-8CD5-F0DFC5312AF2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A0FB5-0D99-B241-9EB9-D8E065843C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6305F-E191-6C4D-8455-CE0B8D94B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12C63-BC00-C14F-B240-B76B82C2E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8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think-cell Slide" r:id="rId16" imgW="470" imgH="469" progId="TCLayout.ActiveDocument.1">
                  <p:embed/>
                </p:oleObj>
              </mc:Choice>
              <mc:Fallback>
                <p:oleObj name="think-cell Slide" r:id="rId16" imgW="470" imgH="469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4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6C896-F114-4684-B535-E150EAD1D004}" type="datetime1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4F71C-CE18-4B02-B4DD-CAEE160627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35546"/>
            <a:ext cx="12192000" cy="7224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4972050" y="6328684"/>
            <a:ext cx="2247900" cy="5655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64947"/>
            <a:ext cx="1978925" cy="89305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EDC7E6-257D-4B8D-A1DB-13C683F3A963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7768" y="6328684"/>
            <a:ext cx="400274" cy="4013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23034E3-5E55-40F9-994E-AA9F22DD5B1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596"/>
            <a:ext cx="12192000" cy="69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51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9298" y="149478"/>
            <a:ext cx="4100829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149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42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75BB6-DBC5-8748-A7F3-77950876A2A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E8CA2-D98F-CF43-BFF2-33C014594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5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87.png"/><Relationship Id="rId18" Type="http://schemas.openxmlformats.org/officeDocument/2006/relationships/image" Target="../media/image106.png"/><Relationship Id="rId26" Type="http://schemas.openxmlformats.org/officeDocument/2006/relationships/image" Target="../media/image114.jpeg"/><Relationship Id="rId3" Type="http://schemas.openxmlformats.org/officeDocument/2006/relationships/image" Target="../media/image103.png"/><Relationship Id="rId21" Type="http://schemas.openxmlformats.org/officeDocument/2006/relationships/image" Target="../media/image109.png"/><Relationship Id="rId7" Type="http://schemas.openxmlformats.org/officeDocument/2006/relationships/image" Target="../media/image16.png"/><Relationship Id="rId12" Type="http://schemas.openxmlformats.org/officeDocument/2006/relationships/image" Target="../media/image86.png"/><Relationship Id="rId17" Type="http://schemas.openxmlformats.org/officeDocument/2006/relationships/image" Target="../media/image74.png"/><Relationship Id="rId25" Type="http://schemas.openxmlformats.org/officeDocument/2006/relationships/image" Target="../media/image113.jpe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9.png"/><Relationship Id="rId20" Type="http://schemas.openxmlformats.org/officeDocument/2006/relationships/image" Target="../media/image108.png"/><Relationship Id="rId29" Type="http://schemas.openxmlformats.org/officeDocument/2006/relationships/hyperlink" Target="https://www.poskita.id/phe-jambi-merang-raih-proper-emas-kelim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62.png"/><Relationship Id="rId24" Type="http://schemas.openxmlformats.org/officeDocument/2006/relationships/image" Target="../media/image112.jpeg"/><Relationship Id="rId5" Type="http://schemas.openxmlformats.org/officeDocument/2006/relationships/image" Target="../media/image18.png"/><Relationship Id="rId15" Type="http://schemas.openxmlformats.org/officeDocument/2006/relationships/image" Target="../media/image64.png"/><Relationship Id="rId23" Type="http://schemas.openxmlformats.org/officeDocument/2006/relationships/image" Target="../media/image111.jpeg"/><Relationship Id="rId28" Type="http://schemas.openxmlformats.org/officeDocument/2006/relationships/hyperlink" Target="https://industri.kontan.co.id/news/sinergi-dengan-masyarakat-dan-lingkungan-phe-jambi-merang-kembali-raih-proper-emas" TargetMode="External"/><Relationship Id="rId10" Type="http://schemas.openxmlformats.org/officeDocument/2006/relationships/image" Target="../media/image105.png"/><Relationship Id="rId19" Type="http://schemas.openxmlformats.org/officeDocument/2006/relationships/image" Target="../media/image107.png"/><Relationship Id="rId31" Type="http://schemas.openxmlformats.org/officeDocument/2006/relationships/hyperlink" Target="https://beritapagi.co.id/2020/12/15/phe-jambi-merang-raih-proper-emas-kelima.html" TargetMode="External"/><Relationship Id="rId4" Type="http://schemas.openxmlformats.org/officeDocument/2006/relationships/image" Target="../media/image17.png"/><Relationship Id="rId9" Type="http://schemas.openxmlformats.org/officeDocument/2006/relationships/image" Target="../media/image104.png"/><Relationship Id="rId14" Type="http://schemas.openxmlformats.org/officeDocument/2006/relationships/image" Target="../media/image63.png"/><Relationship Id="rId22" Type="http://schemas.openxmlformats.org/officeDocument/2006/relationships/image" Target="../media/image110.jpeg"/><Relationship Id="rId27" Type="http://schemas.openxmlformats.org/officeDocument/2006/relationships/image" Target="../media/image115.jpeg"/><Relationship Id="rId30" Type="http://schemas.openxmlformats.org/officeDocument/2006/relationships/hyperlink" Target="https://www.beritasatu.com/ekonomi/594400/keempat-kalinya-phe-jambi-merang-raih-proper-emas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4.png"/><Relationship Id="rId18" Type="http://schemas.openxmlformats.org/officeDocument/2006/relationships/image" Target="../media/image109.png"/><Relationship Id="rId26" Type="http://schemas.openxmlformats.org/officeDocument/2006/relationships/image" Target="../media/image125.jpeg"/><Relationship Id="rId3" Type="http://schemas.openxmlformats.org/officeDocument/2006/relationships/image" Target="../media/image116.png"/><Relationship Id="rId21" Type="http://schemas.openxmlformats.org/officeDocument/2006/relationships/image" Target="../media/image20.png"/><Relationship Id="rId7" Type="http://schemas.openxmlformats.org/officeDocument/2006/relationships/image" Target="../media/image85.png"/><Relationship Id="rId12" Type="http://schemas.openxmlformats.org/officeDocument/2006/relationships/image" Target="../media/image63.png"/><Relationship Id="rId17" Type="http://schemas.openxmlformats.org/officeDocument/2006/relationships/image" Target="../media/image87.png"/><Relationship Id="rId25" Type="http://schemas.openxmlformats.org/officeDocument/2006/relationships/image" Target="../media/image124.jpe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6.png"/><Relationship Id="rId20" Type="http://schemas.openxmlformats.org/officeDocument/2006/relationships/image" Target="../media/image120.png"/><Relationship Id="rId29" Type="http://schemas.openxmlformats.org/officeDocument/2006/relationships/hyperlink" Target="https://riaukepri.com/2019/05/08/program-csr-pertamina-ru-ii-sungai-pakning-rubah-gambut-dari-musibah-menjadi-berkah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62.png"/><Relationship Id="rId24" Type="http://schemas.openxmlformats.org/officeDocument/2006/relationships/image" Target="../media/image123.jpeg"/><Relationship Id="rId5" Type="http://schemas.openxmlformats.org/officeDocument/2006/relationships/image" Target="../media/image18.png"/><Relationship Id="rId15" Type="http://schemas.openxmlformats.org/officeDocument/2006/relationships/image" Target="../media/image74.png"/><Relationship Id="rId23" Type="http://schemas.openxmlformats.org/officeDocument/2006/relationships/image" Target="../media/image122.jpeg"/><Relationship Id="rId28" Type="http://schemas.openxmlformats.org/officeDocument/2006/relationships/hyperlink" Target="https://rm.id/baca-berita/ekonomi-bisnis/8762/salurkan-csr-rp-29-miliar-pertamina-sulap-lahan-gambut-jadi-tempat-wisata-arboretum" TargetMode="External"/><Relationship Id="rId10" Type="http://schemas.openxmlformats.org/officeDocument/2006/relationships/image" Target="../media/image118.png"/><Relationship Id="rId19" Type="http://schemas.openxmlformats.org/officeDocument/2006/relationships/image" Target="../media/image119.png"/><Relationship Id="rId4" Type="http://schemas.openxmlformats.org/officeDocument/2006/relationships/image" Target="../media/image17.png"/><Relationship Id="rId9" Type="http://schemas.openxmlformats.org/officeDocument/2006/relationships/image" Target="../media/image117.png"/><Relationship Id="rId14" Type="http://schemas.openxmlformats.org/officeDocument/2006/relationships/image" Target="../media/image59.png"/><Relationship Id="rId22" Type="http://schemas.openxmlformats.org/officeDocument/2006/relationships/image" Target="../media/image121.jpeg"/><Relationship Id="rId27" Type="http://schemas.openxmlformats.org/officeDocument/2006/relationships/image" Target="../media/image126.jpeg"/><Relationship Id="rId30" Type="http://schemas.openxmlformats.org/officeDocument/2006/relationships/hyperlink" Target="https://www.kabarriau.com/berita/3804/pertamina-ru-ii-sungai-pakning-mempresentasikan-paparan-sinergi-atasi-pandemi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127.jpeg"/><Relationship Id="rId18" Type="http://schemas.openxmlformats.org/officeDocument/2006/relationships/image" Target="../media/image61.png"/><Relationship Id="rId3" Type="http://schemas.openxmlformats.org/officeDocument/2006/relationships/image" Target="../media/image16.png"/><Relationship Id="rId21" Type="http://schemas.openxmlformats.org/officeDocument/2006/relationships/image" Target="../media/image20.png"/><Relationship Id="rId7" Type="http://schemas.openxmlformats.org/officeDocument/2006/relationships/image" Target="../media/image86.png"/><Relationship Id="rId12" Type="http://schemas.openxmlformats.org/officeDocument/2006/relationships/image" Target="../media/image74.png"/><Relationship Id="rId17" Type="http://schemas.openxmlformats.org/officeDocument/2006/relationships/image" Target="../media/image131.png"/><Relationship Id="rId25" Type="http://schemas.openxmlformats.org/officeDocument/2006/relationships/hyperlink" Target="https://www.wisatamadura.or.id/wisata-hutan-mangrove-di-desa-labuhan-bangkalan/" TargetMode="External"/><Relationship Id="rId2" Type="http://schemas.openxmlformats.org/officeDocument/2006/relationships/image" Target="../media/image58.jpeg"/><Relationship Id="rId16" Type="http://schemas.openxmlformats.org/officeDocument/2006/relationships/image" Target="../media/image130.png"/><Relationship Id="rId20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11" Type="http://schemas.openxmlformats.org/officeDocument/2006/relationships/image" Target="../media/image59.png"/><Relationship Id="rId24" Type="http://schemas.openxmlformats.org/officeDocument/2006/relationships/hyperlink" Target="https://www.pulaumadura.com/2016/11/wisata-hutan-mangrove-bangkalan.html" TargetMode="External"/><Relationship Id="rId5" Type="http://schemas.openxmlformats.org/officeDocument/2006/relationships/image" Target="../media/image62.png"/><Relationship Id="rId15" Type="http://schemas.openxmlformats.org/officeDocument/2006/relationships/image" Target="../media/image129.png"/><Relationship Id="rId23" Type="http://schemas.openxmlformats.org/officeDocument/2006/relationships/hyperlink" Target="https://www.beritasatu.com/gaya-hidup/567344/wisata-membelah-hutan-mangrove-di-tpm-bangkalan" TargetMode="External"/><Relationship Id="rId10" Type="http://schemas.openxmlformats.org/officeDocument/2006/relationships/image" Target="../media/image64.png"/><Relationship Id="rId19" Type="http://schemas.openxmlformats.org/officeDocument/2006/relationships/image" Target="../media/image17.png"/><Relationship Id="rId4" Type="http://schemas.openxmlformats.org/officeDocument/2006/relationships/image" Target="../media/image105.png"/><Relationship Id="rId9" Type="http://schemas.openxmlformats.org/officeDocument/2006/relationships/image" Target="../media/image63.png"/><Relationship Id="rId14" Type="http://schemas.openxmlformats.org/officeDocument/2006/relationships/image" Target="../media/image128.jpeg"/><Relationship Id="rId22" Type="http://schemas.openxmlformats.org/officeDocument/2006/relationships/hyperlink" Target="https://www.wartapos.id/2019/08/01/ekowisata-mangrove-labuhan-akan-menjadi-rujukan-pendidikan-dan-wisata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133.png"/><Relationship Id="rId18" Type="http://schemas.openxmlformats.org/officeDocument/2006/relationships/image" Target="../media/image128.jpeg"/><Relationship Id="rId3" Type="http://schemas.openxmlformats.org/officeDocument/2006/relationships/image" Target="../media/image58.jpeg"/><Relationship Id="rId21" Type="http://schemas.openxmlformats.org/officeDocument/2006/relationships/image" Target="../media/image20.png"/><Relationship Id="rId7" Type="http://schemas.openxmlformats.org/officeDocument/2006/relationships/image" Target="../media/image105.png"/><Relationship Id="rId12" Type="http://schemas.openxmlformats.org/officeDocument/2006/relationships/image" Target="../media/image74.png"/><Relationship Id="rId17" Type="http://schemas.openxmlformats.org/officeDocument/2006/relationships/image" Target="../media/image136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35.png"/><Relationship Id="rId20" Type="http://schemas.openxmlformats.org/officeDocument/2006/relationships/image" Target="../media/image13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59.png"/><Relationship Id="rId24" Type="http://schemas.openxmlformats.org/officeDocument/2006/relationships/hyperlink" Target="https://ekonomi.bisnis.com/read/20190916/44/1148724/kampung-gambut-berdikari-pertamina-sukses-olah-kulit-nanas-menjadi-tas" TargetMode="External"/><Relationship Id="rId5" Type="http://schemas.openxmlformats.org/officeDocument/2006/relationships/image" Target="../media/image17.png"/><Relationship Id="rId15" Type="http://schemas.openxmlformats.org/officeDocument/2006/relationships/image" Target="../media/image61.png"/><Relationship Id="rId23" Type="http://schemas.openxmlformats.org/officeDocument/2006/relationships/hyperlink" Target="https://www.bisnisnews.id/detail/berita/kampung-gambut-berdikari-pertamina-sukses-olah-kulit-nanas-menjadi-tas-bernilai-ekonomi" TargetMode="External"/><Relationship Id="rId10" Type="http://schemas.openxmlformats.org/officeDocument/2006/relationships/image" Target="../media/image64.png"/><Relationship Id="rId19" Type="http://schemas.openxmlformats.org/officeDocument/2006/relationships/image" Target="../media/image127.jpeg"/><Relationship Id="rId4" Type="http://schemas.openxmlformats.org/officeDocument/2006/relationships/image" Target="../media/image16.png"/><Relationship Id="rId9" Type="http://schemas.openxmlformats.org/officeDocument/2006/relationships/image" Target="../media/image63.png"/><Relationship Id="rId14" Type="http://schemas.openxmlformats.org/officeDocument/2006/relationships/image" Target="../media/image134.png"/><Relationship Id="rId22" Type="http://schemas.openxmlformats.org/officeDocument/2006/relationships/hyperlink" Target="https://www.republika.co.id/berita/ekonomi/korporasi/18/10/15/pgm6t0415-program-csr-kampung-gambut-berdikari-raih-penghargaan" TargetMode="Externa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7.png"/><Relationship Id="rId18" Type="http://schemas.openxmlformats.org/officeDocument/2006/relationships/image" Target="../media/image139.png"/><Relationship Id="rId26" Type="http://schemas.openxmlformats.org/officeDocument/2006/relationships/image" Target="../media/image147.jpeg"/><Relationship Id="rId3" Type="http://schemas.openxmlformats.org/officeDocument/2006/relationships/image" Target="../media/image103.png"/><Relationship Id="rId21" Type="http://schemas.openxmlformats.org/officeDocument/2006/relationships/image" Target="../media/image142.jpeg"/><Relationship Id="rId7" Type="http://schemas.openxmlformats.org/officeDocument/2006/relationships/image" Target="../media/image17.png"/><Relationship Id="rId12" Type="http://schemas.openxmlformats.org/officeDocument/2006/relationships/image" Target="../media/image86.png"/><Relationship Id="rId17" Type="http://schemas.openxmlformats.org/officeDocument/2006/relationships/image" Target="../media/image59.png"/><Relationship Id="rId25" Type="http://schemas.openxmlformats.org/officeDocument/2006/relationships/image" Target="../media/image146.jpeg"/><Relationship Id="rId33" Type="http://schemas.openxmlformats.org/officeDocument/2006/relationships/hyperlink" Target="https://regional.kompas.com/read/2019/11/29/09382211/pengelolaan-hutan-yang-bermanfaat-bagi-suku-anak-dalam-di-jambi" TargetMode="External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4.png"/><Relationship Id="rId20" Type="http://schemas.openxmlformats.org/officeDocument/2006/relationships/image" Target="../media/image141.jpeg"/><Relationship Id="rId29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8.png"/><Relationship Id="rId11" Type="http://schemas.openxmlformats.org/officeDocument/2006/relationships/image" Target="../media/image62.png"/><Relationship Id="rId24" Type="http://schemas.openxmlformats.org/officeDocument/2006/relationships/image" Target="../media/image145.jpeg"/><Relationship Id="rId32" Type="http://schemas.openxmlformats.org/officeDocument/2006/relationships/hyperlink" Target="https://www.antaranews.com/berita/1242168/phe-jambi-merang-raih-proper-emas-keempat-kalinya" TargetMode="External"/><Relationship Id="rId5" Type="http://schemas.openxmlformats.org/officeDocument/2006/relationships/image" Target="../media/image85.png"/><Relationship Id="rId15" Type="http://schemas.openxmlformats.org/officeDocument/2006/relationships/image" Target="../media/image64.png"/><Relationship Id="rId23" Type="http://schemas.openxmlformats.org/officeDocument/2006/relationships/image" Target="../media/image144.jpeg"/><Relationship Id="rId28" Type="http://schemas.openxmlformats.org/officeDocument/2006/relationships/image" Target="../media/image149.jpeg"/><Relationship Id="rId10" Type="http://schemas.openxmlformats.org/officeDocument/2006/relationships/image" Target="../media/image105.png"/><Relationship Id="rId19" Type="http://schemas.openxmlformats.org/officeDocument/2006/relationships/image" Target="../media/image140.png"/><Relationship Id="rId31" Type="http://schemas.openxmlformats.org/officeDocument/2006/relationships/hyperlink" Target="https://mediaindonesia.com/nusantara/276622/kksr-jambi-susun-program-pemberdayaan-suku-anak-dalam" TargetMode="External"/><Relationship Id="rId4" Type="http://schemas.openxmlformats.org/officeDocument/2006/relationships/image" Target="../media/image16.png"/><Relationship Id="rId9" Type="http://schemas.openxmlformats.org/officeDocument/2006/relationships/image" Target="../media/image20.png"/><Relationship Id="rId14" Type="http://schemas.openxmlformats.org/officeDocument/2006/relationships/image" Target="../media/image63.png"/><Relationship Id="rId22" Type="http://schemas.openxmlformats.org/officeDocument/2006/relationships/image" Target="../media/image143.jpeg"/><Relationship Id="rId27" Type="http://schemas.openxmlformats.org/officeDocument/2006/relationships/image" Target="../media/image148.jpeg"/><Relationship Id="rId30" Type="http://schemas.openxmlformats.org/officeDocument/2006/relationships/hyperlink" Target="https://www.dunia-energi.com/berdayakan-masyarakat-adat-minoritas-suku-anak-dalam-phe-raih-penghargaan-internasional-outstanding-practice-award/" TargetMode="External"/><Relationship Id="rId8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png"/><Relationship Id="rId13" Type="http://schemas.openxmlformats.org/officeDocument/2006/relationships/image" Target="../media/image16.png"/><Relationship Id="rId3" Type="http://schemas.openxmlformats.org/officeDocument/2006/relationships/image" Target="../media/image58.jpeg"/><Relationship Id="rId7" Type="http://schemas.openxmlformats.org/officeDocument/2006/relationships/image" Target="../media/image151.png"/><Relationship Id="rId12" Type="http://schemas.openxmlformats.org/officeDocument/2006/relationships/image" Target="../media/image156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50.png"/><Relationship Id="rId11" Type="http://schemas.openxmlformats.org/officeDocument/2006/relationships/image" Target="../media/image155.png"/><Relationship Id="rId5" Type="http://schemas.openxmlformats.org/officeDocument/2006/relationships/image" Target="../media/image5.png"/><Relationship Id="rId15" Type="http://schemas.openxmlformats.org/officeDocument/2006/relationships/image" Target="../media/image18.png"/><Relationship Id="rId10" Type="http://schemas.openxmlformats.org/officeDocument/2006/relationships/image" Target="../media/image154.png"/><Relationship Id="rId4" Type="http://schemas.openxmlformats.org/officeDocument/2006/relationships/image" Target="../media/image4.png"/><Relationship Id="rId9" Type="http://schemas.openxmlformats.org/officeDocument/2006/relationships/image" Target="../media/image153.png"/><Relationship Id="rId1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png"/><Relationship Id="rId13" Type="http://schemas.openxmlformats.org/officeDocument/2006/relationships/image" Target="../media/image166.png"/><Relationship Id="rId18" Type="http://schemas.openxmlformats.org/officeDocument/2006/relationships/image" Target="../media/image171.png"/><Relationship Id="rId3" Type="http://schemas.openxmlformats.org/officeDocument/2006/relationships/image" Target="../media/image16.png"/><Relationship Id="rId21" Type="http://schemas.openxmlformats.org/officeDocument/2006/relationships/image" Target="../media/image17.png"/><Relationship Id="rId7" Type="http://schemas.openxmlformats.org/officeDocument/2006/relationships/image" Target="../media/image160.png"/><Relationship Id="rId12" Type="http://schemas.openxmlformats.org/officeDocument/2006/relationships/image" Target="../media/image165.png"/><Relationship Id="rId17" Type="http://schemas.openxmlformats.org/officeDocument/2006/relationships/image" Target="../media/image170.png"/><Relationship Id="rId2" Type="http://schemas.openxmlformats.org/officeDocument/2006/relationships/image" Target="../media/image58.jpeg"/><Relationship Id="rId16" Type="http://schemas.openxmlformats.org/officeDocument/2006/relationships/image" Target="../media/image169.png"/><Relationship Id="rId20" Type="http://schemas.openxmlformats.org/officeDocument/2006/relationships/image" Target="../media/image173.png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159.png"/><Relationship Id="rId11" Type="http://schemas.openxmlformats.org/officeDocument/2006/relationships/image" Target="../media/image164.png"/><Relationship Id="rId5" Type="http://schemas.openxmlformats.org/officeDocument/2006/relationships/image" Target="../media/image158.png"/><Relationship Id="rId15" Type="http://schemas.openxmlformats.org/officeDocument/2006/relationships/image" Target="../media/image168.png"/><Relationship Id="rId23" Type="http://schemas.openxmlformats.org/officeDocument/2006/relationships/image" Target="../media/image20.png"/><Relationship Id="rId10" Type="http://schemas.openxmlformats.org/officeDocument/2006/relationships/image" Target="../media/image163.png"/><Relationship Id="rId19" Type="http://schemas.openxmlformats.org/officeDocument/2006/relationships/image" Target="../media/image172.png"/><Relationship Id="rId4" Type="http://schemas.openxmlformats.org/officeDocument/2006/relationships/image" Target="../media/image157.png"/><Relationship Id="rId9" Type="http://schemas.openxmlformats.org/officeDocument/2006/relationships/image" Target="../media/image162.png"/><Relationship Id="rId14" Type="http://schemas.openxmlformats.org/officeDocument/2006/relationships/image" Target="../media/image167.png"/><Relationship Id="rId22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75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slideLayout" Target="../slideLayouts/slideLayout35.xml"/><Relationship Id="rId21" Type="http://schemas.openxmlformats.org/officeDocument/2006/relationships/image" Target="../media/image31.png"/><Relationship Id="rId7" Type="http://schemas.openxmlformats.org/officeDocument/2006/relationships/image" Target="../media/image16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tags" Target="../tags/tag9.xml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11" Type="http://schemas.openxmlformats.org/officeDocument/2006/relationships/image" Target="../media/image21.png"/><Relationship Id="rId5" Type="http://schemas.openxmlformats.org/officeDocument/2006/relationships/oleObject" Target="../embeddings/oleObject3.bin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8.png"/><Relationship Id="rId1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26" Type="http://schemas.openxmlformats.org/officeDocument/2006/relationships/image" Target="../media/image47.png"/><Relationship Id="rId3" Type="http://schemas.openxmlformats.org/officeDocument/2006/relationships/slideLayout" Target="../slideLayouts/slideLayout35.xml"/><Relationship Id="rId21" Type="http://schemas.openxmlformats.org/officeDocument/2006/relationships/image" Target="../media/image42.png"/><Relationship Id="rId7" Type="http://schemas.openxmlformats.org/officeDocument/2006/relationships/image" Target="../media/image16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5" Type="http://schemas.openxmlformats.org/officeDocument/2006/relationships/image" Target="../media/image46.png"/><Relationship Id="rId2" Type="http://schemas.openxmlformats.org/officeDocument/2006/relationships/tags" Target="../tags/tag10.xml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11" Type="http://schemas.openxmlformats.org/officeDocument/2006/relationships/image" Target="../media/image32.png"/><Relationship Id="rId24" Type="http://schemas.openxmlformats.org/officeDocument/2006/relationships/image" Target="../media/image45.png"/><Relationship Id="rId5" Type="http://schemas.openxmlformats.org/officeDocument/2006/relationships/oleObject" Target="../embeddings/oleObject3.bin"/><Relationship Id="rId15" Type="http://schemas.openxmlformats.org/officeDocument/2006/relationships/image" Target="../media/image36.png"/><Relationship Id="rId23" Type="http://schemas.openxmlformats.org/officeDocument/2006/relationships/image" Target="../media/image44.png"/><Relationship Id="rId10" Type="http://schemas.openxmlformats.org/officeDocument/2006/relationships/image" Target="../media/image20.png"/><Relationship Id="rId19" Type="http://schemas.openxmlformats.org/officeDocument/2006/relationships/image" Target="../media/image40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18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Relationship Id="rId27" Type="http://schemas.openxmlformats.org/officeDocument/2006/relationships/image" Target="../media/image4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44.png"/><Relationship Id="rId18" Type="http://schemas.openxmlformats.org/officeDocument/2006/relationships/image" Target="../media/image41.png"/><Relationship Id="rId3" Type="http://schemas.openxmlformats.org/officeDocument/2006/relationships/image" Target="../media/image17.png"/><Relationship Id="rId21" Type="http://schemas.openxmlformats.org/officeDocument/2006/relationships/image" Target="../media/image36.png"/><Relationship Id="rId7" Type="http://schemas.openxmlformats.org/officeDocument/2006/relationships/image" Target="../media/image38.png"/><Relationship Id="rId12" Type="http://schemas.openxmlformats.org/officeDocument/2006/relationships/image" Target="../media/image42.png"/><Relationship Id="rId17" Type="http://schemas.openxmlformats.org/officeDocument/2006/relationships/image" Target="../media/image39.png"/><Relationship Id="rId2" Type="http://schemas.openxmlformats.org/officeDocument/2006/relationships/image" Target="../media/image16.png"/><Relationship Id="rId16" Type="http://schemas.openxmlformats.org/officeDocument/2006/relationships/image" Target="../media/image43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37.png"/><Relationship Id="rId11" Type="http://schemas.openxmlformats.org/officeDocument/2006/relationships/image" Target="../media/image35.png"/><Relationship Id="rId5" Type="http://schemas.openxmlformats.org/officeDocument/2006/relationships/image" Target="../media/image50.png"/><Relationship Id="rId15" Type="http://schemas.openxmlformats.org/officeDocument/2006/relationships/image" Target="../media/image46.png"/><Relationship Id="rId10" Type="http://schemas.openxmlformats.org/officeDocument/2006/relationships/image" Target="../media/image32.png"/><Relationship Id="rId19" Type="http://schemas.openxmlformats.org/officeDocument/2006/relationships/image" Target="../media/image48.png"/><Relationship Id="rId4" Type="http://schemas.openxmlformats.org/officeDocument/2006/relationships/image" Target="../media/image49.png"/><Relationship Id="rId9" Type="http://schemas.openxmlformats.org/officeDocument/2006/relationships/image" Target="../media/image47.png"/><Relationship Id="rId14" Type="http://schemas.openxmlformats.org/officeDocument/2006/relationships/image" Target="../media/image45.png"/><Relationship Id="rId22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1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55.png"/><Relationship Id="rId11" Type="http://schemas.openxmlformats.org/officeDocument/2006/relationships/image" Target="../media/image20.png"/><Relationship Id="rId5" Type="http://schemas.openxmlformats.org/officeDocument/2006/relationships/image" Target="../media/image54.png"/><Relationship Id="rId10" Type="http://schemas.openxmlformats.org/officeDocument/2006/relationships/image" Target="../media/image18.png"/><Relationship Id="rId4" Type="http://schemas.openxmlformats.org/officeDocument/2006/relationships/image" Target="../media/image53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20.png"/><Relationship Id="rId18" Type="http://schemas.openxmlformats.org/officeDocument/2006/relationships/image" Target="../media/image69.jpeg"/><Relationship Id="rId26" Type="http://schemas.openxmlformats.org/officeDocument/2006/relationships/image" Target="../media/image72.png"/><Relationship Id="rId3" Type="http://schemas.openxmlformats.org/officeDocument/2006/relationships/image" Target="../media/image58.jpeg"/><Relationship Id="rId21" Type="http://schemas.openxmlformats.org/officeDocument/2006/relationships/hyperlink" Target="https://kalimantan.bisnis.com/read/20191218/407/1182794/gas-metane-tpa-sampah-manggar-bakal-dialirkan-ke-120-keluarga" TargetMode="External"/><Relationship Id="rId7" Type="http://schemas.openxmlformats.org/officeDocument/2006/relationships/image" Target="../media/image16.png"/><Relationship Id="rId12" Type="http://schemas.openxmlformats.org/officeDocument/2006/relationships/image" Target="../media/image64.png"/><Relationship Id="rId17" Type="http://schemas.openxmlformats.org/officeDocument/2006/relationships/image" Target="../media/image68.jpeg"/><Relationship Id="rId25" Type="http://schemas.openxmlformats.org/officeDocument/2006/relationships/hyperlink" Target="https://www.indozone.id/news/6gsvQ7/tpa-manggar-bisa-jadi-objek-pariwisata" TargetMode="Externa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7.jpeg"/><Relationship Id="rId20" Type="http://schemas.openxmlformats.org/officeDocument/2006/relationships/image" Target="../media/image71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8.png"/><Relationship Id="rId11" Type="http://schemas.openxmlformats.org/officeDocument/2006/relationships/image" Target="../media/image63.png"/><Relationship Id="rId24" Type="http://schemas.openxmlformats.org/officeDocument/2006/relationships/hyperlink" Target="https://balikpapan.prokal.co/read/news/236679-phm-jadikan-tpa-manggar-acuan.html" TargetMode="External"/><Relationship Id="rId5" Type="http://schemas.openxmlformats.org/officeDocument/2006/relationships/image" Target="../media/image17.png"/><Relationship Id="rId15" Type="http://schemas.openxmlformats.org/officeDocument/2006/relationships/image" Target="../media/image66.jpeg"/><Relationship Id="rId23" Type="http://schemas.openxmlformats.org/officeDocument/2006/relationships/hyperlink" Target="https://mediaindonesia.com/nusantara/278504/jokowi-puji-tpa-sampah-manggar.html" TargetMode="External"/><Relationship Id="rId10" Type="http://schemas.openxmlformats.org/officeDocument/2006/relationships/image" Target="../media/image62.png"/><Relationship Id="rId19" Type="http://schemas.openxmlformats.org/officeDocument/2006/relationships/image" Target="../media/image70.png"/><Relationship Id="rId4" Type="http://schemas.openxmlformats.org/officeDocument/2006/relationships/image" Target="../media/image59.png"/><Relationship Id="rId9" Type="http://schemas.openxmlformats.org/officeDocument/2006/relationships/image" Target="../media/image61.png"/><Relationship Id="rId14" Type="http://schemas.openxmlformats.org/officeDocument/2006/relationships/image" Target="../media/image65.jpeg"/><Relationship Id="rId22" Type="http://schemas.openxmlformats.org/officeDocument/2006/relationships/hyperlink" Target="https://www.antaranews.com/berita/1213268/pengolahan-tpa-sampah-manggar-manfaatkan-gas-metana-untuk-kompor-ga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73.png"/><Relationship Id="rId18" Type="http://schemas.openxmlformats.org/officeDocument/2006/relationships/image" Target="../media/image78.png"/><Relationship Id="rId26" Type="http://schemas.openxmlformats.org/officeDocument/2006/relationships/image" Target="../media/image86.png"/><Relationship Id="rId3" Type="http://schemas.openxmlformats.org/officeDocument/2006/relationships/image" Target="../media/image58.jpeg"/><Relationship Id="rId21" Type="http://schemas.openxmlformats.org/officeDocument/2006/relationships/image" Target="../media/image81.jpeg"/><Relationship Id="rId7" Type="http://schemas.openxmlformats.org/officeDocument/2006/relationships/image" Target="../media/image60.png"/><Relationship Id="rId12" Type="http://schemas.openxmlformats.org/officeDocument/2006/relationships/image" Target="../media/image64.png"/><Relationship Id="rId17" Type="http://schemas.openxmlformats.org/officeDocument/2006/relationships/image" Target="../media/image77.png"/><Relationship Id="rId25" Type="http://schemas.openxmlformats.org/officeDocument/2006/relationships/image" Target="../media/image8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6.png"/><Relationship Id="rId20" Type="http://schemas.openxmlformats.org/officeDocument/2006/relationships/image" Target="../media/image80.jpeg"/><Relationship Id="rId29" Type="http://schemas.openxmlformats.org/officeDocument/2006/relationships/hyperlink" Target="https://www.pikiran-rakyat.com/nasional/pr-01307543/pertamina-hadirkan-e-mas-bayu-dan-e-mbak-mina" TargetMode="Externa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6.png"/><Relationship Id="rId11" Type="http://schemas.openxmlformats.org/officeDocument/2006/relationships/image" Target="../media/image63.png"/><Relationship Id="rId24" Type="http://schemas.openxmlformats.org/officeDocument/2006/relationships/image" Target="../media/image84.jpeg"/><Relationship Id="rId32" Type="http://schemas.openxmlformats.org/officeDocument/2006/relationships/image" Target="../media/image88.png"/><Relationship Id="rId5" Type="http://schemas.openxmlformats.org/officeDocument/2006/relationships/image" Target="../media/image18.png"/><Relationship Id="rId15" Type="http://schemas.openxmlformats.org/officeDocument/2006/relationships/image" Target="../media/image75.png"/><Relationship Id="rId23" Type="http://schemas.openxmlformats.org/officeDocument/2006/relationships/image" Target="../media/image83.jpeg"/><Relationship Id="rId28" Type="http://schemas.openxmlformats.org/officeDocument/2006/relationships/hyperlink" Target="https://www.liputan6.com/citizen6/read/4095914/emas-bayu-dan-embak-mina-pertamina-berbagi-cahaya-di-pesisir-selatan-jawa" TargetMode="External"/><Relationship Id="rId10" Type="http://schemas.openxmlformats.org/officeDocument/2006/relationships/image" Target="../media/image62.png"/><Relationship Id="rId19" Type="http://schemas.openxmlformats.org/officeDocument/2006/relationships/image" Target="../media/image79.jpeg"/><Relationship Id="rId31" Type="http://schemas.openxmlformats.org/officeDocument/2006/relationships/hyperlink" Target="https://mediaindonesia.com/humaniora/220905/menteri-lhk-resmikan-kampung-e-mas-bayu-dan-e-mbak-mina" TargetMode="External"/><Relationship Id="rId4" Type="http://schemas.openxmlformats.org/officeDocument/2006/relationships/image" Target="../media/image17.png"/><Relationship Id="rId9" Type="http://schemas.openxmlformats.org/officeDocument/2006/relationships/image" Target="../media/image20.png"/><Relationship Id="rId14" Type="http://schemas.openxmlformats.org/officeDocument/2006/relationships/image" Target="../media/image74.png"/><Relationship Id="rId22" Type="http://schemas.openxmlformats.org/officeDocument/2006/relationships/image" Target="../media/image82.jpeg"/><Relationship Id="rId27" Type="http://schemas.openxmlformats.org/officeDocument/2006/relationships/image" Target="../media/image87.png"/><Relationship Id="rId30" Type="http://schemas.openxmlformats.org/officeDocument/2006/relationships/hyperlink" Target="https://rm.id/baca-berita/ekonomi-bisnis/21007/emas-bayu-dan-embak-mina-pertamina-berbagi-cahaya-di-pesisir-selatan-jawa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74.png"/><Relationship Id="rId18" Type="http://schemas.openxmlformats.org/officeDocument/2006/relationships/image" Target="../media/image90.jpeg"/><Relationship Id="rId26" Type="http://schemas.openxmlformats.org/officeDocument/2006/relationships/image" Target="../media/image96.png"/><Relationship Id="rId3" Type="http://schemas.openxmlformats.org/officeDocument/2006/relationships/image" Target="../media/image58.jpeg"/><Relationship Id="rId21" Type="http://schemas.openxmlformats.org/officeDocument/2006/relationships/image" Target="../media/image93.jpeg"/><Relationship Id="rId7" Type="http://schemas.openxmlformats.org/officeDocument/2006/relationships/image" Target="../media/image60.png"/><Relationship Id="rId12" Type="http://schemas.openxmlformats.org/officeDocument/2006/relationships/image" Target="../media/image59.png"/><Relationship Id="rId17" Type="http://schemas.openxmlformats.org/officeDocument/2006/relationships/image" Target="../media/image89.jpeg"/><Relationship Id="rId25" Type="http://schemas.openxmlformats.org/officeDocument/2006/relationships/hyperlink" Target="https://www.antaranews.com/berita/1174920/di-tangan-ksm-ramah-lingkungan-tarakan-minyak-jelantah-jadi-biodiesel" TargetMode="External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7.png"/><Relationship Id="rId20" Type="http://schemas.openxmlformats.org/officeDocument/2006/relationships/image" Target="../media/image92.jpe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6.png"/><Relationship Id="rId11" Type="http://schemas.openxmlformats.org/officeDocument/2006/relationships/image" Target="../media/image64.png"/><Relationship Id="rId24" Type="http://schemas.openxmlformats.org/officeDocument/2006/relationships/hyperlink" Target="https://kumparan.com/kumparanbisnis/cerita-sardji-sarwan-sulap-minyak-jelantah-jadi-biodiesel-b80-1sIMxLMv2qT" TargetMode="External"/><Relationship Id="rId5" Type="http://schemas.openxmlformats.org/officeDocument/2006/relationships/image" Target="../media/image18.png"/><Relationship Id="rId15" Type="http://schemas.openxmlformats.org/officeDocument/2006/relationships/image" Target="../media/image86.png"/><Relationship Id="rId23" Type="http://schemas.openxmlformats.org/officeDocument/2006/relationships/image" Target="../media/image95.jpeg"/><Relationship Id="rId10" Type="http://schemas.openxmlformats.org/officeDocument/2006/relationships/image" Target="../media/image63.png"/><Relationship Id="rId19" Type="http://schemas.openxmlformats.org/officeDocument/2006/relationships/image" Target="../media/image91.jpeg"/><Relationship Id="rId4" Type="http://schemas.openxmlformats.org/officeDocument/2006/relationships/image" Target="../media/image17.png"/><Relationship Id="rId9" Type="http://schemas.openxmlformats.org/officeDocument/2006/relationships/image" Target="../media/image62.png"/><Relationship Id="rId14" Type="http://schemas.openxmlformats.org/officeDocument/2006/relationships/image" Target="../media/image85.png"/><Relationship Id="rId22" Type="http://schemas.openxmlformats.org/officeDocument/2006/relationships/image" Target="../media/image9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97.jpeg"/><Relationship Id="rId18" Type="http://schemas.openxmlformats.org/officeDocument/2006/relationships/image" Target="../media/image102.jpeg"/><Relationship Id="rId3" Type="http://schemas.openxmlformats.org/officeDocument/2006/relationships/image" Target="../media/image58.jpeg"/><Relationship Id="rId21" Type="http://schemas.openxmlformats.org/officeDocument/2006/relationships/hyperlink" Target="https://pertamina.com/id/news-room/news-release/pt-pertamina-ep-dukung-potensi-lokal-menjadi-identitas-daerah" TargetMode="External"/><Relationship Id="rId7" Type="http://schemas.openxmlformats.org/officeDocument/2006/relationships/image" Target="../media/image60.png"/><Relationship Id="rId12" Type="http://schemas.openxmlformats.org/officeDocument/2006/relationships/image" Target="../media/image64.png"/><Relationship Id="rId17" Type="http://schemas.openxmlformats.org/officeDocument/2006/relationships/image" Target="../media/image101.jpe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0.jpeg"/><Relationship Id="rId20" Type="http://schemas.openxmlformats.org/officeDocument/2006/relationships/hyperlink" Target="https://www.liputan6.com/citizen6/read/2691401/indonesia-go-pertamina-bangkitkan-semangat-petani-di-perbatasan" TargetMode="Externa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6.png"/><Relationship Id="rId11" Type="http://schemas.openxmlformats.org/officeDocument/2006/relationships/image" Target="../media/image63.png"/><Relationship Id="rId5" Type="http://schemas.openxmlformats.org/officeDocument/2006/relationships/image" Target="../media/image18.png"/><Relationship Id="rId15" Type="http://schemas.openxmlformats.org/officeDocument/2006/relationships/image" Target="../media/image99.jpeg"/><Relationship Id="rId10" Type="http://schemas.openxmlformats.org/officeDocument/2006/relationships/image" Target="../media/image62.png"/><Relationship Id="rId19" Type="http://schemas.openxmlformats.org/officeDocument/2006/relationships/image" Target="../media/image59.png"/><Relationship Id="rId4" Type="http://schemas.openxmlformats.org/officeDocument/2006/relationships/image" Target="../media/image17.png"/><Relationship Id="rId9" Type="http://schemas.openxmlformats.org/officeDocument/2006/relationships/image" Target="../media/image20.png"/><Relationship Id="rId14" Type="http://schemas.openxmlformats.org/officeDocument/2006/relationships/image" Target="../media/image98.jpe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4279832-2454-EA4C-8BAD-2E8DD36AB9C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C1E521D-825C-1541-8828-55AA88970AA0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E733E2-E507-904A-9F13-4473213C522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A261DA4-9A65-5F46-90EA-6510743093E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A7DD49FE-5BB7-D34B-99E8-48796C07B61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32"/>
          <a:stretch/>
        </p:blipFill>
        <p:spPr>
          <a:xfrm>
            <a:off x="-14748" y="-29497"/>
            <a:ext cx="3988779" cy="7111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F8D6B1-A032-B24B-9E85-3BFC3010C94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1555" y="6414253"/>
            <a:ext cx="2247900" cy="2159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FC1BE4A-8435-3944-855E-12A72536DC28}"/>
              </a:ext>
            </a:extLst>
          </p:cNvPr>
          <p:cNvSpPr txBox="1"/>
          <p:nvPr/>
        </p:nvSpPr>
        <p:spPr>
          <a:xfrm>
            <a:off x="273879" y="949155"/>
            <a:ext cx="83724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prstClr val="black"/>
                </a:solidFill>
                <a:latin typeface="Tw Cen MT" panose="020B0602020104020603" pitchFamily="34" charset="77"/>
              </a:rPr>
              <a:t>INOVASI SOSIAL </a:t>
            </a:r>
            <a:endParaRPr lang="en-US" sz="2800" b="1" dirty="0">
              <a:solidFill>
                <a:prstClr val="black"/>
              </a:solidFill>
              <a:latin typeface="Tw Cen MT" panose="020B0602020104020603" pitchFamily="34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MENDUKUNG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PEMBANGUNAN BERKELANJUTAN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3752E-F93C-6943-BB48-8AA29CA3E27D}"/>
              </a:ext>
            </a:extLst>
          </p:cNvPr>
          <p:cNvSpPr txBox="1"/>
          <p:nvPr/>
        </p:nvSpPr>
        <p:spPr>
          <a:xfrm>
            <a:off x="273880" y="1903262"/>
            <a:ext cx="2625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PT PERTAMINA (PERSERO)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3879" y="2373409"/>
            <a:ext cx="596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Webinar Nasional </a:t>
            </a:r>
            <a:r>
              <a:rPr lang="en-US" i="1" dirty="0" smtClean="0"/>
              <a:t>SDGS</a:t>
            </a:r>
            <a:r>
              <a:rPr lang="en-US" i="1" dirty="0"/>
              <a:t> </a:t>
            </a:r>
            <a:r>
              <a:rPr lang="en-US" i="1" dirty="0" err="1" smtClean="0"/>
              <a:t>Universitas</a:t>
            </a:r>
            <a:r>
              <a:rPr lang="en-US" i="1" dirty="0" smtClean="0"/>
              <a:t> </a:t>
            </a:r>
            <a:r>
              <a:rPr lang="en-US" i="1" dirty="0" err="1" smtClean="0"/>
              <a:t>Diponegoro</a:t>
            </a:r>
            <a:r>
              <a:rPr lang="en-US" i="1" dirty="0" smtClean="0"/>
              <a:t>,</a:t>
            </a:r>
            <a:r>
              <a:rPr lang="en-US" i="1" dirty="0" smtClean="0"/>
              <a:t> </a:t>
            </a:r>
            <a:r>
              <a:rPr lang="en-US" i="1" dirty="0" smtClean="0"/>
              <a:t>4 </a:t>
            </a:r>
            <a:r>
              <a:rPr lang="en-US" i="1" dirty="0" err="1" smtClean="0"/>
              <a:t>Maret</a:t>
            </a:r>
            <a:r>
              <a:rPr lang="en-US" i="1" dirty="0" smtClean="0"/>
              <a:t> 2021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2407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ounded Rectangle 11">
            <a:extLst>
              <a:ext uri="{FF2B5EF4-FFF2-40B4-BE49-F238E27FC236}">
                <a16:creationId xmlns:a16="http://schemas.microsoft.com/office/drawing/2014/main" id="{D1F7D71B-8639-AC46-A410-E587E31C70F3}"/>
              </a:ext>
            </a:extLst>
          </p:cNvPr>
          <p:cNvSpPr/>
          <p:nvPr/>
        </p:nvSpPr>
        <p:spPr>
          <a:xfrm>
            <a:off x="9274991" y="1697580"/>
            <a:ext cx="1257128" cy="197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5D9AD0BE-B8E1-8C42-A4E0-BF28D396CDDB}"/>
              </a:ext>
            </a:extLst>
          </p:cNvPr>
          <p:cNvSpPr/>
          <p:nvPr/>
        </p:nvSpPr>
        <p:spPr>
          <a:xfrm>
            <a:off x="6804878" y="3436861"/>
            <a:ext cx="2709600" cy="3191579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27D7119-DFA1-124C-9FA2-3E161159A24C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BA495A8-C17F-4EFF-9B85-D21E9A2F79C4}"/>
              </a:ext>
            </a:extLst>
          </p:cNvPr>
          <p:cNvSpPr txBox="1"/>
          <p:nvPr/>
        </p:nvSpPr>
        <p:spPr>
          <a:xfrm>
            <a:off x="149751" y="4739016"/>
            <a:ext cx="237116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80 Juta</a:t>
            </a:r>
            <a:r>
              <a:rPr lang="en-US" sz="1050" i="0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​ 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Pertanian</a:t>
            </a:r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 nanas</a:t>
            </a:r>
            <a:r>
              <a:rPr lang="en-US" sz="1050" i="0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​</a:t>
            </a:r>
          </a:p>
          <a:p>
            <a:pPr algn="l" rtl="0" fontAlgn="base"/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91,4 Juta</a:t>
            </a:r>
            <a:r>
              <a:rPr lang="en-US" sz="1050" i="0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​ 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Wisata</a:t>
            </a:r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embung</a:t>
            </a:r>
            <a:r>
              <a:rPr lang="en-US" sz="1050" i="0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​​</a:t>
            </a:r>
          </a:p>
          <a:p>
            <a:pPr algn="l" rtl="0" fontAlgn="base"/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4,6 Juta/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bulan</a:t>
            </a:r>
            <a:r>
              <a:rPr lang="en-US" sz="1050">
                <a:solidFill>
                  <a:srgbClr val="000000"/>
                </a:solidFill>
                <a:latin typeface="Tw Cen MT" panose="020B0602020104020603" pitchFamily="34" charset="77"/>
              </a:rPr>
              <a:t> 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biaya</a:t>
            </a:r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rumah</a:t>
            </a:r>
            <a:r>
              <a:rPr lang="en-US" sz="1050" i="0" u="none" strike="noStrike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solidFill>
                  <a:srgbClr val="000000"/>
                </a:solidFill>
                <a:effectLst/>
                <a:latin typeface="Tw Cen MT" panose="020B0602020104020603" pitchFamily="34" charset="77"/>
              </a:rPr>
              <a:t>tangga</a:t>
            </a:r>
            <a:endParaRPr lang="id-ID" sz="1050" i="0">
              <a:solidFill>
                <a:srgbClr val="000000"/>
              </a:solidFill>
              <a:effectLst/>
              <a:latin typeface="Tw Cen MT" panose="020B0602020104020603" pitchFamily="34" charset="7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9D672A-4CCC-4C35-9434-F04E5284286D}"/>
              </a:ext>
            </a:extLst>
          </p:cNvPr>
          <p:cNvSpPr txBox="1"/>
          <p:nvPr/>
        </p:nvSpPr>
        <p:spPr>
          <a:xfrm>
            <a:off x="2666866" y="5653224"/>
            <a:ext cx="40199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1.200 Orang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  <a:r>
              <a:rPr lang="en-US" sz="1050" i="0">
                <a:effectLst/>
                <a:latin typeface="Tw Cen MT" panose="020B0602020104020603" pitchFamily="34" charset="77"/>
              </a:rPr>
              <a:t>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Tercukupi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kebutuhan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pokok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dari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Bank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Covid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</a:p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30 Orang</a:t>
            </a:r>
            <a:r>
              <a:rPr lang="en-US" sz="1050" i="0">
                <a:effectLst/>
                <a:latin typeface="Tw Cen MT" panose="020B0602020104020603" pitchFamily="34" charset="77"/>
              </a:rPr>
              <a:t>​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Mendapat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pelatihan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tanggap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darurat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(KETAN ADEM)</a:t>
            </a:r>
            <a:r>
              <a:rPr lang="en-US" sz="1050" i="0">
                <a:effectLst/>
                <a:latin typeface="Tw Cen MT" panose="020B0602020104020603" pitchFamily="34" charset="77"/>
              </a:rPr>
              <a:t>​​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8578C3-88A5-4BB6-9A8C-55154602718D}"/>
              </a:ext>
            </a:extLst>
          </p:cNvPr>
          <p:cNvSpPr txBox="1"/>
          <p:nvPr/>
        </p:nvSpPr>
        <p:spPr>
          <a:xfrm>
            <a:off x="2643037" y="4681626"/>
            <a:ext cx="33193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8.000 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Hektar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Lahan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terlindungi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dari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kebakaran</a:t>
            </a:r>
            <a:r>
              <a:rPr lang="id-ID" sz="1050" i="0">
                <a:effectLst/>
                <a:latin typeface="Tw Cen MT" panose="020B0602020104020603" pitchFamily="34" charset="77"/>
              </a:rPr>
              <a:t>​​</a:t>
            </a:r>
          </a:p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16.000 m3</a:t>
            </a:r>
            <a:r>
              <a:rPr lang="en-US" sz="1050" i="0">
                <a:effectLst/>
                <a:latin typeface="Tw Cen MT" panose="020B0602020104020603" pitchFamily="34" charset="77"/>
              </a:rPr>
              <a:t>​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Revitalisasi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embung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dan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jalur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hijau</a:t>
            </a:r>
            <a:r>
              <a:rPr lang="en-US" sz="1050" i="0">
                <a:effectLst/>
                <a:latin typeface="Tw Cen MT" panose="020B0602020104020603" pitchFamily="34" charset="77"/>
              </a:rPr>
              <a:t>​​</a:t>
            </a:r>
          </a:p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2 Ha Area yang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dimanfaatkan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untuk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area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pertanian</a:t>
            </a:r>
            <a:r>
              <a:rPr lang="id-ID" sz="1050" i="0">
                <a:effectLst/>
                <a:latin typeface="Tw Cen MT" panose="020B0602020104020603" pitchFamily="34" charset="77"/>
              </a:rPr>
              <a:t>​​</a:t>
            </a:r>
          </a:p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0,18 Ton CO2 eq/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tahun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Penyerapan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karbon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00DBBC-6AE9-4B32-ABB6-8C285550739C}"/>
              </a:ext>
            </a:extLst>
          </p:cNvPr>
          <p:cNvSpPr txBox="1"/>
          <p:nvPr/>
        </p:nvSpPr>
        <p:spPr>
          <a:xfrm>
            <a:off x="149751" y="5476483"/>
            <a:ext cx="27796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050" i="0" u="none" strike="noStrike">
                <a:effectLst/>
                <a:latin typeface="Tw Cen MT" panose="020B0602020104020603" pitchFamily="34" charset="77"/>
              </a:rPr>
              <a:t>Bank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Covid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  <a:r>
              <a:rPr lang="en-US" sz="1050" i="0">
                <a:effectLst/>
                <a:latin typeface="Tw Cen MT" panose="020B0602020104020603" pitchFamily="34" charset="77"/>
              </a:rPr>
              <a:t> 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Tereplikasi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pada 6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Desa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</a:p>
          <a:p>
            <a:pPr algn="l" rtl="0" fontAlgn="base"/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Penguatan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BUMDES</a:t>
            </a:r>
            <a:r>
              <a:rPr lang="en-US" sz="1050" i="0">
                <a:effectLst/>
                <a:latin typeface="Tw Cen MT" panose="020B0602020104020603" pitchFamily="34" charset="77"/>
              </a:rPr>
              <a:t>​ 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20 orang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tergabung</a:t>
            </a:r>
            <a:r>
              <a:rPr lang="en-US" sz="1050" i="0">
                <a:effectLst/>
                <a:latin typeface="Tw Cen MT" panose="020B0602020104020603" pitchFamily="34" charset="77"/>
              </a:rPr>
              <a:t>​</a:t>
            </a:r>
            <a:endParaRPr lang="id-ID" sz="1050" i="0">
              <a:effectLst/>
              <a:latin typeface="Tw Cen MT" panose="020B0602020104020603" pitchFamily="34" charset="77"/>
            </a:endParaRPr>
          </a:p>
          <a:p>
            <a:pPr algn="l" rtl="0" fontAlgn="base"/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Terbentuknya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 KUB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  <a:r>
              <a:rPr lang="en-US" sz="1050" i="0">
                <a:effectLst/>
                <a:latin typeface="Tw Cen MT" panose="020B0602020104020603" pitchFamily="34" charset="77"/>
              </a:rPr>
              <a:t> </a:t>
            </a:r>
            <a:r>
              <a:rPr lang="en-US" sz="1050" i="0" u="none" strike="noStrike">
                <a:effectLst/>
                <a:latin typeface="Tw Cen MT" panose="020B0602020104020603" pitchFamily="34" charset="77"/>
              </a:rPr>
              <a:t>60 orang </a:t>
            </a:r>
            <a:r>
              <a:rPr lang="en-US" sz="1050" i="0" u="none" strike="noStrike" err="1">
                <a:effectLst/>
                <a:latin typeface="Tw Cen MT" panose="020B0602020104020603" pitchFamily="34" charset="77"/>
              </a:rPr>
              <a:t>tergabung</a:t>
            </a:r>
            <a:r>
              <a:rPr lang="id-ID" sz="1050" i="0">
                <a:effectLst/>
                <a:latin typeface="Tw Cen MT" panose="020B0602020104020603" pitchFamily="34" charset="77"/>
              </a:rPr>
              <a:t>​</a:t>
            </a:r>
          </a:p>
        </p:txBody>
      </p:sp>
      <p:sp>
        <p:nvSpPr>
          <p:cNvPr id="26" name="Rounded Rectangle 69">
            <a:extLst>
              <a:ext uri="{FF2B5EF4-FFF2-40B4-BE49-F238E27FC236}">
                <a16:creationId xmlns:a16="http://schemas.microsoft.com/office/drawing/2014/main" id="{0CBEA8D3-FC9F-458A-987E-3B83D9D12F1B}"/>
              </a:ext>
            </a:extLst>
          </p:cNvPr>
          <p:cNvSpPr/>
          <p:nvPr/>
        </p:nvSpPr>
        <p:spPr>
          <a:xfrm>
            <a:off x="6937559" y="3303416"/>
            <a:ext cx="2576919" cy="4427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1DB6ACD-B223-46B5-9622-841FD06DAD3E}"/>
              </a:ext>
            </a:extLst>
          </p:cNvPr>
          <p:cNvCxnSpPr>
            <a:cxnSpLocks/>
          </p:cNvCxnSpPr>
          <p:nvPr/>
        </p:nvCxnSpPr>
        <p:spPr>
          <a:xfrm flipH="1">
            <a:off x="9108729" y="1313865"/>
            <a:ext cx="1673" cy="1322711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Rounded Rectangle 66">
            <a:extLst>
              <a:ext uri="{FF2B5EF4-FFF2-40B4-BE49-F238E27FC236}">
                <a16:creationId xmlns:a16="http://schemas.microsoft.com/office/drawing/2014/main" id="{AEC2157C-BF42-4E3F-84BD-DBF13986B44C}"/>
              </a:ext>
            </a:extLst>
          </p:cNvPr>
          <p:cNvSpPr/>
          <p:nvPr/>
        </p:nvSpPr>
        <p:spPr>
          <a:xfrm>
            <a:off x="298547" y="2682719"/>
            <a:ext cx="1658371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29" name="Rounded Rectangle 56">
            <a:extLst>
              <a:ext uri="{FF2B5EF4-FFF2-40B4-BE49-F238E27FC236}">
                <a16:creationId xmlns:a16="http://schemas.microsoft.com/office/drawing/2014/main" id="{691EADE6-DC74-42C4-BB2F-AA0D9FD0B498}"/>
              </a:ext>
            </a:extLst>
          </p:cNvPr>
          <p:cNvSpPr/>
          <p:nvPr/>
        </p:nvSpPr>
        <p:spPr>
          <a:xfrm>
            <a:off x="3733208" y="1136138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0" name="Rounded Rectangle 46">
            <a:extLst>
              <a:ext uri="{FF2B5EF4-FFF2-40B4-BE49-F238E27FC236}">
                <a16:creationId xmlns:a16="http://schemas.microsoft.com/office/drawing/2014/main" id="{D1B3EB93-C0EF-40E7-BAC4-EA552C642A49}"/>
              </a:ext>
            </a:extLst>
          </p:cNvPr>
          <p:cNvSpPr/>
          <p:nvPr/>
        </p:nvSpPr>
        <p:spPr>
          <a:xfrm>
            <a:off x="316443" y="1124074"/>
            <a:ext cx="1871874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1" name="Rounded Rectangle 45">
            <a:extLst>
              <a:ext uri="{FF2B5EF4-FFF2-40B4-BE49-F238E27FC236}">
                <a16:creationId xmlns:a16="http://schemas.microsoft.com/office/drawing/2014/main" id="{0DFCF3EA-B77A-476C-BADB-BF48C7E595FC}"/>
              </a:ext>
            </a:extLst>
          </p:cNvPr>
          <p:cNvSpPr/>
          <p:nvPr/>
        </p:nvSpPr>
        <p:spPr>
          <a:xfrm>
            <a:off x="553132" y="4071077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2" name="Rounded Rectangle 13">
            <a:extLst>
              <a:ext uri="{FF2B5EF4-FFF2-40B4-BE49-F238E27FC236}">
                <a16:creationId xmlns:a16="http://schemas.microsoft.com/office/drawing/2014/main" id="{D505374A-C118-4B5D-8E0F-166148C6BCF1}"/>
              </a:ext>
            </a:extLst>
          </p:cNvPr>
          <p:cNvSpPr/>
          <p:nvPr/>
        </p:nvSpPr>
        <p:spPr>
          <a:xfrm>
            <a:off x="9162895" y="1142320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4" name="Rounded Rectangle 11">
            <a:extLst>
              <a:ext uri="{FF2B5EF4-FFF2-40B4-BE49-F238E27FC236}">
                <a16:creationId xmlns:a16="http://schemas.microsoft.com/office/drawing/2014/main" id="{A30B8384-DE95-4F48-BAD3-140CF2C50175}"/>
              </a:ext>
            </a:extLst>
          </p:cNvPr>
          <p:cNvSpPr/>
          <p:nvPr/>
        </p:nvSpPr>
        <p:spPr>
          <a:xfrm>
            <a:off x="9108967" y="2438814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CE28534-1A1D-4E33-9E13-8028821C17DF}"/>
              </a:ext>
            </a:extLst>
          </p:cNvPr>
          <p:cNvSpPr/>
          <p:nvPr/>
        </p:nvSpPr>
        <p:spPr>
          <a:xfrm>
            <a:off x="26102" y="-34089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752E096-9955-4E09-92DE-1EF1BCCE2D33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0652" y="-27960"/>
            <a:ext cx="2422602" cy="7112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B28BC5D6-B60E-41D0-A75A-7E86ECFD38D6}"/>
              </a:ext>
            </a:extLst>
          </p:cNvPr>
          <p:cNvSpPr txBox="1"/>
          <p:nvPr/>
        </p:nvSpPr>
        <p:spPr>
          <a:xfrm>
            <a:off x="1726720" y="128998"/>
            <a:ext cx="9440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DESA CINTA BUMI TANGGAP API SISTEM KEBENCANAAN KARHUTLA DAN COVID-19</a:t>
            </a:r>
            <a:endParaRPr lang="en-US" b="1">
              <a:latin typeface="Tw Cen MT" panose="020B0602020104020603" pitchFamily="34" charset="7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63B66F-0876-4E39-B912-24570DBD02AA}"/>
              </a:ext>
            </a:extLst>
          </p:cNvPr>
          <p:cNvSpPr txBox="1"/>
          <p:nvPr/>
        </p:nvSpPr>
        <p:spPr>
          <a:xfrm>
            <a:off x="717478" y="4080048"/>
            <a:ext cx="373397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DAMPAK PROGRAM (SUSTAINABLE COMPASS)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2C73073-9667-44C1-8298-23F11856D86F}"/>
              </a:ext>
            </a:extLst>
          </p:cNvPr>
          <p:cNvSpPr txBox="1"/>
          <p:nvPr/>
        </p:nvSpPr>
        <p:spPr>
          <a:xfrm>
            <a:off x="773149" y="1120838"/>
            <a:ext cx="1334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KONDISI AWAL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727945-1E93-40E3-B744-81AB7217BA5E}"/>
              </a:ext>
            </a:extLst>
          </p:cNvPr>
          <p:cNvSpPr txBox="1"/>
          <p:nvPr/>
        </p:nvSpPr>
        <p:spPr>
          <a:xfrm>
            <a:off x="9369783" y="1142320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PROFIL LOCAL HERO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EB4DAB3-FF69-4829-84AA-3BD21C7F5E99}"/>
              </a:ext>
            </a:extLst>
          </p:cNvPr>
          <p:cNvSpPr txBox="1"/>
          <p:nvPr/>
        </p:nvSpPr>
        <p:spPr>
          <a:xfrm>
            <a:off x="9434891" y="2664712"/>
            <a:ext cx="2576919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D" altLang="en-US" sz="1100" err="1">
                <a:latin typeface="Tw Cen MT"/>
                <a:cs typeface="Arial"/>
              </a:rPr>
              <a:t>Kepala</a:t>
            </a:r>
            <a:r>
              <a:rPr lang="en-ID" altLang="en-US" sz="1100">
                <a:latin typeface="Tw Cen MT"/>
                <a:cs typeface="Arial"/>
              </a:rPr>
              <a:t> </a:t>
            </a:r>
            <a:r>
              <a:rPr lang="en-ID" altLang="en-US" sz="1100" err="1">
                <a:latin typeface="Tw Cen MT"/>
                <a:cs typeface="Arial"/>
              </a:rPr>
              <a:t>Desa</a:t>
            </a:r>
            <a:r>
              <a:rPr lang="en-ID" altLang="en-US" sz="1100">
                <a:latin typeface="Tw Cen MT"/>
                <a:cs typeface="Arial"/>
              </a:rPr>
              <a:t> </a:t>
            </a:r>
            <a:r>
              <a:rPr lang="en-ID" altLang="en-US" sz="1100" err="1">
                <a:latin typeface="Tw Cen MT"/>
                <a:cs typeface="Arial"/>
              </a:rPr>
              <a:t>Mendis</a:t>
            </a:r>
            <a:r>
              <a:rPr lang="en-ID" altLang="en-US" sz="1100">
                <a:latin typeface="Tw Cen MT"/>
                <a:cs typeface="Arial"/>
              </a:rPr>
              <a:t> Jaya, </a:t>
            </a:r>
          </a:p>
          <a:p>
            <a:r>
              <a:rPr lang="en-ID" altLang="en-US" sz="1100">
                <a:latin typeface="Tw Cen MT"/>
                <a:cs typeface="Arial"/>
              </a:rPr>
              <a:t>Program Bank </a:t>
            </a:r>
            <a:r>
              <a:rPr lang="en-ID" altLang="en-US" sz="1100" err="1">
                <a:latin typeface="Tw Cen MT"/>
                <a:cs typeface="Arial"/>
              </a:rPr>
              <a:t>Covid</a:t>
            </a:r>
            <a:endParaRPr lang="en-ID" altLang="en-US" sz="1100">
              <a:latin typeface="Tw Cen MT"/>
              <a:cs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6787E47-DC34-4DD5-9F49-AB93F21F9EAD}"/>
              </a:ext>
            </a:extLst>
          </p:cNvPr>
          <p:cNvSpPr txBox="1"/>
          <p:nvPr/>
        </p:nvSpPr>
        <p:spPr>
          <a:xfrm>
            <a:off x="4078450" y="1128806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ROADMAP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FFB672A-3825-4BFB-9506-9E557AAC48F0}"/>
              </a:ext>
            </a:extLst>
          </p:cNvPr>
          <p:cNvSpPr/>
          <p:nvPr/>
        </p:nvSpPr>
        <p:spPr>
          <a:xfrm>
            <a:off x="176250" y="103027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5D3C39E-78FD-4C40-9A90-DEBB8D6BFF0C}"/>
              </a:ext>
            </a:extLst>
          </p:cNvPr>
          <p:cNvSpPr/>
          <p:nvPr/>
        </p:nvSpPr>
        <p:spPr>
          <a:xfrm>
            <a:off x="8822445" y="1038141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60E4245-8FB7-48D0-9B1E-615ED639E177}"/>
              </a:ext>
            </a:extLst>
          </p:cNvPr>
          <p:cNvSpPr/>
          <p:nvPr/>
        </p:nvSpPr>
        <p:spPr>
          <a:xfrm>
            <a:off x="3495707" y="1027117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D9B9F50-5086-4D01-B3F2-3C1DCC998069}"/>
              </a:ext>
            </a:extLst>
          </p:cNvPr>
          <p:cNvSpPr/>
          <p:nvPr/>
        </p:nvSpPr>
        <p:spPr>
          <a:xfrm>
            <a:off x="180777" y="3987302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A16C4E-0517-43A5-83A2-C63F68F1A0EB}"/>
              </a:ext>
            </a:extLst>
          </p:cNvPr>
          <p:cNvSpPr txBox="1"/>
          <p:nvPr/>
        </p:nvSpPr>
        <p:spPr>
          <a:xfrm>
            <a:off x="174443" y="1598216"/>
            <a:ext cx="2970876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13.00 Ha </a:t>
            </a:r>
            <a:r>
              <a:rPr lang="en-ID" sz="1100" err="1">
                <a:latin typeface="Tw Cen MT"/>
              </a:rPr>
              <a:t>Potensi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kebakaran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hutan</a:t>
            </a:r>
            <a:r>
              <a:rPr lang="en-ID" sz="1100">
                <a:latin typeface="Tw Cen MT"/>
              </a:rPr>
              <a:t> dan </a:t>
            </a:r>
            <a:r>
              <a:rPr lang="en-ID" sz="1100" err="1">
                <a:latin typeface="Tw Cen MT"/>
              </a:rPr>
              <a:t>lahan</a:t>
            </a:r>
            <a:r>
              <a:rPr lang="en-ID" sz="1100">
                <a:latin typeface="Tw Cen MT"/>
              </a:rPr>
              <a:t> di </a:t>
            </a:r>
            <a:r>
              <a:rPr lang="en-ID" sz="1100" err="1">
                <a:latin typeface="Tw Cen MT"/>
              </a:rPr>
              <a:t>kecamatan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Bayung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Lencir</a:t>
            </a:r>
            <a:endParaRPr lang="en-ID" sz="1100">
              <a:latin typeface="Tw Cen M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3.500 HA </a:t>
            </a:r>
            <a:r>
              <a:rPr lang="en-ID" sz="1100" err="1">
                <a:latin typeface="Tw Cen MT"/>
              </a:rPr>
              <a:t>Lahan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Gambut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tidak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termanfaatkan</a:t>
            </a:r>
            <a:endParaRPr lang="en-ID" sz="1100">
              <a:latin typeface="Tw Cen M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Level 3 </a:t>
            </a:r>
            <a:r>
              <a:rPr lang="en-ID" sz="1100" err="1">
                <a:latin typeface="Tw Cen MT"/>
              </a:rPr>
              <a:t>dari</a:t>
            </a:r>
            <a:r>
              <a:rPr lang="en-ID" sz="1100">
                <a:latin typeface="Tw Cen MT"/>
              </a:rPr>
              <a:t> 5, </a:t>
            </a:r>
            <a:r>
              <a:rPr lang="en-ID" sz="1100" err="1">
                <a:latin typeface="Tw Cen MT"/>
              </a:rPr>
              <a:t>tingkat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Intensitas</a:t>
            </a:r>
            <a:r>
              <a:rPr lang="en-ID" sz="1100">
                <a:latin typeface="Tw Cen MT"/>
              </a:rPr>
              <a:t> </a:t>
            </a:r>
            <a:r>
              <a:rPr lang="en-ID" sz="1100" err="1">
                <a:latin typeface="Tw Cen MT"/>
              </a:rPr>
              <a:t>resiko</a:t>
            </a:r>
            <a:r>
              <a:rPr lang="en-ID" sz="1100">
                <a:latin typeface="Tw Cen MT"/>
              </a:rPr>
              <a:t> duet </a:t>
            </a:r>
            <a:r>
              <a:rPr lang="en-ID" sz="1100" err="1">
                <a:latin typeface="Tw Cen MT"/>
              </a:rPr>
              <a:t>karhulta</a:t>
            </a:r>
            <a:r>
              <a:rPr lang="en-ID" sz="1100">
                <a:latin typeface="Tw Cen MT"/>
              </a:rPr>
              <a:t> dan </a:t>
            </a:r>
            <a:r>
              <a:rPr lang="en-ID" sz="1100" err="1">
                <a:latin typeface="Tw Cen MT"/>
              </a:rPr>
              <a:t>covid</a:t>
            </a:r>
            <a:r>
              <a:rPr lang="en-ID" sz="1100">
                <a:latin typeface="Tw Cen MT"/>
              </a:rPr>
              <a:t> 19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E524397-67E6-4937-A7F4-665766D4FC00}"/>
              </a:ext>
            </a:extLst>
          </p:cNvPr>
          <p:cNvSpPr txBox="1"/>
          <p:nvPr/>
        </p:nvSpPr>
        <p:spPr>
          <a:xfrm>
            <a:off x="3477014" y="1801106"/>
            <a:ext cx="2319866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Sarana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dan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Prasarana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Pendidikan</a:t>
            </a: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Pendukung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Sekolah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Optimalisasi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Embung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Desa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Budidaya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T</a:t>
            </a:r>
            <a:r>
              <a:rPr lang="id-ID" altLang="zh-CN" sz="1100">
                <a:latin typeface="Tw Cen MT" panose="020B0602020104020603" pitchFamily="34" charset="77"/>
                <a:cs typeface="Ubuntu-Medium" pitchFamily="18" charset="0"/>
              </a:rPr>
              <a:t>osga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Jalur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Hijau</a:t>
            </a: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Sosialisasi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Siaga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Api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Basic Fire Fighting (Ketan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Adem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E9F60E7-70FA-48A0-A3B3-961B4A164A15}"/>
              </a:ext>
            </a:extLst>
          </p:cNvPr>
          <p:cNvSpPr txBox="1"/>
          <p:nvPr/>
        </p:nvSpPr>
        <p:spPr>
          <a:xfrm>
            <a:off x="3521639" y="3265661"/>
            <a:ext cx="2922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Pengembangan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Unit Usaha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BUMDes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171450" indent="-171450" algn="just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Sinergitas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dengan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Koperasi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Mendis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Maju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Bersama (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Produk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Pelepah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Pinang)</a:t>
            </a:r>
          </a:p>
          <a:p>
            <a:pPr marL="171450" indent="-171450" algn="just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Embung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sebagai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taman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wisata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edukatif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1D108D1-BC67-410E-9911-23782E44DBE4}"/>
              </a:ext>
            </a:extLst>
          </p:cNvPr>
          <p:cNvSpPr txBox="1"/>
          <p:nvPr/>
        </p:nvSpPr>
        <p:spPr>
          <a:xfrm>
            <a:off x="5822162" y="1779787"/>
            <a:ext cx="25071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Pengembangan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id-ID" altLang="zh-CN" sz="1100">
                <a:latin typeface="Tw Cen MT" panose="020B0602020104020603" pitchFamily="34" charset="77"/>
                <a:cs typeface="Ubuntu-Medium" pitchFamily="18" charset="0"/>
              </a:rPr>
              <a:t>Taman Edukasi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171450"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Optimalisasi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Kelompok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Masyarakat</a:t>
            </a:r>
            <a:r>
              <a:rPr lang="id-ID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Di</a:t>
            </a:r>
            <a:r>
              <a:rPr lang="id-ID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bawah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naungan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BUMDes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171450"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Peningkatan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Kapasitas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Kelembagaan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Kelompok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BUMDes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&amp; Ketan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Adem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171450" indent="-17145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Budidaya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tanaman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holtikultura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A6991FA-139A-4A37-97B9-E1B1DEB6A6E7}"/>
              </a:ext>
            </a:extLst>
          </p:cNvPr>
          <p:cNvSpPr txBox="1"/>
          <p:nvPr/>
        </p:nvSpPr>
        <p:spPr>
          <a:xfrm>
            <a:off x="9417382" y="2390173"/>
            <a:ext cx="82599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Jefry</a:t>
            </a:r>
            <a:r>
              <a:rPr lang="en-ID" sz="1300" b="1">
                <a:latin typeface="Tw Cen MT" panose="020B0602020104020603" pitchFamily="34" charset="77"/>
              </a:rPr>
              <a:t> K.R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E906769-37FB-4165-A7F7-AC903B7FD227}"/>
              </a:ext>
            </a:extLst>
          </p:cNvPr>
          <p:cNvSpPr txBox="1"/>
          <p:nvPr/>
        </p:nvSpPr>
        <p:spPr>
          <a:xfrm>
            <a:off x="772691" y="2691998"/>
            <a:ext cx="1069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AWARDING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06FF6F4-E300-46A6-9E56-A3BE4402479A}"/>
              </a:ext>
            </a:extLst>
          </p:cNvPr>
          <p:cNvSpPr/>
          <p:nvPr/>
        </p:nvSpPr>
        <p:spPr>
          <a:xfrm>
            <a:off x="171849" y="258781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BAA2CF1-E5A8-44A3-8A1E-6A212E24B5B3}"/>
              </a:ext>
            </a:extLst>
          </p:cNvPr>
          <p:cNvSpPr txBox="1"/>
          <p:nvPr/>
        </p:nvSpPr>
        <p:spPr>
          <a:xfrm>
            <a:off x="7315333" y="3262065"/>
            <a:ext cx="2069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400">
              <a:solidFill>
                <a:schemeClr val="bg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AA3E7681-D5BC-4C90-A91C-C1CA291580A0}"/>
              </a:ext>
            </a:extLst>
          </p:cNvPr>
          <p:cNvSpPr/>
          <p:nvPr/>
        </p:nvSpPr>
        <p:spPr>
          <a:xfrm>
            <a:off x="6720881" y="316788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pic>
        <p:nvPicPr>
          <p:cNvPr id="88" name="Picture 87">
            <a:extLst>
              <a:ext uri="{FF2B5EF4-FFF2-40B4-BE49-F238E27FC236}">
                <a16:creationId xmlns:a16="http://schemas.microsoft.com/office/drawing/2014/main" id="{FD6ED8C5-B722-4810-BA4C-13B6A9404C4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42151" y="2589271"/>
            <a:ext cx="372104" cy="507977"/>
          </a:xfrm>
          <a:prstGeom prst="rect">
            <a:avLst/>
          </a:prstGeom>
        </p:spPr>
      </p:pic>
      <p:sp>
        <p:nvSpPr>
          <p:cNvPr id="90" name="Rounded Rectangle 85">
            <a:extLst>
              <a:ext uri="{FF2B5EF4-FFF2-40B4-BE49-F238E27FC236}">
                <a16:creationId xmlns:a16="http://schemas.microsoft.com/office/drawing/2014/main" id="{DABD1EEA-42B6-40C8-9F47-22DC4209060D}"/>
              </a:ext>
            </a:extLst>
          </p:cNvPr>
          <p:cNvSpPr/>
          <p:nvPr/>
        </p:nvSpPr>
        <p:spPr>
          <a:xfrm>
            <a:off x="-636364" y="169432"/>
            <a:ext cx="2246810" cy="57827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3112648-866B-46C8-AF5E-3AB371AB7A7C}"/>
              </a:ext>
            </a:extLst>
          </p:cNvPr>
          <p:cNvSpPr txBox="1"/>
          <p:nvPr/>
        </p:nvSpPr>
        <p:spPr>
          <a:xfrm>
            <a:off x="364165" y="237450"/>
            <a:ext cx="980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 panose="020B0602020104020603" pitchFamily="34" charset="77"/>
              </a:rPr>
              <a:t>HIJAU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03ACBC6-6EE1-4B49-B48C-9F70EAC32E1F}"/>
              </a:ext>
            </a:extLst>
          </p:cNvPr>
          <p:cNvSpPr txBox="1"/>
          <p:nvPr/>
        </p:nvSpPr>
        <p:spPr>
          <a:xfrm>
            <a:off x="1715512" y="390580"/>
            <a:ext cx="18902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Tw Cen MT" panose="020B0602020104020603" pitchFamily="34" charset="77"/>
              </a:rPr>
              <a:t>PHE JAMBI MERANG</a:t>
            </a:r>
            <a:endParaRPr lang="en-US" sz="1600"/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C3E4D4E6-99BA-4873-A206-A4A6F144D155}"/>
              </a:ext>
            </a:extLst>
          </p:cNvPr>
          <p:cNvGrpSpPr/>
          <p:nvPr/>
        </p:nvGrpSpPr>
        <p:grpSpPr>
          <a:xfrm>
            <a:off x="5929599" y="1590388"/>
            <a:ext cx="486030" cy="261609"/>
            <a:chOff x="5972408" y="1500356"/>
            <a:chExt cx="663318" cy="357037"/>
          </a:xfrm>
        </p:grpSpPr>
        <p:sp>
          <p:nvSpPr>
            <p:cNvPr id="94" name="Rounded Rectangle 95">
              <a:extLst>
                <a:ext uri="{FF2B5EF4-FFF2-40B4-BE49-F238E27FC236}">
                  <a16:creationId xmlns:a16="http://schemas.microsoft.com/office/drawing/2014/main" id="{CAEC38F8-6320-470B-A79C-ACD8DEC01E43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w Cen MT" panose="020B0602020104020603" pitchFamily="34" charset="77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F0BAB995-0A4F-4790-BF34-A0C372914A5F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2021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96" name="Rounded Rectangle 98">
            <a:extLst>
              <a:ext uri="{FF2B5EF4-FFF2-40B4-BE49-F238E27FC236}">
                <a16:creationId xmlns:a16="http://schemas.microsoft.com/office/drawing/2014/main" id="{024B4F18-927E-4FB0-964E-F1B6BB17D16C}"/>
              </a:ext>
            </a:extLst>
          </p:cNvPr>
          <p:cNvSpPr/>
          <p:nvPr/>
        </p:nvSpPr>
        <p:spPr>
          <a:xfrm>
            <a:off x="3559563" y="1623853"/>
            <a:ext cx="1316904" cy="188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9D3ED33-98AC-4C6A-91B0-54FE9E463611}"/>
              </a:ext>
            </a:extLst>
          </p:cNvPr>
          <p:cNvSpPr txBox="1"/>
          <p:nvPr/>
        </p:nvSpPr>
        <p:spPr>
          <a:xfrm>
            <a:off x="3689813" y="1585488"/>
            <a:ext cx="10695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100" b="1" err="1">
                <a:latin typeface="Tw Cen MT" panose="020B0602020104020603" pitchFamily="34" charset="77"/>
              </a:rPr>
              <a:t>Sebelum</a:t>
            </a:r>
            <a:r>
              <a:rPr lang="en-ID" sz="1100" b="1">
                <a:latin typeface="Tw Cen MT" panose="020B0602020104020603" pitchFamily="34" charset="77"/>
              </a:rPr>
              <a:t> -2020</a:t>
            </a:r>
            <a:endParaRPr lang="en-US" sz="1100" b="1">
              <a:latin typeface="Tw Cen MT" panose="020B0602020104020603" pitchFamily="34" charset="77"/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E0F6F01-C895-44B2-9662-3EEEA9A401A3}"/>
              </a:ext>
            </a:extLst>
          </p:cNvPr>
          <p:cNvGrpSpPr/>
          <p:nvPr/>
        </p:nvGrpSpPr>
        <p:grpSpPr>
          <a:xfrm>
            <a:off x="3555903" y="3049857"/>
            <a:ext cx="486030" cy="261609"/>
            <a:chOff x="5972408" y="1500356"/>
            <a:chExt cx="663318" cy="357037"/>
          </a:xfrm>
        </p:grpSpPr>
        <p:sp>
          <p:nvSpPr>
            <p:cNvPr id="102" name="Rounded Rectangle 104">
              <a:extLst>
                <a:ext uri="{FF2B5EF4-FFF2-40B4-BE49-F238E27FC236}">
                  <a16:creationId xmlns:a16="http://schemas.microsoft.com/office/drawing/2014/main" id="{3D4DCAB7-580C-481C-8ED4-A9FCE93D2186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w Cen MT" panose="020B0602020104020603" pitchFamily="34" charset="77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686614F-C033-4EC1-B31D-5ACA825D687D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2022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8CBA4F51-55B7-4BFF-B042-5C73CA122C12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1564" y="2378961"/>
            <a:ext cx="528457" cy="547476"/>
          </a:xfrm>
          <a:prstGeom prst="ellipse">
            <a:avLst/>
          </a:prstGeom>
        </p:spPr>
      </p:pic>
      <p:pic>
        <p:nvPicPr>
          <p:cNvPr id="76" name="Picture 75" descr="A toy figurine of a person and person&#10;&#10;Description automatically generated with low confidence">
            <a:extLst>
              <a:ext uri="{FF2B5EF4-FFF2-40B4-BE49-F238E27FC236}">
                <a16:creationId xmlns:a16="http://schemas.microsoft.com/office/drawing/2014/main" id="{0AE140FE-CDC4-3148-A218-AF0B931E55D3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527" t="-18204" r="-8289"/>
          <a:stretch/>
        </p:blipFill>
        <p:spPr>
          <a:xfrm>
            <a:off x="110612" y="932187"/>
            <a:ext cx="593622" cy="616949"/>
          </a:xfrm>
          <a:prstGeom prst="ellipse">
            <a:avLst/>
          </a:prstGeom>
        </p:spPr>
      </p:pic>
      <p:pic>
        <p:nvPicPr>
          <p:cNvPr id="79" name="Picture 78" descr="A picture containing text&#10;&#10;Description automatically generated">
            <a:extLst>
              <a:ext uri="{FF2B5EF4-FFF2-40B4-BE49-F238E27FC236}">
                <a16:creationId xmlns:a16="http://schemas.microsoft.com/office/drawing/2014/main" id="{D0DF4E5B-6BBB-F04E-9D6B-D8DBC86C061F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72126" y="1029277"/>
            <a:ext cx="298178" cy="505867"/>
          </a:xfrm>
          <a:prstGeom prst="rect">
            <a:avLst/>
          </a:prstGeom>
        </p:spPr>
      </p:pic>
      <p:pic>
        <p:nvPicPr>
          <p:cNvPr id="80" name="Picture 79" descr="Icon&#10;&#10;Description automatically generated">
            <a:extLst>
              <a:ext uri="{FF2B5EF4-FFF2-40B4-BE49-F238E27FC236}">
                <a16:creationId xmlns:a16="http://schemas.microsoft.com/office/drawing/2014/main" id="{8066B56C-8141-224E-8DEB-989A5FA2F574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613" y="2732130"/>
            <a:ext cx="309311" cy="347975"/>
          </a:xfrm>
          <a:prstGeom prst="rect">
            <a:avLst/>
          </a:prstGeom>
        </p:spPr>
      </p:pic>
      <p:pic>
        <p:nvPicPr>
          <p:cNvPr id="81" name="Picture 80" descr="A picture containing text&#10;&#10;Description automatically generated">
            <a:extLst>
              <a:ext uri="{FF2B5EF4-FFF2-40B4-BE49-F238E27FC236}">
                <a16:creationId xmlns:a16="http://schemas.microsoft.com/office/drawing/2014/main" id="{0DAE8879-4ACA-8A4F-9437-E6B891177F1B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775" t="-6313" r="-21448"/>
          <a:stretch/>
        </p:blipFill>
        <p:spPr>
          <a:xfrm>
            <a:off x="226855" y="2633786"/>
            <a:ext cx="471517" cy="466969"/>
          </a:xfrm>
          <a:prstGeom prst="ellipse">
            <a:avLst/>
          </a:prstGeom>
        </p:spPr>
      </p:pic>
      <p:pic>
        <p:nvPicPr>
          <p:cNvPr id="82" name="Picture 81" descr="Icon&#10;&#10;Description automatically generated with medium confidence">
            <a:extLst>
              <a:ext uri="{FF2B5EF4-FFF2-40B4-BE49-F238E27FC236}">
                <a16:creationId xmlns:a16="http://schemas.microsoft.com/office/drawing/2014/main" id="{5C4942E9-844D-0644-91D4-DC04D0A3A9C7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268" y="4027663"/>
            <a:ext cx="511876" cy="399809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9AF33A70-04CF-2A40-94C7-823D66F49C0E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070" y="3936003"/>
            <a:ext cx="198468" cy="542631"/>
          </a:xfrm>
          <a:prstGeom prst="rect">
            <a:avLst/>
          </a:prstGeom>
        </p:spPr>
      </p:pic>
      <p:pic>
        <p:nvPicPr>
          <p:cNvPr id="86" name="Picture 85" descr="A picture containing text&#10;&#10;Description automatically generated">
            <a:extLst>
              <a:ext uri="{FF2B5EF4-FFF2-40B4-BE49-F238E27FC236}">
                <a16:creationId xmlns:a16="http://schemas.microsoft.com/office/drawing/2014/main" id="{C05A886C-C50E-4B41-8467-771E7806B1A7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6747348" y="3195980"/>
            <a:ext cx="489669" cy="484933"/>
          </a:xfrm>
          <a:prstGeom prst="ellipse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94B0C06D-3E61-144B-ACD5-2D4B67CDD871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02687" y="1000387"/>
            <a:ext cx="538079" cy="551934"/>
          </a:xfrm>
          <a:prstGeom prst="ellipse">
            <a:avLst/>
          </a:prstGeom>
        </p:spPr>
      </p:pic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7422FF27-B9C5-9E40-8F5D-DDCCF4824365}"/>
              </a:ext>
            </a:extLst>
          </p:cNvPr>
          <p:cNvSpPr/>
          <p:nvPr/>
        </p:nvSpPr>
        <p:spPr>
          <a:xfrm>
            <a:off x="196471" y="4563303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F918E09-5674-AF49-BAD5-EABCC07A668A}"/>
              </a:ext>
            </a:extLst>
          </p:cNvPr>
          <p:cNvSpPr txBox="1"/>
          <p:nvPr/>
        </p:nvSpPr>
        <p:spPr>
          <a:xfrm>
            <a:off x="249539" y="4525374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EKONOMI</a:t>
            </a:r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D2C8509B-D6C6-9044-9800-2815903981AA}"/>
              </a:ext>
            </a:extLst>
          </p:cNvPr>
          <p:cNvSpPr/>
          <p:nvPr/>
        </p:nvSpPr>
        <p:spPr>
          <a:xfrm>
            <a:off x="224819" y="5329699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880E063-D953-D849-9A0B-837CFAE75BEA}"/>
              </a:ext>
            </a:extLst>
          </p:cNvPr>
          <p:cNvSpPr txBox="1"/>
          <p:nvPr/>
        </p:nvSpPr>
        <p:spPr>
          <a:xfrm>
            <a:off x="364165" y="5289485"/>
            <a:ext cx="630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SOSIAL</a:t>
            </a: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885AB45B-D7AA-8343-B7BB-947551A58D4B}"/>
              </a:ext>
            </a:extLst>
          </p:cNvPr>
          <p:cNvSpPr/>
          <p:nvPr/>
        </p:nvSpPr>
        <p:spPr>
          <a:xfrm>
            <a:off x="2727429" y="4529476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6DF2C71-2064-1E4A-B275-5D881829EC3A}"/>
              </a:ext>
            </a:extLst>
          </p:cNvPr>
          <p:cNvSpPr txBox="1"/>
          <p:nvPr/>
        </p:nvSpPr>
        <p:spPr>
          <a:xfrm>
            <a:off x="2806926" y="4489954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NATURE</a:t>
            </a: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6A6B2C69-7A19-0546-88FB-BF2540C3DB3C}"/>
              </a:ext>
            </a:extLst>
          </p:cNvPr>
          <p:cNvSpPr/>
          <p:nvPr/>
        </p:nvSpPr>
        <p:spPr>
          <a:xfrm>
            <a:off x="2710778" y="5424402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C2AF48A-B12A-1A49-82DA-05DD73B9EFDD}"/>
              </a:ext>
            </a:extLst>
          </p:cNvPr>
          <p:cNvSpPr txBox="1"/>
          <p:nvPr/>
        </p:nvSpPr>
        <p:spPr>
          <a:xfrm>
            <a:off x="2718329" y="5395095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WELLBEING</a:t>
            </a:r>
          </a:p>
        </p:txBody>
      </p:sp>
      <p:pic>
        <p:nvPicPr>
          <p:cNvPr id="3" name="Picture 4" descr="A picture containing text, screenshot&#10;&#10;Description automatically generated">
            <a:extLst>
              <a:ext uri="{FF2B5EF4-FFF2-40B4-BE49-F238E27FC236}">
                <a16:creationId xmlns:a16="http://schemas.microsoft.com/office/drawing/2014/main" id="{DF74DF2D-37CF-4A70-9CE4-7E6871224397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2395" y="4024328"/>
            <a:ext cx="557229" cy="867025"/>
          </a:xfrm>
          <a:prstGeom prst="rect">
            <a:avLst/>
          </a:prstGeom>
        </p:spPr>
      </p:pic>
      <p:pic>
        <p:nvPicPr>
          <p:cNvPr id="5" name="Picture 5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BC59844E-5A4E-4B24-B4DE-0A2906CC545B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434" y="4999085"/>
            <a:ext cx="569585" cy="8781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B1321F6C-2566-4373-A3BD-A352B7FEA5EA}"/>
              </a:ext>
            </a:extLst>
          </p:cNvPr>
          <p:cNvPicPr>
            <a:picLocks noChangeAspect="1"/>
          </p:cNvPicPr>
          <p:nvPr/>
        </p:nvPicPr>
        <p:blipFill rotWithShape="1"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35727" y="1676113"/>
            <a:ext cx="567087" cy="576494"/>
          </a:xfrm>
          <a:prstGeom prst="ellipse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A7711-9CFF-49AD-A4A2-5EEEFE86669E}"/>
              </a:ext>
            </a:extLst>
          </p:cNvPr>
          <p:cNvSpPr txBox="1"/>
          <p:nvPr/>
        </p:nvSpPr>
        <p:spPr>
          <a:xfrm>
            <a:off x="9482331" y="1895180"/>
            <a:ext cx="2743200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D" sz="1100" err="1">
                <a:latin typeface="Tw Cen MT" panose="020B0602020104020603" pitchFamily="34" charset="77"/>
                <a:cs typeface="Arial"/>
              </a:rPr>
              <a:t>Kepala</a:t>
            </a:r>
            <a:r>
              <a:rPr lang="en-ID" sz="1100">
                <a:latin typeface="Tw Cen MT" panose="020B0602020104020603" pitchFamily="34" charset="77"/>
                <a:cs typeface="Arial"/>
              </a:rPr>
              <a:t> </a:t>
            </a:r>
            <a:r>
              <a:rPr lang="en-ID" sz="1100" err="1">
                <a:latin typeface="Tw Cen MT" panose="020B0602020104020603" pitchFamily="34" charset="77"/>
                <a:cs typeface="Arial"/>
              </a:rPr>
              <a:t>Desa</a:t>
            </a:r>
            <a:r>
              <a:rPr lang="en-ID" sz="1100">
                <a:latin typeface="Tw Cen MT" panose="020B0602020104020603" pitchFamily="34" charset="77"/>
                <a:cs typeface="Arial"/>
              </a:rPr>
              <a:t> </a:t>
            </a:r>
            <a:r>
              <a:rPr lang="en-ID" sz="1100" err="1">
                <a:latin typeface="Tw Cen MT" panose="020B0602020104020603" pitchFamily="34" charset="77"/>
                <a:cs typeface="Arial"/>
              </a:rPr>
              <a:t>Mendis</a:t>
            </a:r>
            <a:endParaRPr lang="en-ID" sz="1100">
              <a:latin typeface="Tw Cen MT" panose="020B0602020104020603" pitchFamily="34" charset="77"/>
              <a:cs typeface="Arial"/>
            </a:endParaRPr>
          </a:p>
          <a:p>
            <a:r>
              <a:rPr lang="en-ID" sz="1100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Program </a:t>
            </a:r>
            <a:r>
              <a:rPr lang="en-ID" sz="1100" err="1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Desa</a:t>
            </a:r>
            <a:r>
              <a:rPr lang="en-ID" sz="1100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 </a:t>
            </a:r>
            <a:r>
              <a:rPr lang="en-ID" sz="1100" err="1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Cinta</a:t>
            </a:r>
            <a:r>
              <a:rPr lang="en-ID" sz="1100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 </a:t>
            </a:r>
            <a:r>
              <a:rPr lang="en-ID" sz="1100" err="1">
                <a:solidFill>
                  <a:srgbClr val="000000"/>
                </a:solidFill>
                <a:latin typeface="Tw Cen MT" panose="020B0602020104020603" pitchFamily="34" charset="77"/>
                <a:cs typeface="Arial"/>
              </a:rPr>
              <a:t>Bumi</a:t>
            </a:r>
            <a:endParaRPr lang="en-ID" sz="1100">
              <a:solidFill>
                <a:srgbClr val="000000"/>
              </a:solidFill>
              <a:latin typeface="Tw Cen MT" panose="020B0602020104020603" pitchFamily="34" charset="77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800AB8-BE59-DC40-A248-97101D73B820}"/>
              </a:ext>
            </a:extLst>
          </p:cNvPr>
          <p:cNvSpPr txBox="1"/>
          <p:nvPr/>
        </p:nvSpPr>
        <p:spPr>
          <a:xfrm>
            <a:off x="9479364" y="1632181"/>
            <a:ext cx="8354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400" b="1" err="1">
                <a:latin typeface="Tw Cen MT" panose="020B0602020104020603" pitchFamily="34" charset="77"/>
                <a:cs typeface="Arial"/>
              </a:rPr>
              <a:t>Sugianto</a:t>
            </a:r>
            <a:endParaRPr lang="en-ID" sz="1400" b="1">
              <a:latin typeface="Tw Cen MT" panose="020B0602020104020603" pitchFamily="34" charset="77"/>
              <a:cs typeface="Arial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FC3F34-9488-FB42-8EE1-738C1935B369}"/>
              </a:ext>
            </a:extLst>
          </p:cNvPr>
          <p:cNvSpPr txBox="1"/>
          <p:nvPr/>
        </p:nvSpPr>
        <p:spPr>
          <a:xfrm>
            <a:off x="10248224" y="3350952"/>
            <a:ext cx="1340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DOKUMENTASI</a:t>
            </a:r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40A9FD29-604D-7048-B24A-4FAEEF67CCA4}"/>
              </a:ext>
            </a:extLst>
          </p:cNvPr>
          <p:cNvSpPr/>
          <p:nvPr/>
        </p:nvSpPr>
        <p:spPr>
          <a:xfrm>
            <a:off x="9972843" y="3230046"/>
            <a:ext cx="1803063" cy="5023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332A356-1287-5A42-994A-9768B6DD6EDD}"/>
              </a:ext>
            </a:extLst>
          </p:cNvPr>
          <p:cNvSpPr txBox="1"/>
          <p:nvPr/>
        </p:nvSpPr>
        <p:spPr>
          <a:xfrm>
            <a:off x="10296707" y="3230046"/>
            <a:ext cx="12958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KERJASAMA </a:t>
            </a:r>
          </a:p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STAKEHOLDER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18BDB4F-FCF6-1842-91C3-4655942C2EF4}"/>
              </a:ext>
            </a:extLst>
          </p:cNvPr>
          <p:cNvSpPr/>
          <p:nvPr/>
        </p:nvSpPr>
        <p:spPr>
          <a:xfrm>
            <a:off x="9699626" y="3230046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8" name="Picture 117" descr="A picture containing text, toy, doll, vector graphics&#10;&#10;Description automatically generated">
            <a:extLst>
              <a:ext uri="{FF2B5EF4-FFF2-40B4-BE49-F238E27FC236}">
                <a16:creationId xmlns:a16="http://schemas.microsoft.com/office/drawing/2014/main" id="{204357A8-1346-F34D-A9F1-DB92A0482E52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2978" y="3138742"/>
            <a:ext cx="599644" cy="599644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id="{D700A03D-B979-2340-A79D-2982981D54F6}"/>
              </a:ext>
            </a:extLst>
          </p:cNvPr>
          <p:cNvSpPr txBox="1"/>
          <p:nvPr/>
        </p:nvSpPr>
        <p:spPr>
          <a:xfrm>
            <a:off x="9664076" y="3839333"/>
            <a:ext cx="22302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b="0" i="0">
                <a:effectLst/>
                <a:latin typeface="Tw Cen MT" panose="020B0602020104020603" pitchFamily="34" charset="77"/>
              </a:rPr>
              <a:t>Kementerian </a:t>
            </a:r>
            <a:r>
              <a:rPr lang="en-ID" sz="1100" b="0" i="0" err="1">
                <a:effectLst/>
                <a:latin typeface="Tw Cen MT" panose="020B0602020104020603" pitchFamily="34" charset="77"/>
              </a:rPr>
              <a:t>Lingkungan</a:t>
            </a:r>
            <a:r>
              <a:rPr lang="en-ID" sz="1100" b="0" i="0">
                <a:effectLst/>
                <a:latin typeface="Tw Cen MT" panose="020B0602020104020603" pitchFamily="34" charset="77"/>
              </a:rPr>
              <a:t> </a:t>
            </a:r>
            <a:r>
              <a:rPr lang="en-ID" sz="1100" b="0" i="0" err="1">
                <a:effectLst/>
                <a:latin typeface="Tw Cen MT" panose="020B0602020104020603" pitchFamily="34" charset="77"/>
              </a:rPr>
              <a:t>Hidup</a:t>
            </a:r>
            <a:endParaRPr lang="en-ID" sz="1100" b="0" i="0">
              <a:effectLst/>
              <a:latin typeface="Tw Cen MT" panose="020B0602020104020603" pitchFamily="34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Pemerintah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Kecamatan</a:t>
            </a:r>
            <a:r>
              <a:rPr lang="en-ID" sz="1100">
                <a:latin typeface="Tw Cen MT" panose="020B0602020104020603" pitchFamily="34" charset="77"/>
              </a:rPr>
              <a:t> </a:t>
            </a:r>
            <a:r>
              <a:rPr lang="en-ID" sz="1100" err="1">
                <a:latin typeface="Tw Cen MT" panose="020B0602020104020603" pitchFamily="34" charset="77"/>
              </a:rPr>
              <a:t>Bayung</a:t>
            </a:r>
            <a:endParaRPr lang="en-ID" sz="1100">
              <a:latin typeface="Tw Cen MT" panose="020B0602020104020603" pitchFamily="34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Pemerintah</a:t>
            </a:r>
            <a:r>
              <a:rPr lang="en-ID" sz="1100">
                <a:latin typeface="Tw Cen MT" panose="020B0602020104020603" pitchFamily="34" charset="77"/>
              </a:rPr>
              <a:t> Kota dan </a:t>
            </a:r>
            <a:r>
              <a:rPr lang="en-ID" sz="1100" err="1">
                <a:latin typeface="Tw Cen MT" panose="020B0602020104020603" pitchFamily="34" charset="77"/>
              </a:rPr>
              <a:t>Provinsi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Kepolisian</a:t>
            </a:r>
            <a:r>
              <a:rPr lang="en-ID" sz="1100">
                <a:latin typeface="Tw Cen MT" panose="020B0602020104020603" pitchFamily="34" charset="77"/>
              </a:rPr>
              <a:t> Daerah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332D8F-CE54-A44C-9551-5131ED33AC98}"/>
              </a:ext>
            </a:extLst>
          </p:cNvPr>
          <p:cNvSpPr txBox="1"/>
          <p:nvPr/>
        </p:nvSpPr>
        <p:spPr>
          <a:xfrm>
            <a:off x="201417" y="3149329"/>
            <a:ext cx="318913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0" indent="-127000" fontAlgn="base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Kampung </a:t>
            </a:r>
            <a:r>
              <a:rPr lang="en-ID" sz="1100" err="1">
                <a:latin typeface="Tw Cen MT" panose="020B0602020104020603" pitchFamily="34" charset="77"/>
              </a:rPr>
              <a:t>Proklim</a:t>
            </a:r>
            <a:r>
              <a:rPr lang="en-ID" sz="1100">
                <a:latin typeface="Tw Cen MT" panose="020B0602020104020603" pitchFamily="34" charset="77"/>
              </a:rPr>
              <a:t> </a:t>
            </a:r>
            <a:r>
              <a:rPr lang="en-ID" sz="1100" err="1">
                <a:latin typeface="Tw Cen MT" panose="020B0602020104020603" pitchFamily="34" charset="77"/>
              </a:rPr>
              <a:t>Prov</a:t>
            </a:r>
            <a:r>
              <a:rPr lang="en-ID" sz="1100">
                <a:latin typeface="Tw Cen MT" panose="020B0602020104020603" pitchFamily="34" charset="77"/>
              </a:rPr>
              <a:t> </a:t>
            </a:r>
            <a:r>
              <a:rPr lang="en-ID" sz="1100" err="1">
                <a:latin typeface="Tw Cen MT" panose="020B0602020104020603" pitchFamily="34" charset="77"/>
              </a:rPr>
              <a:t>Sumsel</a:t>
            </a:r>
            <a:r>
              <a:rPr lang="en-ID" sz="1100">
                <a:latin typeface="Tw Cen MT" panose="020B0602020104020603" pitchFamily="34" charset="77"/>
              </a:rPr>
              <a:t> </a:t>
            </a:r>
            <a:endParaRPr lang="en-US" sz="1100">
              <a:latin typeface="Tw Cen MT" panose="020B0602020104020603" pitchFamily="34" charset="77"/>
            </a:endParaRPr>
          </a:p>
          <a:p>
            <a:pPr marL="127000" indent="-127000" fontAlgn="base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Patra </a:t>
            </a:r>
            <a:r>
              <a:rPr lang="en-ID" sz="1100" err="1">
                <a:latin typeface="Tw Cen MT" panose="020B0602020104020603" pitchFamily="34" charset="77"/>
              </a:rPr>
              <a:t>Adikriya</a:t>
            </a:r>
            <a:r>
              <a:rPr lang="en-ID" sz="1100">
                <a:latin typeface="Tw Cen MT" panose="020B0602020104020603" pitchFamily="34" charset="77"/>
              </a:rPr>
              <a:t> Bhumi Utama 2018</a:t>
            </a:r>
            <a:r>
              <a:rPr lang="en-US" sz="1100">
                <a:latin typeface="Tw Cen MT" panose="020B0602020104020603" pitchFamily="34" charset="77"/>
              </a:rPr>
              <a:t>​</a:t>
            </a:r>
          </a:p>
          <a:p>
            <a:pPr marL="127000" indent="-127000" fontAlgn="base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Patra Nirbhaya </a:t>
            </a:r>
            <a:r>
              <a:rPr lang="en-ID" sz="1100" err="1">
                <a:latin typeface="Tw Cen MT" panose="020B0602020104020603" pitchFamily="34" charset="77"/>
              </a:rPr>
              <a:t>Karya</a:t>
            </a:r>
            <a:r>
              <a:rPr lang="en-ID" sz="1100">
                <a:latin typeface="Tw Cen MT" panose="020B0602020104020603" pitchFamily="34" charset="77"/>
              </a:rPr>
              <a:t> Utama 2020</a:t>
            </a:r>
            <a:r>
              <a:rPr lang="en-US" sz="1100">
                <a:latin typeface="Tw Cen MT" panose="020B0602020104020603" pitchFamily="34" charset="77"/>
              </a:rPr>
              <a:t>​</a:t>
            </a:r>
          </a:p>
        </p:txBody>
      </p:sp>
      <p:pic>
        <p:nvPicPr>
          <p:cNvPr id="112" name="Picture 111" descr="Icon&#10;&#10;Description automatically generated with medium confidence">
            <a:extLst>
              <a:ext uri="{FF2B5EF4-FFF2-40B4-BE49-F238E27FC236}">
                <a16:creationId xmlns:a16="http://schemas.microsoft.com/office/drawing/2014/main" id="{6427CE0C-BA1C-49A2-B481-980915A8321D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6907" y="4091801"/>
            <a:ext cx="395552" cy="395552"/>
          </a:xfrm>
          <a:prstGeom prst="rect">
            <a:avLst/>
          </a:prstGeom>
        </p:spPr>
      </p:pic>
      <p:pic>
        <p:nvPicPr>
          <p:cNvPr id="113" name="Picture 112" descr="Text&#10;&#10;Description automatically generated">
            <a:extLst>
              <a:ext uri="{FF2B5EF4-FFF2-40B4-BE49-F238E27FC236}">
                <a16:creationId xmlns:a16="http://schemas.microsoft.com/office/drawing/2014/main" id="{C364F9BA-521D-4648-B15C-309053880F68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4362" y="4091801"/>
            <a:ext cx="394788" cy="394788"/>
          </a:xfrm>
          <a:prstGeom prst="rect">
            <a:avLst/>
          </a:prstGeom>
        </p:spPr>
      </p:pic>
      <p:pic>
        <p:nvPicPr>
          <p:cNvPr id="120" name="Picture 119" descr="Icon&#10;&#10;Description automatically generated with medium confidence">
            <a:extLst>
              <a:ext uri="{FF2B5EF4-FFF2-40B4-BE49-F238E27FC236}">
                <a16:creationId xmlns:a16="http://schemas.microsoft.com/office/drawing/2014/main" id="{B52D5531-7895-465B-8969-76D7917AB6F7}"/>
              </a:ext>
            </a:extLst>
          </p:cNvPr>
          <p:cNvPicPr>
            <a:picLocks noChangeAspect="1"/>
          </p:cNvPicPr>
          <p:nvPr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5079" y="4091801"/>
            <a:ext cx="394788" cy="394788"/>
          </a:xfrm>
          <a:prstGeom prst="rect">
            <a:avLst/>
          </a:prstGeom>
        </p:spPr>
      </p:pic>
      <p:pic>
        <p:nvPicPr>
          <p:cNvPr id="121" name="Picture 120" descr="A picture containing table&#10;&#10;Description automatically generated">
            <a:extLst>
              <a:ext uri="{FF2B5EF4-FFF2-40B4-BE49-F238E27FC236}">
                <a16:creationId xmlns:a16="http://schemas.microsoft.com/office/drawing/2014/main" id="{CE53C9BA-D467-4E7E-801D-B13003E3A6CA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2760" y="4091801"/>
            <a:ext cx="394788" cy="394788"/>
          </a:xfrm>
          <a:prstGeom prst="rect">
            <a:avLst/>
          </a:prstGeom>
        </p:spPr>
      </p:pic>
      <p:pic>
        <p:nvPicPr>
          <p:cNvPr id="122" name="Picture 121" descr="A picture containing icon&#10;&#10;Description automatically generated">
            <a:extLst>
              <a:ext uri="{FF2B5EF4-FFF2-40B4-BE49-F238E27FC236}">
                <a16:creationId xmlns:a16="http://schemas.microsoft.com/office/drawing/2014/main" id="{F7A67654-CA97-4326-8868-127C391B739C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5079" y="4594437"/>
            <a:ext cx="394788" cy="394788"/>
          </a:xfrm>
          <a:prstGeom prst="rect">
            <a:avLst/>
          </a:prstGeom>
        </p:spPr>
      </p:pic>
      <p:pic>
        <p:nvPicPr>
          <p:cNvPr id="123" name="Picture 122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E9D3D98C-9B46-40BF-A635-BEC389C7C5EB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2760" y="4594437"/>
            <a:ext cx="394788" cy="39478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323551-1284-F644-B23B-F0624D2DCEEA}"/>
              </a:ext>
            </a:extLst>
          </p:cNvPr>
          <p:cNvSpPr txBox="1"/>
          <p:nvPr/>
        </p:nvSpPr>
        <p:spPr>
          <a:xfrm>
            <a:off x="7476054" y="4148347"/>
            <a:ext cx="190902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8"/>
              </a:rPr>
              <a:t>https://industri.kontan.co.id/news/sinergi-dengan-masyarakat-dan-lingkungan-phe-jambi-merang-kembali-raih-proper-emas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9"/>
              </a:rPr>
              <a:t>https://www.poskita.id/phe-jambi-merang-raih-proper-emas-kelima/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0"/>
              </a:rPr>
              <a:t>https://www.beritasatu.com/ekonomi/594400/keempat-kalinya-phe-jambi-merang-raih-proper-emas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1"/>
              </a:rPr>
              <a:t>https://beritapagi.co.id/2020/12/15/phe-jambi-merang-raih-proper-emas-kelima.html</a:t>
            </a:r>
            <a:endParaRPr lang="en-US" sz="700"/>
          </a:p>
        </p:txBody>
      </p:sp>
    </p:spTree>
    <p:extLst>
      <p:ext uri="{BB962C8B-B14F-4D97-AF65-F5344CB8AC3E}">
        <p14:creationId xmlns:p14="http://schemas.microsoft.com/office/powerpoint/2010/main" val="17798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ounded Rectangle 130">
            <a:extLst>
              <a:ext uri="{FF2B5EF4-FFF2-40B4-BE49-F238E27FC236}">
                <a16:creationId xmlns:a16="http://schemas.microsoft.com/office/drawing/2014/main" id="{ADEEB611-7727-6C49-9A0B-8453F957334A}"/>
              </a:ext>
            </a:extLst>
          </p:cNvPr>
          <p:cNvSpPr/>
          <p:nvPr/>
        </p:nvSpPr>
        <p:spPr>
          <a:xfrm>
            <a:off x="9222377" y="3531833"/>
            <a:ext cx="2709600" cy="3191579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100">
            <a:extLst>
              <a:ext uri="{FF2B5EF4-FFF2-40B4-BE49-F238E27FC236}">
                <a16:creationId xmlns:a16="http://schemas.microsoft.com/office/drawing/2014/main" id="{F12E1861-1B36-2846-B353-41C46AC5BA7D}"/>
              </a:ext>
            </a:extLst>
          </p:cNvPr>
          <p:cNvSpPr/>
          <p:nvPr/>
        </p:nvSpPr>
        <p:spPr>
          <a:xfrm>
            <a:off x="7279659" y="3965271"/>
            <a:ext cx="1666703" cy="5023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10840FC7-6235-DD41-A1A5-69AE42D995AC}"/>
              </a:ext>
            </a:extLst>
          </p:cNvPr>
          <p:cNvSpPr/>
          <p:nvPr/>
        </p:nvSpPr>
        <p:spPr>
          <a:xfrm>
            <a:off x="6956632" y="3922016"/>
            <a:ext cx="581915" cy="58191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88578" y="634007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86873CE-83B7-4196-8946-5CADCBBB3E77}"/>
              </a:ext>
            </a:extLst>
          </p:cNvPr>
          <p:cNvSpPr txBox="1"/>
          <p:nvPr/>
        </p:nvSpPr>
        <p:spPr>
          <a:xfrm>
            <a:off x="1616081" y="-823146"/>
            <a:ext cx="46326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-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16EBF5-5867-4B2E-BCFE-CA1004871DEB}"/>
              </a:ext>
            </a:extLst>
          </p:cNvPr>
          <p:cNvSpPr txBox="1"/>
          <p:nvPr/>
        </p:nvSpPr>
        <p:spPr>
          <a:xfrm>
            <a:off x="98454" y="4641481"/>
            <a:ext cx="3705726" cy="5770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50" i="0" u="none" strike="noStrike" baseline="0">
                <a:latin typeface="Tw Cen MT"/>
              </a:rPr>
              <a:t>349 Juta/</a:t>
            </a:r>
            <a:r>
              <a:rPr lang="en-US" sz="1050" i="0" u="none" strike="noStrike" baseline="0" err="1">
                <a:latin typeface="Tw Cen MT"/>
              </a:rPr>
              <a:t>Tahun</a:t>
            </a:r>
            <a:r>
              <a:rPr lang="en-US" sz="1050" i="0" u="none" strike="noStrike" baseline="0">
                <a:latin typeface="Tw Cen MT"/>
              </a:rPr>
              <a:t> </a:t>
            </a:r>
            <a:r>
              <a:rPr lang="en-US" sz="1050" i="0" u="none" strike="noStrike" baseline="0" err="1">
                <a:latin typeface="Tw Cen MT"/>
              </a:rPr>
              <a:t>Pendapatan</a:t>
            </a:r>
            <a:r>
              <a:rPr lang="en-US" sz="1050" i="0" u="none" strike="noStrike" baseline="0">
                <a:latin typeface="Tw Cen MT"/>
              </a:rPr>
              <a:t> </a:t>
            </a:r>
            <a:r>
              <a:rPr lang="en-US" sz="1050" i="0" u="none" strike="noStrike" baseline="0" err="1">
                <a:latin typeface="Tw Cen MT"/>
              </a:rPr>
              <a:t>Kelompok</a:t>
            </a:r>
            <a:r>
              <a:rPr lang="en-US" sz="1050">
                <a:latin typeface="Tw Cen MT"/>
              </a:rPr>
              <a:t>, </a:t>
            </a:r>
            <a:r>
              <a:rPr lang="en-US" sz="1050" err="1">
                <a:latin typeface="Tw Cen MT"/>
              </a:rPr>
              <a:t>meningkat</a:t>
            </a:r>
            <a:r>
              <a:rPr lang="en-US" sz="1050">
                <a:latin typeface="Tw Cen MT"/>
              </a:rPr>
              <a:t> 152%</a:t>
            </a:r>
            <a:r>
              <a:rPr lang="en-US" sz="1050" i="0" u="none" strike="noStrike" baseline="0">
                <a:latin typeface="Tw Cen MT" panose="020B0602020104020603" pitchFamily="34" charset="77"/>
              </a:rPr>
              <a:t/>
            </a:r>
            <a:br>
              <a:rPr lang="en-US" sz="1050" i="0" u="none" strike="noStrike" baseline="0">
                <a:latin typeface="Tw Cen MT" panose="020B0602020104020603" pitchFamily="34" charset="77"/>
              </a:rPr>
            </a:br>
            <a:r>
              <a:rPr lang="en-US" sz="1050" i="0" u="none" strike="noStrike" baseline="0">
                <a:latin typeface="Tw Cen MT"/>
              </a:rPr>
              <a:t>10 Unit Usaha </a:t>
            </a:r>
            <a:r>
              <a:rPr lang="en-US" sz="1050" i="0" u="none" strike="noStrike" baseline="0" err="1">
                <a:latin typeface="Tw Cen MT"/>
              </a:rPr>
              <a:t>Baru</a:t>
            </a:r>
            <a:r>
              <a:rPr lang="en-US" sz="1050" i="0" u="none" strike="noStrike" baseline="0">
                <a:latin typeface="Tw Cen MT" panose="020B0602020104020603" pitchFamily="34" charset="77"/>
              </a:rPr>
              <a:t/>
            </a:r>
            <a:br>
              <a:rPr lang="en-US" sz="1050" i="0" u="none" strike="noStrike" baseline="0">
                <a:latin typeface="Tw Cen MT" panose="020B0602020104020603" pitchFamily="34" charset="77"/>
              </a:rPr>
            </a:br>
            <a:r>
              <a:rPr lang="en-US" sz="1050" i="0" u="none" strike="noStrike" baseline="0">
                <a:latin typeface="Tw Cen MT"/>
              </a:rPr>
              <a:t>3 </a:t>
            </a:r>
            <a:r>
              <a:rPr lang="en-US" sz="1050" i="0" u="none" strike="noStrike" baseline="0" err="1">
                <a:latin typeface="Tw Cen MT"/>
              </a:rPr>
              <a:t>Lapanga</a:t>
            </a:r>
            <a:r>
              <a:rPr lang="en-US" sz="1050" err="1">
                <a:latin typeface="Tw Cen MT"/>
              </a:rPr>
              <a:t>n</a:t>
            </a:r>
            <a:r>
              <a:rPr lang="en-US" sz="1050">
                <a:latin typeface="Tw Cen MT"/>
              </a:rPr>
              <a:t> </a:t>
            </a:r>
            <a:r>
              <a:rPr lang="en-US" sz="1050" err="1">
                <a:latin typeface="Tw Cen MT"/>
              </a:rPr>
              <a:t>Kerja</a:t>
            </a:r>
            <a:r>
              <a:rPr lang="en-US" sz="1050">
                <a:latin typeface="Tw Cen MT"/>
              </a:rPr>
              <a:t> </a:t>
            </a:r>
            <a:r>
              <a:rPr lang="en-US" sz="1050" err="1">
                <a:latin typeface="Tw Cen MT"/>
              </a:rPr>
              <a:t>Baru</a:t>
            </a:r>
            <a:r>
              <a:rPr lang="en-US" sz="1050">
                <a:latin typeface="Tw Cen MT"/>
              </a:rPr>
              <a:t> (</a:t>
            </a:r>
            <a:r>
              <a:rPr lang="en-US" sz="1050" err="1">
                <a:latin typeface="Tw Cen MT"/>
              </a:rPr>
              <a:t>Pembibitan</a:t>
            </a:r>
            <a:r>
              <a:rPr lang="en-US" sz="1050">
                <a:latin typeface="Tw Cen MT"/>
              </a:rPr>
              <a:t>, </a:t>
            </a:r>
            <a:r>
              <a:rPr lang="en-US" sz="1050" err="1">
                <a:latin typeface="Tw Cen MT"/>
              </a:rPr>
              <a:t>Pengolahan</a:t>
            </a:r>
            <a:r>
              <a:rPr lang="en-US" sz="1050">
                <a:latin typeface="Tw Cen MT"/>
              </a:rPr>
              <a:t>, </a:t>
            </a:r>
            <a:r>
              <a:rPr lang="en-US" sz="1050" err="1">
                <a:latin typeface="Tw Cen MT"/>
              </a:rPr>
              <a:t>Pramuwisata</a:t>
            </a:r>
            <a:r>
              <a:rPr lang="en-US" sz="1050">
                <a:latin typeface="Tw Cen MT"/>
              </a:rPr>
              <a:t>)</a:t>
            </a:r>
            <a:endParaRPr lang="en-US" sz="1100">
              <a:latin typeface="Tw Cen MT" panose="020B0602020104020603" pitchFamily="34" charset="77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EFFF1B-A4E2-419A-A4F7-429188DD2B84}"/>
              </a:ext>
            </a:extLst>
          </p:cNvPr>
          <p:cNvSpPr txBox="1"/>
          <p:nvPr/>
        </p:nvSpPr>
        <p:spPr>
          <a:xfrm>
            <a:off x="3689726" y="5492532"/>
            <a:ext cx="38097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0" u="none" strike="noStrike" baseline="0">
                <a:latin typeface="Tw Cen MT" panose="020B0602020104020603" pitchFamily="34" charset="77"/>
              </a:rPr>
              <a:t>TRIMBA (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Keterampilan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Membangun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Pemecah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Ombak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)</a:t>
            </a:r>
            <a:br>
              <a:rPr lang="en-US" sz="1100" i="0" u="none" strike="noStrike" baseline="0">
                <a:latin typeface="Tw Cen MT" panose="020B0602020104020603" pitchFamily="34" charset="77"/>
              </a:rPr>
            </a:br>
            <a:r>
              <a:rPr lang="en-US" sz="1100" i="0" u="none" strike="noStrike" baseline="0">
                <a:latin typeface="Tw Cen MT" panose="020B0602020104020603" pitchFamily="34" charset="77"/>
              </a:rPr>
              <a:t>5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Hak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Kekayaan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Intelektual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(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Invasi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Program)</a:t>
            </a:r>
            <a:br>
              <a:rPr lang="en-US" sz="1100" i="0" u="none" strike="noStrike" baseline="0">
                <a:latin typeface="Tw Cen MT" panose="020B0602020104020603" pitchFamily="34" charset="77"/>
              </a:rPr>
            </a:br>
            <a:r>
              <a:rPr lang="en-US" sz="1100" i="0" u="none" strike="noStrike" baseline="0">
                <a:latin typeface="Tw Cen MT" panose="020B0602020104020603" pitchFamily="34" charset="77"/>
              </a:rPr>
              <a:t>2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Sertifikasi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Produk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Pangan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(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Hala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, MUI, dan PIRT)</a:t>
            </a:r>
          </a:p>
          <a:p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3,5 Skor SROI  dan 93 %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Indeks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Kepuasan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Masyarakat (IKM)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93899A-6CA8-4059-A132-8C2872FD466E}"/>
              </a:ext>
            </a:extLst>
          </p:cNvPr>
          <p:cNvSpPr txBox="1"/>
          <p:nvPr/>
        </p:nvSpPr>
        <p:spPr>
          <a:xfrm>
            <a:off x="3689230" y="4569694"/>
            <a:ext cx="3317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>
                <a:latin typeface="Tw Cen MT" panose="020B0602020104020603" pitchFamily="34" charset="77"/>
              </a:rPr>
              <a:t>358,49 Ton/</a:t>
            </a:r>
            <a:r>
              <a:rPr lang="en-US" sz="1100" err="1">
                <a:latin typeface="Tw Cen MT" panose="020B0602020104020603" pitchFamily="34" charset="77"/>
              </a:rPr>
              <a:t>Tahun</a:t>
            </a:r>
            <a:r>
              <a:rPr lang="en-US" sz="1100">
                <a:latin typeface="Tw Cen MT" panose="020B0602020104020603" pitchFamily="34" charset="77"/>
              </a:rPr>
              <a:t> (</a:t>
            </a:r>
            <a:r>
              <a:rPr lang="en-US" sz="1100" err="1">
                <a:latin typeface="Tw Cen MT" panose="020B0602020104020603" pitchFamily="34" charset="77"/>
              </a:rPr>
              <a:t>Simpanan</a:t>
            </a:r>
            <a:r>
              <a:rPr lang="en-US" sz="1100">
                <a:latin typeface="Tw Cen MT" panose="020B0602020104020603" pitchFamily="34" charset="77"/>
              </a:rPr>
              <a:t> Karbon)</a:t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1,83 H </a:t>
            </a:r>
            <a:r>
              <a:rPr lang="en-US" sz="1100" err="1">
                <a:latin typeface="Tw Cen MT" panose="020B0602020104020603" pitchFamily="34" charset="77"/>
              </a:rPr>
              <a:t>Indeks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Kehati</a:t>
            </a:r>
            <a:r>
              <a:rPr lang="en-US" sz="1100">
                <a:latin typeface="Tw Cen MT" panose="020B0602020104020603" pitchFamily="34" charset="77"/>
              </a:rPr>
              <a:t/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10.500 m3 </a:t>
            </a:r>
            <a:r>
              <a:rPr lang="en-US" sz="1100" err="1">
                <a:latin typeface="Tw Cen MT" panose="020B0602020104020603" pitchFamily="34" charset="77"/>
              </a:rPr>
              <a:t>Sedimentasi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Baru</a:t>
            </a:r>
            <a:r>
              <a:rPr lang="en-US" sz="1100">
                <a:latin typeface="Tw Cen MT" panose="020B0602020104020603" pitchFamily="34" charset="77"/>
              </a:rPr>
              <a:t/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3 </a:t>
            </a:r>
            <a:r>
              <a:rPr lang="en-US" sz="1100" err="1">
                <a:latin typeface="Tw Cen MT" panose="020B0602020104020603" pitchFamily="34" charset="77"/>
              </a:rPr>
              <a:t>Spesies</a:t>
            </a:r>
            <a:r>
              <a:rPr lang="en-US" sz="1100">
                <a:latin typeface="Tw Cen MT" panose="020B0602020104020603" pitchFamily="34" charset="77"/>
              </a:rPr>
              <a:t> Fauna </a:t>
            </a:r>
            <a:r>
              <a:rPr lang="en-US" sz="1100" err="1">
                <a:latin typeface="Tw Cen MT" panose="020B0602020104020603" pitchFamily="34" charset="77"/>
              </a:rPr>
              <a:t>Baru</a:t>
            </a:r>
            <a:r>
              <a:rPr lang="en-US" sz="1100">
                <a:latin typeface="Tw Cen MT" panose="020B0602020104020603" pitchFamily="34" charset="77"/>
              </a:rPr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4F1826-BA5A-4D8D-9B68-D4B9DB8926F8}"/>
              </a:ext>
            </a:extLst>
          </p:cNvPr>
          <p:cNvSpPr txBox="1"/>
          <p:nvPr/>
        </p:nvSpPr>
        <p:spPr>
          <a:xfrm>
            <a:off x="116274" y="5445814"/>
            <a:ext cx="331730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>
                <a:latin typeface="Tw Cen MT" panose="020B0602020104020603" pitchFamily="34" charset="77"/>
              </a:rPr>
              <a:t>1 </a:t>
            </a:r>
            <a:r>
              <a:rPr lang="en-US" sz="1100" err="1">
                <a:latin typeface="Tw Cen MT" panose="020B0602020104020603" pitchFamily="34" charset="77"/>
              </a:rPr>
              <a:t>Institusi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Baru</a:t>
            </a:r>
            <a:r>
              <a:rPr lang="en-US" sz="1100">
                <a:latin typeface="Tw Cen MT" panose="020B0602020104020603" pitchFamily="34" charset="77"/>
              </a:rPr>
              <a:t> (</a:t>
            </a:r>
            <a:r>
              <a:rPr lang="en-US" sz="1100" err="1">
                <a:latin typeface="Tw Cen MT" panose="020B0602020104020603" pitchFamily="34" charset="77"/>
              </a:rPr>
              <a:t>Koperasi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Berkah</a:t>
            </a:r>
            <a:r>
              <a:rPr lang="en-US" sz="1100">
                <a:latin typeface="Tw Cen MT" panose="020B0602020104020603" pitchFamily="34" charset="77"/>
              </a:rPr>
              <a:t> Jaya Bersama)</a:t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24 orang </a:t>
            </a:r>
            <a:r>
              <a:rPr lang="en-US" sz="1100" err="1">
                <a:latin typeface="Tw Cen MT" panose="020B0602020104020603" pitchFamily="34" charset="77"/>
              </a:rPr>
              <a:t>Anggota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Koperasi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1.195 </a:t>
            </a:r>
            <a:r>
              <a:rPr lang="en-US" sz="1100" err="1">
                <a:latin typeface="Tw Cen MT" panose="020B0602020104020603" pitchFamily="34" charset="77"/>
              </a:rPr>
              <a:t>Penerima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Manfaat</a:t>
            </a:r>
            <a:endParaRPr lang="en-ID" sz="1600" b="0" i="0" u="none" strike="noStrike" baseline="0">
              <a:solidFill>
                <a:srgbClr val="000000"/>
              </a:solidFill>
              <a:latin typeface="Tw Cen MT" panose="020B0602020104020603" pitchFamily="34" charset="77"/>
            </a:endParaRPr>
          </a:p>
        </p:txBody>
      </p:sp>
      <p:sp>
        <p:nvSpPr>
          <p:cNvPr id="25" name="Rounded Rectangle 69">
            <a:extLst>
              <a:ext uri="{FF2B5EF4-FFF2-40B4-BE49-F238E27FC236}">
                <a16:creationId xmlns:a16="http://schemas.microsoft.com/office/drawing/2014/main" id="{C581AA36-0451-4957-B8AA-321C3F8BAA2A}"/>
              </a:ext>
            </a:extLst>
          </p:cNvPr>
          <p:cNvSpPr/>
          <p:nvPr/>
        </p:nvSpPr>
        <p:spPr>
          <a:xfrm>
            <a:off x="9213225" y="3395834"/>
            <a:ext cx="2592611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83480D2-A551-4496-A25F-853D30AD7BAF}"/>
              </a:ext>
            </a:extLst>
          </p:cNvPr>
          <p:cNvCxnSpPr/>
          <p:nvPr/>
        </p:nvCxnSpPr>
        <p:spPr>
          <a:xfrm>
            <a:off x="9134008" y="1340065"/>
            <a:ext cx="0" cy="1382665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Rounded Rectangle 66">
            <a:extLst>
              <a:ext uri="{FF2B5EF4-FFF2-40B4-BE49-F238E27FC236}">
                <a16:creationId xmlns:a16="http://schemas.microsoft.com/office/drawing/2014/main" id="{3A031F9B-97DE-4FC1-ADA4-6D926DBF5174}"/>
              </a:ext>
            </a:extLst>
          </p:cNvPr>
          <p:cNvSpPr/>
          <p:nvPr/>
        </p:nvSpPr>
        <p:spPr>
          <a:xfrm>
            <a:off x="229044" y="2565640"/>
            <a:ext cx="1658371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56">
            <a:extLst>
              <a:ext uri="{FF2B5EF4-FFF2-40B4-BE49-F238E27FC236}">
                <a16:creationId xmlns:a16="http://schemas.microsoft.com/office/drawing/2014/main" id="{2B7BFB13-BD90-46B9-BFAD-E64A5D392BBB}"/>
              </a:ext>
            </a:extLst>
          </p:cNvPr>
          <p:cNvSpPr/>
          <p:nvPr/>
        </p:nvSpPr>
        <p:spPr>
          <a:xfrm>
            <a:off x="3485317" y="1122490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46">
            <a:extLst>
              <a:ext uri="{FF2B5EF4-FFF2-40B4-BE49-F238E27FC236}">
                <a16:creationId xmlns:a16="http://schemas.microsoft.com/office/drawing/2014/main" id="{486DFF05-1780-49D4-AC09-67A7A89E48B9}"/>
              </a:ext>
            </a:extLst>
          </p:cNvPr>
          <p:cNvSpPr/>
          <p:nvPr/>
        </p:nvSpPr>
        <p:spPr>
          <a:xfrm>
            <a:off x="238647" y="1134208"/>
            <a:ext cx="1871874" cy="30475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45">
            <a:extLst>
              <a:ext uri="{FF2B5EF4-FFF2-40B4-BE49-F238E27FC236}">
                <a16:creationId xmlns:a16="http://schemas.microsoft.com/office/drawing/2014/main" id="{CED028BE-E6F8-4B67-8564-E966EA22B0E3}"/>
              </a:ext>
            </a:extLst>
          </p:cNvPr>
          <p:cNvSpPr/>
          <p:nvPr/>
        </p:nvSpPr>
        <p:spPr>
          <a:xfrm>
            <a:off x="488778" y="3976968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13">
            <a:extLst>
              <a:ext uri="{FF2B5EF4-FFF2-40B4-BE49-F238E27FC236}">
                <a16:creationId xmlns:a16="http://schemas.microsoft.com/office/drawing/2014/main" id="{48A90901-4C58-4B75-8780-92DD3259E620}"/>
              </a:ext>
            </a:extLst>
          </p:cNvPr>
          <p:cNvSpPr/>
          <p:nvPr/>
        </p:nvSpPr>
        <p:spPr>
          <a:xfrm>
            <a:off x="9186501" y="1168520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43">
            <a:extLst>
              <a:ext uri="{FF2B5EF4-FFF2-40B4-BE49-F238E27FC236}">
                <a16:creationId xmlns:a16="http://schemas.microsoft.com/office/drawing/2014/main" id="{EDEA3D87-A3EA-4BD1-AE33-19A41BFF3AF1}"/>
              </a:ext>
            </a:extLst>
          </p:cNvPr>
          <p:cNvSpPr/>
          <p:nvPr/>
        </p:nvSpPr>
        <p:spPr>
          <a:xfrm>
            <a:off x="9165645" y="2472529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11">
            <a:extLst>
              <a:ext uri="{FF2B5EF4-FFF2-40B4-BE49-F238E27FC236}">
                <a16:creationId xmlns:a16="http://schemas.microsoft.com/office/drawing/2014/main" id="{EBFF74D5-65C0-435B-A048-8B0C017B768D}"/>
              </a:ext>
            </a:extLst>
          </p:cNvPr>
          <p:cNvSpPr/>
          <p:nvPr/>
        </p:nvSpPr>
        <p:spPr>
          <a:xfrm>
            <a:off x="9134008" y="1716983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BCB6E3-9CEE-4B25-AC70-DF2DE1C3B29A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DFF8043-6D88-43B6-938D-4CBA52ADC2D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CAF2CCC6-43A6-4F1C-AF95-822A6C9F4664}"/>
              </a:ext>
            </a:extLst>
          </p:cNvPr>
          <p:cNvSpPr txBox="1"/>
          <p:nvPr/>
        </p:nvSpPr>
        <p:spPr>
          <a:xfrm>
            <a:off x="1478829" y="128998"/>
            <a:ext cx="7363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>
                <a:latin typeface="Tw Cen MT" panose="020B0602020104020603" pitchFamily="34" charset="77"/>
              </a:rPr>
              <a:t>PERMATA HIJAU (PELESTARIAN MANGROVE TERAPAN)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7F0BFC1-58BF-4494-88C6-34E9AE6D0BA6}"/>
              </a:ext>
            </a:extLst>
          </p:cNvPr>
          <p:cNvSpPr txBox="1"/>
          <p:nvPr/>
        </p:nvSpPr>
        <p:spPr>
          <a:xfrm>
            <a:off x="653124" y="3985939"/>
            <a:ext cx="373397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DAMPAK PROGRAM (SUSTAINABLE COMPASS)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2DEC6C-EA70-4380-92A5-59E072FCC416}"/>
              </a:ext>
            </a:extLst>
          </p:cNvPr>
          <p:cNvSpPr txBox="1"/>
          <p:nvPr/>
        </p:nvSpPr>
        <p:spPr>
          <a:xfrm>
            <a:off x="695353" y="1130972"/>
            <a:ext cx="1334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KONDISI AWAL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6047795-D22B-4C3C-B0FB-532636E20954}"/>
              </a:ext>
            </a:extLst>
          </p:cNvPr>
          <p:cNvSpPr txBox="1"/>
          <p:nvPr/>
        </p:nvSpPr>
        <p:spPr>
          <a:xfrm>
            <a:off x="9393389" y="1168520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PROFIL LOCAL HERO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4DDCB9A-6AAC-4DEA-9AB4-C21C08894311}"/>
              </a:ext>
            </a:extLst>
          </p:cNvPr>
          <p:cNvSpPr txBox="1"/>
          <p:nvPr/>
        </p:nvSpPr>
        <p:spPr>
          <a:xfrm>
            <a:off x="9418380" y="1910513"/>
            <a:ext cx="2576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1200" err="1">
                <a:latin typeface="Tw Cen MT" panose="020B0602020104020603" pitchFamily="34" charset="77"/>
              </a:rPr>
              <a:t>Ketua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Kelompok</a:t>
            </a:r>
            <a:r>
              <a:rPr lang="en-ID" sz="1200">
                <a:latin typeface="Tw Cen MT" panose="020B0602020104020603" pitchFamily="34" charset="77"/>
              </a:rPr>
              <a:t> Harapan Bersama 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B3CBA68-809F-4009-B2CE-9393B342DD9E}"/>
              </a:ext>
            </a:extLst>
          </p:cNvPr>
          <p:cNvSpPr txBox="1"/>
          <p:nvPr/>
        </p:nvSpPr>
        <p:spPr>
          <a:xfrm>
            <a:off x="3830559" y="1115158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ROADMAP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B2EA1E-98BE-475A-9473-0C71E4225E04}"/>
              </a:ext>
            </a:extLst>
          </p:cNvPr>
          <p:cNvSpPr/>
          <p:nvPr/>
        </p:nvSpPr>
        <p:spPr>
          <a:xfrm>
            <a:off x="98454" y="1040413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8B4D27F-29E8-4B61-BB9D-EFD6DD166A4D}"/>
              </a:ext>
            </a:extLst>
          </p:cNvPr>
          <p:cNvSpPr/>
          <p:nvPr/>
        </p:nvSpPr>
        <p:spPr>
          <a:xfrm>
            <a:off x="8846051" y="1064341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F7B8B4C-5017-4606-BD99-4244A2AABE65}"/>
              </a:ext>
            </a:extLst>
          </p:cNvPr>
          <p:cNvSpPr/>
          <p:nvPr/>
        </p:nvSpPr>
        <p:spPr>
          <a:xfrm>
            <a:off x="3247816" y="101346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77FB198-A315-4AC0-B2EF-6F3734495E3C}"/>
              </a:ext>
            </a:extLst>
          </p:cNvPr>
          <p:cNvSpPr/>
          <p:nvPr/>
        </p:nvSpPr>
        <p:spPr>
          <a:xfrm>
            <a:off x="116423" y="3927918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1B29487-7F6C-4B29-8BDB-5AD818F6172B}"/>
              </a:ext>
            </a:extLst>
          </p:cNvPr>
          <p:cNvSpPr txBox="1"/>
          <p:nvPr/>
        </p:nvSpPr>
        <p:spPr>
          <a:xfrm>
            <a:off x="84585" y="1605428"/>
            <a:ext cx="308967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200">
                <a:latin typeface="Tw Cen MT"/>
              </a:rPr>
              <a:t>115 Meter </a:t>
            </a:r>
            <a:r>
              <a:rPr lang="en-ID" sz="1200" err="1">
                <a:latin typeface="Tw Cen MT"/>
              </a:rPr>
              <a:t>Abrasi</a:t>
            </a:r>
            <a:endParaRPr lang="en-ID" sz="1200">
              <a:latin typeface="Tw Cen M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>
                <a:latin typeface="Tw Cen MT"/>
              </a:rPr>
              <a:t>5 Hektar </a:t>
            </a:r>
            <a:r>
              <a:rPr lang="en-US" sz="1200" err="1">
                <a:latin typeface="Tw Cen MT"/>
              </a:rPr>
              <a:t>Kerusakan</a:t>
            </a:r>
            <a:r>
              <a:rPr lang="en-US" sz="1200">
                <a:latin typeface="Tw Cen MT"/>
              </a:rPr>
              <a:t> </a:t>
            </a:r>
            <a:r>
              <a:rPr lang="en-US" sz="1200" err="1">
                <a:latin typeface="Tw Cen MT"/>
              </a:rPr>
              <a:t>Hutan</a:t>
            </a:r>
            <a:r>
              <a:rPr lang="en-US" sz="1200">
                <a:latin typeface="Tw Cen MT"/>
              </a:rPr>
              <a:t> Mangrove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>
                <a:latin typeface="Tw Cen MT"/>
              </a:rPr>
              <a:t>50 % </a:t>
            </a:r>
            <a:r>
              <a:rPr lang="en-US" sz="1200" err="1">
                <a:latin typeface="Tw Cen MT"/>
              </a:rPr>
              <a:t>Pendapatan</a:t>
            </a:r>
            <a:r>
              <a:rPr lang="en-US" sz="1200">
                <a:latin typeface="Tw Cen MT"/>
              </a:rPr>
              <a:t> </a:t>
            </a:r>
            <a:r>
              <a:rPr lang="en-US" sz="1200" err="1">
                <a:latin typeface="Tw Cen MT"/>
              </a:rPr>
              <a:t>Nelayan</a:t>
            </a:r>
            <a:r>
              <a:rPr lang="en-US" sz="1200">
                <a:latin typeface="Tw Cen MT"/>
              </a:rPr>
              <a:t> </a:t>
            </a:r>
            <a:r>
              <a:rPr lang="en-US" sz="1200" err="1">
                <a:latin typeface="Tw Cen MT"/>
              </a:rPr>
              <a:t>Menurun</a:t>
            </a:r>
            <a:endParaRPr lang="en-US" sz="1200">
              <a:latin typeface="Tw Cen MT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EBD8BF6-E5B1-4860-99FB-87CF2C67E159}"/>
              </a:ext>
            </a:extLst>
          </p:cNvPr>
          <p:cNvSpPr txBox="1"/>
          <p:nvPr/>
        </p:nvSpPr>
        <p:spPr>
          <a:xfrm>
            <a:off x="3268343" y="1824433"/>
            <a:ext cx="26472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Pembibitan</a:t>
            </a:r>
            <a:r>
              <a:rPr lang="en-ID" sz="1100">
                <a:latin typeface="Tw Cen MT" panose="020B0602020104020603" pitchFamily="34" charset="77"/>
              </a:rPr>
              <a:t> Ikan </a:t>
            </a:r>
            <a:r>
              <a:rPr lang="en-ID" sz="1100" err="1">
                <a:latin typeface="Tw Cen MT" panose="020B0602020104020603" pitchFamily="34" charset="77"/>
              </a:rPr>
              <a:t>Nila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Salin</a:t>
            </a:r>
            <a:r>
              <a:rPr lang="en-ID" sz="1100">
                <a:latin typeface="Tw Cen MT" panose="020B0602020104020603" pitchFamily="34" charset="77"/>
              </a:rPr>
              <a:t> di </a:t>
            </a:r>
            <a:r>
              <a:rPr lang="en-ID" sz="1100" err="1">
                <a:latin typeface="Tw Cen MT" panose="020B0602020104020603" pitchFamily="34" charset="77"/>
              </a:rPr>
              <a:t>Desa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Pangkalan</a:t>
            </a:r>
            <a:r>
              <a:rPr lang="en-ID" sz="1100">
                <a:latin typeface="Tw Cen MT" panose="020B0602020104020603" pitchFamily="34" charset="77"/>
              </a:rPr>
              <a:t> Jambi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Pengolahan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Produk</a:t>
            </a:r>
            <a:r>
              <a:rPr lang="en-ID" sz="1100">
                <a:latin typeface="Tw Cen MT" panose="020B0602020104020603" pitchFamily="34" charset="77"/>
              </a:rPr>
              <a:t> Mangrove dan Hasil </a:t>
            </a:r>
            <a:r>
              <a:rPr lang="en-ID" sz="1100" err="1">
                <a:latin typeface="Tw Cen MT" panose="020B0602020104020603" pitchFamily="34" charset="77"/>
              </a:rPr>
              <a:t>Laut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Penetapan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Ekowisata</a:t>
            </a:r>
            <a:r>
              <a:rPr lang="en-ID" sz="1100">
                <a:latin typeface="Tw Cen MT" panose="020B0602020104020603" pitchFamily="34" charset="77"/>
              </a:rPr>
              <a:t> Mangrove </a:t>
            </a:r>
            <a:r>
              <a:rPr lang="en-ID" sz="1100" err="1">
                <a:latin typeface="Tw Cen MT" panose="020B0602020104020603" pitchFamily="34" charset="77"/>
              </a:rPr>
              <a:t>Desa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Pangkalan</a:t>
            </a:r>
            <a:r>
              <a:rPr lang="en-ID" sz="1100">
                <a:latin typeface="Tw Cen MT" panose="020B0602020104020603" pitchFamily="34" charset="77"/>
              </a:rPr>
              <a:t> Jambi 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286D407-F975-4C60-8BC4-FBFE2B2F01D5}"/>
              </a:ext>
            </a:extLst>
          </p:cNvPr>
          <p:cNvSpPr txBox="1"/>
          <p:nvPr/>
        </p:nvSpPr>
        <p:spPr>
          <a:xfrm>
            <a:off x="3242020" y="3155279"/>
            <a:ext cx="28121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Sentra </a:t>
            </a:r>
            <a:r>
              <a:rPr lang="en-ID" sz="1100" err="1">
                <a:latin typeface="Tw Cen MT" panose="020B0602020104020603" pitchFamily="34" charset="77"/>
              </a:rPr>
              <a:t>Budidaya</a:t>
            </a:r>
            <a:r>
              <a:rPr lang="en-ID" sz="1100">
                <a:latin typeface="Tw Cen MT" panose="020B0602020104020603" pitchFamily="34" charset="77"/>
              </a:rPr>
              <a:t> Ikan </a:t>
            </a:r>
            <a:r>
              <a:rPr lang="en-ID" sz="1100" err="1">
                <a:latin typeface="Tw Cen MT" panose="020B0602020104020603" pitchFamily="34" charset="77"/>
              </a:rPr>
              <a:t>Nila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Salin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Pusat Pendidikan Mangrove </a:t>
            </a:r>
            <a:r>
              <a:rPr lang="en-ID" sz="1100" err="1">
                <a:latin typeface="Tw Cen MT" panose="020B0602020104020603" pitchFamily="34" charset="77"/>
              </a:rPr>
              <a:t>Terpadu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Peresmian</a:t>
            </a:r>
            <a:r>
              <a:rPr lang="en-ID" sz="1100">
                <a:latin typeface="Tw Cen MT" panose="020B0602020104020603" pitchFamily="34" charset="77"/>
              </a:rPr>
              <a:t> Taman </a:t>
            </a:r>
            <a:r>
              <a:rPr lang="en-ID" sz="1100" err="1">
                <a:latin typeface="Tw Cen MT" panose="020B0602020104020603" pitchFamily="34" charset="77"/>
              </a:rPr>
              <a:t>Edukasi</a:t>
            </a:r>
            <a:r>
              <a:rPr lang="en-ID" sz="1100">
                <a:latin typeface="Tw Cen MT" panose="020B0602020104020603" pitchFamily="34" charset="77"/>
              </a:rPr>
              <a:t> Mangrove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Pelatihan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Pramuwisata</a:t>
            </a:r>
            <a:endParaRPr lang="en-ID" sz="1100">
              <a:latin typeface="Tw Cen MT" panose="020B0602020104020603" pitchFamily="34" charset="77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BF652F2-5284-45BD-B043-44F35AD146C2}"/>
              </a:ext>
            </a:extLst>
          </p:cNvPr>
          <p:cNvGrpSpPr/>
          <p:nvPr/>
        </p:nvGrpSpPr>
        <p:grpSpPr>
          <a:xfrm>
            <a:off x="6059786" y="1592692"/>
            <a:ext cx="486030" cy="261609"/>
            <a:chOff x="5972408" y="1500356"/>
            <a:chExt cx="663318" cy="357037"/>
          </a:xfrm>
        </p:grpSpPr>
        <p:sp>
          <p:nvSpPr>
            <p:cNvPr id="63" name="Rounded Rectangle 88">
              <a:extLst>
                <a:ext uri="{FF2B5EF4-FFF2-40B4-BE49-F238E27FC236}">
                  <a16:creationId xmlns:a16="http://schemas.microsoft.com/office/drawing/2014/main" id="{4EEB8700-F47B-42EA-8B1A-792F44509692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A8F6F330-5113-4F01-ACBB-B7F2B75516AC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2021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E13700B6-371D-401E-BDEA-691F697CC783}"/>
              </a:ext>
            </a:extLst>
          </p:cNvPr>
          <p:cNvSpPr txBox="1"/>
          <p:nvPr/>
        </p:nvSpPr>
        <p:spPr>
          <a:xfrm>
            <a:off x="5984389" y="1779151"/>
            <a:ext cx="254946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>
                <a:latin typeface="Tw Cen MT" panose="020B0602020104020603" pitchFamily="34" charset="77"/>
              </a:rPr>
              <a:t>P</a:t>
            </a:r>
            <a:r>
              <a:rPr lang="en-ID" sz="1100" err="1">
                <a:latin typeface="Tw Cen MT" panose="020B0602020104020603" pitchFamily="34" charset="77"/>
              </a:rPr>
              <a:t>embudidayaan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Kepiting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Bakau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Peningkatan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Perekonomian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Pembukaan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Restoran</a:t>
            </a:r>
            <a:r>
              <a:rPr lang="en-US" sz="1100">
                <a:latin typeface="Tw Cen MT" panose="020B0602020104020603" pitchFamily="34" charset="77"/>
              </a:rPr>
              <a:t> Mangrove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Peningkatan</a:t>
            </a:r>
            <a:r>
              <a:rPr lang="en-US" sz="1100">
                <a:latin typeface="Tw Cen MT" panose="020B0602020104020603" pitchFamily="34" charset="77"/>
              </a:rPr>
              <a:t> Hasil </a:t>
            </a:r>
            <a:r>
              <a:rPr lang="en-US" sz="1100" err="1">
                <a:latin typeface="Tw Cen MT" panose="020B0602020104020603" pitchFamily="34" charset="77"/>
              </a:rPr>
              <a:t>Produk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Pengolahan</a:t>
            </a:r>
            <a:r>
              <a:rPr lang="en-US" sz="1100">
                <a:latin typeface="Tw Cen MT" panose="020B0602020104020603" pitchFamily="34" charset="77"/>
              </a:rPr>
              <a:t> Mangrove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F7F6D5E-137C-49BB-9415-47B16F5BD970}"/>
              </a:ext>
            </a:extLst>
          </p:cNvPr>
          <p:cNvSpPr txBox="1"/>
          <p:nvPr/>
        </p:nvSpPr>
        <p:spPr>
          <a:xfrm>
            <a:off x="9456207" y="2657976"/>
            <a:ext cx="2348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1200" err="1">
                <a:latin typeface="Tw Cen MT" panose="020B0602020104020603" pitchFamily="34" charset="77"/>
              </a:rPr>
              <a:t>Ketua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Pengolahan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Makanan</a:t>
            </a:r>
            <a:r>
              <a:rPr lang="en-ID" sz="1200">
                <a:latin typeface="Tw Cen MT" panose="020B0602020104020603" pitchFamily="34" charset="77"/>
              </a:rPr>
              <a:t> Mangrove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BE7489D-A3AA-44F8-8E5F-AB356DBE10E0}"/>
              </a:ext>
            </a:extLst>
          </p:cNvPr>
          <p:cNvSpPr txBox="1"/>
          <p:nvPr/>
        </p:nvSpPr>
        <p:spPr>
          <a:xfrm>
            <a:off x="9428135" y="1668342"/>
            <a:ext cx="65274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Alpan</a:t>
            </a:r>
            <a:r>
              <a:rPr lang="en-ID" sz="1300" b="1">
                <a:latin typeface="Tw Cen MT" panose="020B0602020104020603" pitchFamily="34" charset="77"/>
              </a:rPr>
              <a:t> 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BAA4C3-1719-4935-A6E1-701A74B00709}"/>
              </a:ext>
            </a:extLst>
          </p:cNvPr>
          <p:cNvSpPr txBox="1"/>
          <p:nvPr/>
        </p:nvSpPr>
        <p:spPr>
          <a:xfrm>
            <a:off x="9445225" y="2430342"/>
            <a:ext cx="71526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Sarnita</a:t>
            </a:r>
            <a:r>
              <a:rPr lang="en-ID" sz="1300" b="1">
                <a:latin typeface="Tw Cen MT" panose="020B0602020104020603" pitchFamily="34" charset="77"/>
              </a:rPr>
              <a:t> 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4DC37BA-B1AB-47A8-8ED6-AF674087891F}"/>
              </a:ext>
            </a:extLst>
          </p:cNvPr>
          <p:cNvSpPr txBox="1"/>
          <p:nvPr/>
        </p:nvSpPr>
        <p:spPr>
          <a:xfrm>
            <a:off x="703188" y="2574919"/>
            <a:ext cx="1069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AWARDING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801C0623-E73E-463D-8928-335E43702B8A}"/>
              </a:ext>
            </a:extLst>
          </p:cNvPr>
          <p:cNvSpPr/>
          <p:nvPr/>
        </p:nvSpPr>
        <p:spPr>
          <a:xfrm>
            <a:off x="102346" y="247074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FFD7D03-6D77-45A4-97DC-4FCB86C06619}"/>
              </a:ext>
            </a:extLst>
          </p:cNvPr>
          <p:cNvSpPr txBox="1"/>
          <p:nvPr/>
        </p:nvSpPr>
        <p:spPr>
          <a:xfrm>
            <a:off x="9519205" y="3393816"/>
            <a:ext cx="23038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100">
              <a:solidFill>
                <a:schemeClr val="bg1"/>
              </a:solidFill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09F6205B-C199-484E-9F88-8B2FB2DCCD70}"/>
              </a:ext>
            </a:extLst>
          </p:cNvPr>
          <p:cNvSpPr/>
          <p:nvPr/>
        </p:nvSpPr>
        <p:spPr>
          <a:xfrm>
            <a:off x="8996547" y="3260307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" name="Picture 91">
            <a:extLst>
              <a:ext uri="{FF2B5EF4-FFF2-40B4-BE49-F238E27FC236}">
                <a16:creationId xmlns:a16="http://schemas.microsoft.com/office/drawing/2014/main" id="{72F2CAB8-F799-4352-8713-10DD92D75174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2648" y="2472192"/>
            <a:ext cx="372104" cy="507977"/>
          </a:xfrm>
          <a:prstGeom prst="rect">
            <a:avLst/>
          </a:prstGeom>
        </p:spPr>
      </p:pic>
      <p:sp>
        <p:nvSpPr>
          <p:cNvPr id="94" name="Rounded Rectangle 85">
            <a:extLst>
              <a:ext uri="{FF2B5EF4-FFF2-40B4-BE49-F238E27FC236}">
                <a16:creationId xmlns:a16="http://schemas.microsoft.com/office/drawing/2014/main" id="{C514B854-04BC-47D5-8118-2FA67D07FE63}"/>
              </a:ext>
            </a:extLst>
          </p:cNvPr>
          <p:cNvSpPr/>
          <p:nvPr/>
        </p:nvSpPr>
        <p:spPr>
          <a:xfrm>
            <a:off x="-884255" y="169432"/>
            <a:ext cx="2246810" cy="57827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0181222-5325-4B68-BB22-81F801DD15AA}"/>
              </a:ext>
            </a:extLst>
          </p:cNvPr>
          <p:cNvSpPr txBox="1"/>
          <p:nvPr/>
        </p:nvSpPr>
        <p:spPr>
          <a:xfrm>
            <a:off x="116274" y="237450"/>
            <a:ext cx="980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 panose="020B0602020104020603" pitchFamily="34" charset="77"/>
              </a:rPr>
              <a:t>HIJAU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F4C0CFE-B144-4751-8B65-63085657E0AC}"/>
              </a:ext>
            </a:extLst>
          </p:cNvPr>
          <p:cNvSpPr txBox="1"/>
          <p:nvPr/>
        </p:nvSpPr>
        <p:spPr>
          <a:xfrm>
            <a:off x="1467621" y="390580"/>
            <a:ext cx="1902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w Cen MT" panose="020B0602020104020603" pitchFamily="34" charset="77"/>
              </a:rPr>
              <a:t>RU II SEI PAKNING</a:t>
            </a:r>
            <a:endParaRPr lang="en-US"/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A3635368-2F2D-46CB-924F-302A781A2163}"/>
              </a:ext>
            </a:extLst>
          </p:cNvPr>
          <p:cNvGrpSpPr/>
          <p:nvPr/>
        </p:nvGrpSpPr>
        <p:grpSpPr>
          <a:xfrm>
            <a:off x="6054179" y="2755457"/>
            <a:ext cx="486030" cy="261609"/>
            <a:chOff x="5972408" y="1500356"/>
            <a:chExt cx="663318" cy="357037"/>
          </a:xfrm>
        </p:grpSpPr>
        <p:sp>
          <p:nvSpPr>
            <p:cNvPr id="98" name="Rounded Rectangle 95">
              <a:extLst>
                <a:ext uri="{FF2B5EF4-FFF2-40B4-BE49-F238E27FC236}">
                  <a16:creationId xmlns:a16="http://schemas.microsoft.com/office/drawing/2014/main" id="{79612941-D72B-4DE1-9CFE-7E634135E2CD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69EB156B-C377-407C-80EE-5D88F496D488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2022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6D96880-AA19-4655-B130-48EA32DF15FE}"/>
              </a:ext>
            </a:extLst>
          </p:cNvPr>
          <p:cNvGrpSpPr/>
          <p:nvPr/>
        </p:nvGrpSpPr>
        <p:grpSpPr>
          <a:xfrm>
            <a:off x="3270239" y="1624591"/>
            <a:ext cx="486030" cy="261609"/>
            <a:chOff x="5972408" y="1500356"/>
            <a:chExt cx="663318" cy="357037"/>
          </a:xfrm>
        </p:grpSpPr>
        <p:sp>
          <p:nvSpPr>
            <p:cNvPr id="103" name="Rounded Rectangle 101">
              <a:extLst>
                <a:ext uri="{FF2B5EF4-FFF2-40B4-BE49-F238E27FC236}">
                  <a16:creationId xmlns:a16="http://schemas.microsoft.com/office/drawing/2014/main" id="{8662AA58-4C68-44D3-8BC4-63281E5B010D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21DC0ED-AE08-422F-979B-C52687F39588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2019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B363BEFE-4AE8-4DB4-BE6F-CBA9C18953DF}"/>
              </a:ext>
            </a:extLst>
          </p:cNvPr>
          <p:cNvGrpSpPr/>
          <p:nvPr/>
        </p:nvGrpSpPr>
        <p:grpSpPr>
          <a:xfrm>
            <a:off x="3307318" y="2983227"/>
            <a:ext cx="486030" cy="261610"/>
            <a:chOff x="5972408" y="1500356"/>
            <a:chExt cx="663318" cy="357038"/>
          </a:xfrm>
        </p:grpSpPr>
        <p:sp>
          <p:nvSpPr>
            <p:cNvPr id="106" name="Rounded Rectangle 104">
              <a:extLst>
                <a:ext uri="{FF2B5EF4-FFF2-40B4-BE49-F238E27FC236}">
                  <a16:creationId xmlns:a16="http://schemas.microsoft.com/office/drawing/2014/main" id="{6126BDDC-7D22-4473-A58B-A0015DD19496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DF1D0B7-8570-478F-BC62-3F57CB81F83A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2020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pic>
        <p:nvPicPr>
          <p:cNvPr id="108" name="Picture 107" descr="A toy figurine of a person and person&#10;&#10;Description automatically generated with low confidence">
            <a:extLst>
              <a:ext uri="{FF2B5EF4-FFF2-40B4-BE49-F238E27FC236}">
                <a16:creationId xmlns:a16="http://schemas.microsoft.com/office/drawing/2014/main" id="{1029342F-AFDB-4A84-9446-F10831119AD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527" t="-18204" r="-8289"/>
          <a:stretch/>
        </p:blipFill>
        <p:spPr>
          <a:xfrm>
            <a:off x="20967" y="899253"/>
            <a:ext cx="621894" cy="646332"/>
          </a:xfrm>
          <a:prstGeom prst="ellipse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53CDB726-19D4-4D8C-BBD4-810DF83CC458}"/>
              </a:ext>
            </a:extLst>
          </p:cNvPr>
          <p:cNvSpPr txBox="1"/>
          <p:nvPr/>
        </p:nvSpPr>
        <p:spPr>
          <a:xfrm>
            <a:off x="5954205" y="2986677"/>
            <a:ext cx="28121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Pembudidayaan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kerang</a:t>
            </a:r>
            <a:r>
              <a:rPr lang="en-ID" sz="1100">
                <a:latin typeface="Tw Cen MT" panose="020B0602020104020603" pitchFamily="34" charset="77"/>
              </a:rPr>
              <a:t> Dara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Pembukaan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Ekowisata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Perahu</a:t>
            </a:r>
            <a:endParaRPr lang="en-US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Ekowisata</a:t>
            </a:r>
            <a:r>
              <a:rPr lang="en-US" sz="1100">
                <a:latin typeface="Tw Cen MT" panose="020B0602020104020603" pitchFamily="34" charset="77"/>
              </a:rPr>
              <a:t> Mangrove Education Center </a:t>
            </a:r>
            <a:r>
              <a:rPr lang="en-US" sz="1100" err="1">
                <a:latin typeface="Tw Cen MT" panose="020B0602020104020603" pitchFamily="34" charset="77"/>
              </a:rPr>
              <a:t>Mandiri</a:t>
            </a:r>
            <a:endParaRPr lang="en-US" sz="1100">
              <a:latin typeface="Tw Cen MT" panose="020B0602020104020603" pitchFamily="34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68EE64-8D7F-4380-9A96-1AA5393130E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606"/>
          <a:stretch/>
        </p:blipFill>
        <p:spPr>
          <a:xfrm>
            <a:off x="8870905" y="1691389"/>
            <a:ext cx="526204" cy="487659"/>
          </a:xfrm>
          <a:prstGeom prst="ellipse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ED57B3-B97E-4DE2-AA12-1E7DEEE56E94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784"/>
          <a:stretch/>
        </p:blipFill>
        <p:spPr>
          <a:xfrm>
            <a:off x="8885073" y="2417551"/>
            <a:ext cx="519891" cy="460728"/>
          </a:xfrm>
          <a:prstGeom prst="ellipse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B2E144-995D-8D43-AECC-1BC955CC46AC}"/>
              </a:ext>
            </a:extLst>
          </p:cNvPr>
          <p:cNvSpPr txBox="1"/>
          <p:nvPr/>
        </p:nvSpPr>
        <p:spPr>
          <a:xfrm>
            <a:off x="155425" y="3105705"/>
            <a:ext cx="20659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err="1">
                <a:latin typeface="Tw Cen MT" panose="020B0602020104020603" pitchFamily="34" charset="77"/>
              </a:rPr>
              <a:t>Juara</a:t>
            </a:r>
            <a:r>
              <a:rPr lang="en-US" sz="1100">
                <a:latin typeface="Tw Cen MT" panose="020B0602020104020603" pitchFamily="34" charset="77"/>
              </a:rPr>
              <a:t> 1 </a:t>
            </a:r>
            <a:r>
              <a:rPr lang="en-US" sz="1100" err="1">
                <a:latin typeface="Tw Cen MT" panose="020B0602020104020603" pitchFamily="34" charset="77"/>
              </a:rPr>
              <a:t>Lomba</a:t>
            </a:r>
            <a:r>
              <a:rPr lang="en-US" sz="1100">
                <a:latin typeface="Tw Cen MT" panose="020B0602020104020603" pitchFamily="34" charset="77"/>
              </a:rPr>
              <a:t> UMKM se </a:t>
            </a:r>
            <a:r>
              <a:rPr lang="en-US" sz="1100" err="1">
                <a:latin typeface="Tw Cen MT" panose="020B0602020104020603" pitchFamily="34" charset="77"/>
              </a:rPr>
              <a:t>Kabupaten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Bengkalis</a:t>
            </a:r>
            <a:endParaRPr lang="en-US" sz="1100"/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642595DE-83CF-8741-A2BD-53E462EE7184}"/>
              </a:ext>
            </a:extLst>
          </p:cNvPr>
          <p:cNvSpPr/>
          <p:nvPr/>
        </p:nvSpPr>
        <p:spPr>
          <a:xfrm>
            <a:off x="185579" y="4516052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331CF6A-F85E-B84F-878E-41FA3EBD0F8B}"/>
              </a:ext>
            </a:extLst>
          </p:cNvPr>
          <p:cNvSpPr txBox="1"/>
          <p:nvPr/>
        </p:nvSpPr>
        <p:spPr>
          <a:xfrm>
            <a:off x="238647" y="4478123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EKONOMI</a:t>
            </a:r>
          </a:p>
        </p:txBody>
      </p:sp>
      <p:sp>
        <p:nvSpPr>
          <p:cNvPr id="111" name="Rounded Rectangle 110">
            <a:extLst>
              <a:ext uri="{FF2B5EF4-FFF2-40B4-BE49-F238E27FC236}">
                <a16:creationId xmlns:a16="http://schemas.microsoft.com/office/drawing/2014/main" id="{67C2B492-C2AF-604A-96A3-0EC8EEA37DF6}"/>
              </a:ext>
            </a:extLst>
          </p:cNvPr>
          <p:cNvSpPr/>
          <p:nvPr/>
        </p:nvSpPr>
        <p:spPr>
          <a:xfrm>
            <a:off x="3778564" y="4425708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D7D97ED-7691-1C46-A281-EE14AF2E28D4}"/>
              </a:ext>
            </a:extLst>
          </p:cNvPr>
          <p:cNvSpPr txBox="1"/>
          <p:nvPr/>
        </p:nvSpPr>
        <p:spPr>
          <a:xfrm>
            <a:off x="3858061" y="4386186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NATURE</a:t>
            </a:r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C6164B41-4547-6944-B471-BBF33E809258}"/>
              </a:ext>
            </a:extLst>
          </p:cNvPr>
          <p:cNvSpPr/>
          <p:nvPr/>
        </p:nvSpPr>
        <p:spPr>
          <a:xfrm>
            <a:off x="3771013" y="5359716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25865F5-10B3-384B-89DD-47D8F477299E}"/>
              </a:ext>
            </a:extLst>
          </p:cNvPr>
          <p:cNvSpPr txBox="1"/>
          <p:nvPr/>
        </p:nvSpPr>
        <p:spPr>
          <a:xfrm>
            <a:off x="3778564" y="5330409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WELLBEING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DDA3E265-65D6-EC46-9368-8D67D1A9D119}"/>
              </a:ext>
            </a:extLst>
          </p:cNvPr>
          <p:cNvSpPr/>
          <p:nvPr/>
        </p:nvSpPr>
        <p:spPr>
          <a:xfrm>
            <a:off x="185579" y="5306288"/>
            <a:ext cx="793786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0D3AF2F-9B18-0E46-A6E1-C42A14204DAA}"/>
              </a:ext>
            </a:extLst>
          </p:cNvPr>
          <p:cNvSpPr txBox="1"/>
          <p:nvPr/>
        </p:nvSpPr>
        <p:spPr>
          <a:xfrm>
            <a:off x="281784" y="5276382"/>
            <a:ext cx="863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SOSIAL</a:t>
            </a:r>
          </a:p>
        </p:txBody>
      </p:sp>
      <p:pic>
        <p:nvPicPr>
          <p:cNvPr id="117" name="Picture 116" descr="A picture containing text&#10;&#10;Description automatically generated">
            <a:extLst>
              <a:ext uri="{FF2B5EF4-FFF2-40B4-BE49-F238E27FC236}">
                <a16:creationId xmlns:a16="http://schemas.microsoft.com/office/drawing/2014/main" id="{7CE035F4-6CED-0840-BC53-9C68BE87FEA5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66952" y="1010859"/>
            <a:ext cx="298178" cy="505867"/>
          </a:xfrm>
          <a:prstGeom prst="rect">
            <a:avLst/>
          </a:prstGeom>
        </p:spPr>
      </p:pic>
      <p:pic>
        <p:nvPicPr>
          <p:cNvPr id="118" name="Picture 117" descr="Icon&#10;&#10;Description automatically generated with medium confidence">
            <a:extLst>
              <a:ext uri="{FF2B5EF4-FFF2-40B4-BE49-F238E27FC236}">
                <a16:creationId xmlns:a16="http://schemas.microsoft.com/office/drawing/2014/main" id="{0B5E78F9-7D6F-EB4D-80BE-38957CBCA453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361" y="3943268"/>
            <a:ext cx="511876" cy="399809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E63C17FB-705D-E34B-A364-ECE375EA511E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163" y="3874758"/>
            <a:ext cx="198468" cy="542631"/>
          </a:xfrm>
          <a:prstGeom prst="rect">
            <a:avLst/>
          </a:prstGeom>
        </p:spPr>
      </p:pic>
      <p:pic>
        <p:nvPicPr>
          <p:cNvPr id="120" name="Picture 119" descr="A picture containing text&#10;&#10;Description automatically generated">
            <a:extLst>
              <a:ext uri="{FF2B5EF4-FFF2-40B4-BE49-F238E27FC236}">
                <a16:creationId xmlns:a16="http://schemas.microsoft.com/office/drawing/2014/main" id="{190CCC2B-E6EE-104B-AC7C-B37C5F9562F4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9023014" y="3276416"/>
            <a:ext cx="489669" cy="484933"/>
          </a:xfrm>
          <a:prstGeom prst="ellipse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76CB3F78-5178-E44F-AE34-3214928FDFF1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04252" y="1018329"/>
            <a:ext cx="538079" cy="551934"/>
          </a:xfrm>
          <a:prstGeom prst="ellipse">
            <a:avLst/>
          </a:prstGeom>
        </p:spPr>
      </p:pic>
      <p:pic>
        <p:nvPicPr>
          <p:cNvPr id="123" name="Picture 122" descr="Icon&#10;&#10;Description automatically generated">
            <a:extLst>
              <a:ext uri="{FF2B5EF4-FFF2-40B4-BE49-F238E27FC236}">
                <a16:creationId xmlns:a16="http://schemas.microsoft.com/office/drawing/2014/main" id="{00B9BA1B-25B8-E247-A245-B329938482FB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23" y="2593041"/>
            <a:ext cx="309311" cy="347975"/>
          </a:xfrm>
          <a:prstGeom prst="rect">
            <a:avLst/>
          </a:prstGeom>
        </p:spPr>
      </p:pic>
      <p:pic>
        <p:nvPicPr>
          <p:cNvPr id="124" name="Picture 123" descr="A picture containing text&#10;&#10;Description automatically generated">
            <a:extLst>
              <a:ext uri="{FF2B5EF4-FFF2-40B4-BE49-F238E27FC236}">
                <a16:creationId xmlns:a16="http://schemas.microsoft.com/office/drawing/2014/main" id="{9AD98D19-6EB6-FE40-90A4-E9A1B9CC65C2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775" t="-6313" r="-21448"/>
          <a:stretch/>
        </p:blipFill>
        <p:spPr>
          <a:xfrm>
            <a:off x="161565" y="2494697"/>
            <a:ext cx="471517" cy="466969"/>
          </a:xfrm>
          <a:prstGeom prst="ellipse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56D68616-B273-4CC0-AC4A-8DE567CB7815}"/>
              </a:ext>
            </a:extLst>
          </p:cNvPr>
          <p:cNvSpPr txBox="1"/>
          <p:nvPr/>
        </p:nvSpPr>
        <p:spPr>
          <a:xfrm>
            <a:off x="6969794" y="4555370"/>
            <a:ext cx="2112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Koperasi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Berkah</a:t>
            </a:r>
            <a:r>
              <a:rPr lang="en-US" sz="1100">
                <a:latin typeface="Tw Cen MT" panose="020B0602020104020603" pitchFamily="34" charset="77"/>
              </a:rPr>
              <a:t> Jaya Bersama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Desa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Pangkalan</a:t>
            </a:r>
            <a:r>
              <a:rPr lang="en-US" sz="1100">
                <a:latin typeface="Tw Cen MT" panose="020B0602020104020603" pitchFamily="34" charset="77"/>
              </a:rPr>
              <a:t> Jambi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8AF1171-9014-4A46-A925-0D153E26288C}"/>
              </a:ext>
            </a:extLst>
          </p:cNvPr>
          <p:cNvSpPr txBox="1"/>
          <p:nvPr/>
        </p:nvSpPr>
        <p:spPr>
          <a:xfrm>
            <a:off x="7521260" y="3952421"/>
            <a:ext cx="1295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KERJASAMA </a:t>
            </a:r>
          </a:p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STAKEHOLDER</a:t>
            </a:r>
          </a:p>
        </p:txBody>
      </p:sp>
      <p:pic>
        <p:nvPicPr>
          <p:cNvPr id="126" name="Picture 125" descr="A picture containing text, toy, doll, vector graphics&#10;&#10;Description automatically generated">
            <a:extLst>
              <a:ext uri="{FF2B5EF4-FFF2-40B4-BE49-F238E27FC236}">
                <a16:creationId xmlns:a16="http://schemas.microsoft.com/office/drawing/2014/main" id="{2E2B3F1C-84D9-FC44-9C1A-49EA3A85BC21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69794" y="3873967"/>
            <a:ext cx="599644" cy="599644"/>
          </a:xfrm>
          <a:prstGeom prst="rect">
            <a:avLst/>
          </a:prstGeom>
        </p:spPr>
      </p:pic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E05C1B56-C41D-8F44-AFFE-B0B2330A2C78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4539" y="3891200"/>
            <a:ext cx="1171734" cy="717075"/>
          </a:xfrm>
          <a:prstGeom prst="rect">
            <a:avLst/>
          </a:prstGeom>
        </p:spPr>
      </p:pic>
      <p:pic>
        <p:nvPicPr>
          <p:cNvPr id="8" name="Picture 7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AB38E55E-A069-8D42-B7A8-85B3BDF3CEB3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5517" y="3906014"/>
            <a:ext cx="1142363" cy="695351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5AEED75C-968C-F04E-9521-F5F021F59567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pic>
        <p:nvPicPr>
          <p:cNvPr id="128" name="Picture 127" descr="Icon&#10;&#10;Description automatically generated with medium confidence">
            <a:extLst>
              <a:ext uri="{FF2B5EF4-FFF2-40B4-BE49-F238E27FC236}">
                <a16:creationId xmlns:a16="http://schemas.microsoft.com/office/drawing/2014/main" id="{9BC43DA1-9421-4C2E-8F90-344675BE9A39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9305" y="3966835"/>
            <a:ext cx="364276" cy="364276"/>
          </a:xfrm>
          <a:prstGeom prst="rect">
            <a:avLst/>
          </a:prstGeom>
        </p:spPr>
      </p:pic>
      <p:pic>
        <p:nvPicPr>
          <p:cNvPr id="129" name="Picture 128" descr="Icon&#10;&#10;Description automatically generated with medium confidence">
            <a:extLst>
              <a:ext uri="{FF2B5EF4-FFF2-40B4-BE49-F238E27FC236}">
                <a16:creationId xmlns:a16="http://schemas.microsoft.com/office/drawing/2014/main" id="{E5B37042-9FAC-46E2-B2AC-94D641C507EB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1490" y="3960809"/>
            <a:ext cx="369936" cy="369936"/>
          </a:xfrm>
          <a:prstGeom prst="rect">
            <a:avLst/>
          </a:prstGeom>
        </p:spPr>
      </p:pic>
      <p:pic>
        <p:nvPicPr>
          <p:cNvPr id="132" name="Picture 131" descr="A picture containing icon&#10;&#10;Description automatically generated">
            <a:extLst>
              <a:ext uri="{FF2B5EF4-FFF2-40B4-BE49-F238E27FC236}">
                <a16:creationId xmlns:a16="http://schemas.microsoft.com/office/drawing/2014/main" id="{438D2393-F6EE-45FF-97E4-7045763D97B6}"/>
              </a:ext>
            </a:extLst>
          </p:cNvPr>
          <p:cNvPicPr>
            <a:picLocks noChangeAspect="1"/>
          </p:cNvPicPr>
          <p:nvPr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7596" y="3965980"/>
            <a:ext cx="369936" cy="369936"/>
          </a:xfrm>
          <a:prstGeom prst="rect">
            <a:avLst/>
          </a:prstGeom>
        </p:spPr>
      </p:pic>
      <p:pic>
        <p:nvPicPr>
          <p:cNvPr id="133" name="Picture 132" descr="A picture containing table&#10;&#10;Description automatically generated">
            <a:extLst>
              <a:ext uri="{FF2B5EF4-FFF2-40B4-BE49-F238E27FC236}">
                <a16:creationId xmlns:a16="http://schemas.microsoft.com/office/drawing/2014/main" id="{0CA023E2-3B48-467F-B5C8-8DC8D6D93A1A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15114" y="3957636"/>
            <a:ext cx="369936" cy="369936"/>
          </a:xfrm>
          <a:prstGeom prst="rect">
            <a:avLst/>
          </a:prstGeom>
        </p:spPr>
      </p:pic>
      <p:pic>
        <p:nvPicPr>
          <p:cNvPr id="134" name="Picture 133" descr="A picture containing icon&#10;&#10;Description automatically generated">
            <a:extLst>
              <a:ext uri="{FF2B5EF4-FFF2-40B4-BE49-F238E27FC236}">
                <a16:creationId xmlns:a16="http://schemas.microsoft.com/office/drawing/2014/main" id="{35D13D3B-5C8F-45C6-84B8-FA7E9E299425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5527" y="3954859"/>
            <a:ext cx="369936" cy="369936"/>
          </a:xfrm>
          <a:prstGeom prst="rect">
            <a:avLst/>
          </a:prstGeom>
        </p:spPr>
      </p:pic>
      <p:pic>
        <p:nvPicPr>
          <p:cNvPr id="135" name="Picture 134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F99BF038-8F46-4738-8561-C3A7D31A1066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7771" y="3943269"/>
            <a:ext cx="367412" cy="3674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A8F53A-63BF-EC43-847D-92F11B13074D}"/>
              </a:ext>
            </a:extLst>
          </p:cNvPr>
          <p:cNvSpPr txBox="1"/>
          <p:nvPr/>
        </p:nvSpPr>
        <p:spPr>
          <a:xfrm>
            <a:off x="9293272" y="4745467"/>
            <a:ext cx="24527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8"/>
              </a:rPr>
              <a:t>https://rm.id/baca-berita/ekonomi-bisnis/8762/salurkan-csr-rp-29-miliar-pertamina-sulap-lahan-gambut-jadi-tempat-wisata-arboretum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9"/>
              </a:rPr>
              <a:t>https://riaukepri.com/2019/05/08/program-csr-pertamina-ru-ii-sungai-pakning-rubah-gambut-dari-musibah-menjadi-berkah/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0"/>
              </a:rPr>
              <a:t>https://www.kabarriau.com/berita/3804/pertamina-ru-ii-sungai-pakning-mempresentasikan-paparan-sinergi-atasi-pandemi</a:t>
            </a:r>
            <a:endParaRPr lang="en-US" sz="700"/>
          </a:p>
        </p:txBody>
      </p:sp>
    </p:spTree>
    <p:extLst>
      <p:ext uri="{BB962C8B-B14F-4D97-AF65-F5344CB8AC3E}">
        <p14:creationId xmlns:p14="http://schemas.microsoft.com/office/powerpoint/2010/main" val="196554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0D6572C4-91AD-C641-9A39-C0FA69E9C125}"/>
              </a:ext>
            </a:extLst>
          </p:cNvPr>
          <p:cNvSpPr/>
          <p:nvPr/>
        </p:nvSpPr>
        <p:spPr>
          <a:xfrm>
            <a:off x="6828923" y="3471904"/>
            <a:ext cx="2588407" cy="2713744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32">
            <a:extLst>
              <a:ext uri="{FF2B5EF4-FFF2-40B4-BE49-F238E27FC236}">
                <a16:creationId xmlns:a16="http://schemas.microsoft.com/office/drawing/2014/main" id="{142C9A1F-9A3C-46B2-A796-A14125A39A65}"/>
              </a:ext>
            </a:extLst>
          </p:cNvPr>
          <p:cNvSpPr/>
          <p:nvPr/>
        </p:nvSpPr>
        <p:spPr>
          <a:xfrm>
            <a:off x="130870" y="3960837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69">
            <a:extLst>
              <a:ext uri="{FF2B5EF4-FFF2-40B4-BE49-F238E27FC236}">
                <a16:creationId xmlns:a16="http://schemas.microsoft.com/office/drawing/2014/main" id="{CA2B038B-6A87-4EA6-AC09-C5114C618869}"/>
              </a:ext>
            </a:extLst>
          </p:cNvPr>
          <p:cNvSpPr/>
          <p:nvPr/>
        </p:nvSpPr>
        <p:spPr>
          <a:xfrm>
            <a:off x="6913432" y="3344758"/>
            <a:ext cx="2507134" cy="35712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A3310C-ABD7-4194-94D2-6BC60018F83F}"/>
              </a:ext>
            </a:extLst>
          </p:cNvPr>
          <p:cNvCxnSpPr/>
          <p:nvPr/>
        </p:nvCxnSpPr>
        <p:spPr>
          <a:xfrm>
            <a:off x="9855595" y="1325812"/>
            <a:ext cx="0" cy="1382665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Rounded Rectangle 45">
            <a:extLst>
              <a:ext uri="{FF2B5EF4-FFF2-40B4-BE49-F238E27FC236}">
                <a16:creationId xmlns:a16="http://schemas.microsoft.com/office/drawing/2014/main" id="{8E9AB9EE-773D-4529-B12F-5AECEC6B92E3}"/>
              </a:ext>
            </a:extLst>
          </p:cNvPr>
          <p:cNvSpPr/>
          <p:nvPr/>
        </p:nvSpPr>
        <p:spPr>
          <a:xfrm>
            <a:off x="515171" y="3453855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3">
            <a:extLst>
              <a:ext uri="{FF2B5EF4-FFF2-40B4-BE49-F238E27FC236}">
                <a16:creationId xmlns:a16="http://schemas.microsoft.com/office/drawing/2014/main" id="{A1C48F69-8A66-4152-8777-9AC21613C685}"/>
              </a:ext>
            </a:extLst>
          </p:cNvPr>
          <p:cNvSpPr/>
          <p:nvPr/>
        </p:nvSpPr>
        <p:spPr>
          <a:xfrm>
            <a:off x="9908088" y="1154267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43">
            <a:extLst>
              <a:ext uri="{FF2B5EF4-FFF2-40B4-BE49-F238E27FC236}">
                <a16:creationId xmlns:a16="http://schemas.microsoft.com/office/drawing/2014/main" id="{3AE5B1F6-61D0-4020-9144-00148B9F7C4F}"/>
              </a:ext>
            </a:extLst>
          </p:cNvPr>
          <p:cNvSpPr/>
          <p:nvPr/>
        </p:nvSpPr>
        <p:spPr>
          <a:xfrm>
            <a:off x="9887232" y="2458276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1">
            <a:extLst>
              <a:ext uri="{FF2B5EF4-FFF2-40B4-BE49-F238E27FC236}">
                <a16:creationId xmlns:a16="http://schemas.microsoft.com/office/drawing/2014/main" id="{ACDDE6EF-3018-44B1-8F60-B9D721F0A463}"/>
              </a:ext>
            </a:extLst>
          </p:cNvPr>
          <p:cNvSpPr/>
          <p:nvPr/>
        </p:nvSpPr>
        <p:spPr>
          <a:xfrm>
            <a:off x="9855595" y="1671073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EF0C71-281B-4720-A6D9-0C752906A59D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678F6BE-B6F2-45A0-8ADD-277A0C124AB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AF31E50-C742-4D41-9B5A-54DF3B0A3B9B}"/>
              </a:ext>
            </a:extLst>
          </p:cNvPr>
          <p:cNvSpPr txBox="1"/>
          <p:nvPr/>
        </p:nvSpPr>
        <p:spPr>
          <a:xfrm>
            <a:off x="1555616" y="97404"/>
            <a:ext cx="778629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Tw Cen MT"/>
              </a:rPr>
              <a:t>EKOWISATA MANGROVE LABUHAN BANGKITKAN SEKTOR PARIWISATA DI TENGAH PANDEMI</a:t>
            </a:r>
            <a:endParaRPr lang="en-US" b="1">
              <a:latin typeface="Tw Cen MT" panose="020B0602020104020603" pitchFamily="34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566D68-5D5B-4C6A-9673-48E244B94638}"/>
              </a:ext>
            </a:extLst>
          </p:cNvPr>
          <p:cNvSpPr txBox="1"/>
          <p:nvPr/>
        </p:nvSpPr>
        <p:spPr>
          <a:xfrm>
            <a:off x="679517" y="3462826"/>
            <a:ext cx="373397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DAMPAK PROGRAM (SUSTAINABLE COMPASS)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FCB375-6D6A-40E1-B744-A88B4268FA0C}"/>
              </a:ext>
            </a:extLst>
          </p:cNvPr>
          <p:cNvSpPr txBox="1"/>
          <p:nvPr/>
        </p:nvSpPr>
        <p:spPr>
          <a:xfrm>
            <a:off x="183938" y="3922908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EKONOMI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F4E337-F773-44B1-BD6B-856829B47FC3}"/>
              </a:ext>
            </a:extLst>
          </p:cNvPr>
          <p:cNvSpPr txBox="1"/>
          <p:nvPr/>
        </p:nvSpPr>
        <p:spPr>
          <a:xfrm>
            <a:off x="3580709" y="4117324"/>
            <a:ext cx="3347599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ea typeface="+mn-lt"/>
                <a:cs typeface="+mn-lt"/>
              </a:rPr>
              <a:t>Serapan</a:t>
            </a:r>
            <a:r>
              <a:rPr lang="en-ID" sz="1100">
                <a:ea typeface="+mn-lt"/>
                <a:cs typeface="+mn-lt"/>
              </a:rPr>
              <a:t> Karbon 4.235 Ton CO²eq</a:t>
            </a:r>
            <a:endParaRPr lang="en-ID" sz="11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/>
              <a:t>Kerapatan</a:t>
            </a:r>
            <a:r>
              <a:rPr lang="en-ID" sz="1100"/>
              <a:t> Mangrove 3.200/Ha Timur dan 4.300/Ha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29 </a:t>
            </a:r>
            <a:r>
              <a:rPr lang="en-ID" sz="1100" err="1"/>
              <a:t>Jenis</a:t>
            </a:r>
            <a:r>
              <a:rPr lang="en-ID" sz="1100"/>
              <a:t> Mangrove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31 </a:t>
            </a:r>
            <a:r>
              <a:rPr lang="en-ID" sz="1100" err="1"/>
              <a:t>Spesies</a:t>
            </a:r>
            <a:r>
              <a:rPr lang="en-ID" sz="1100"/>
              <a:t> </a:t>
            </a:r>
            <a:r>
              <a:rPr lang="en-ID" sz="1100" err="1"/>
              <a:t>Burung</a:t>
            </a:r>
            <a:r>
              <a:rPr lang="en-ID" sz="1100"/>
              <a:t> </a:t>
            </a:r>
            <a:r>
              <a:rPr lang="en-ID" sz="1100" err="1"/>
              <a:t>dilindungi</a:t>
            </a:r>
            <a:r>
              <a:rPr lang="en-ID" sz="1100"/>
              <a:t> </a:t>
            </a:r>
            <a:endParaRPr lang="en-ID" sz="110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2 </a:t>
            </a:r>
            <a:r>
              <a:rPr lang="en-ID" sz="1100" err="1"/>
              <a:t>spesies</a:t>
            </a:r>
            <a:r>
              <a:rPr lang="en-ID" sz="1100"/>
              <a:t> </a:t>
            </a:r>
            <a:r>
              <a:rPr lang="en-ID" sz="1100" err="1"/>
              <a:t>burung</a:t>
            </a:r>
            <a:r>
              <a:rPr lang="en-ID" sz="1100"/>
              <a:t> Near Threatened by IUCN </a:t>
            </a:r>
            <a:endParaRPr lang="en-ID" sz="110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/>
              <a:t>Indeks</a:t>
            </a:r>
            <a:r>
              <a:rPr lang="en-ID" sz="1100"/>
              <a:t> </a:t>
            </a:r>
            <a:r>
              <a:rPr lang="en-ID" sz="1100" err="1"/>
              <a:t>Kehati</a:t>
            </a:r>
            <a:r>
              <a:rPr lang="en-ID" sz="1100"/>
              <a:t> </a:t>
            </a:r>
            <a:r>
              <a:rPr lang="en-ID" sz="1100" err="1"/>
              <a:t>Burung</a:t>
            </a:r>
            <a:r>
              <a:rPr lang="en-ID" sz="1100"/>
              <a:t> 3,02 </a:t>
            </a:r>
            <a:r>
              <a:rPr lang="en-ID" sz="1100" err="1"/>
              <a:t>diakhir</a:t>
            </a:r>
            <a:r>
              <a:rPr lang="en-ID" sz="1100"/>
              <a:t> </a:t>
            </a:r>
            <a:r>
              <a:rPr lang="en-ID" sz="1100" err="1"/>
              <a:t>tahun</a:t>
            </a:r>
            <a:r>
              <a:rPr lang="en-ID" sz="1100"/>
              <a:t> 2019 </a:t>
            </a:r>
            <a:endParaRPr lang="en-ID" sz="110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300 </a:t>
            </a:r>
            <a:r>
              <a:rPr lang="en-ID" sz="1100" err="1"/>
              <a:t>Kubah</a:t>
            </a:r>
            <a:r>
              <a:rPr lang="en-ID" sz="1100"/>
              <a:t> </a:t>
            </a:r>
            <a:r>
              <a:rPr lang="en-ID" sz="1100" err="1"/>
              <a:t>terumbu</a:t>
            </a:r>
            <a:r>
              <a:rPr lang="en-ID" sz="1100"/>
              <a:t> </a:t>
            </a:r>
            <a:r>
              <a:rPr lang="en-ID" sz="1100" err="1"/>
              <a:t>Karang</a:t>
            </a:r>
            <a:r>
              <a:rPr lang="en-ID" sz="1100"/>
              <a:t> </a:t>
            </a:r>
            <a:endParaRPr lang="en-ID" sz="110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C3B976-6A16-4A39-B3EC-E097BAF0D205}"/>
              </a:ext>
            </a:extLst>
          </p:cNvPr>
          <p:cNvSpPr txBox="1"/>
          <p:nvPr/>
        </p:nvSpPr>
        <p:spPr>
          <a:xfrm>
            <a:off x="196343" y="5103009"/>
            <a:ext cx="4061834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ea typeface="+mn-lt"/>
                <a:cs typeface="+mn-lt"/>
              </a:rPr>
              <a:t>Akumulasi</a:t>
            </a:r>
            <a:r>
              <a:rPr lang="en-ID" sz="1100">
                <a:ea typeface="+mn-lt"/>
                <a:cs typeface="+mn-lt"/>
              </a:rPr>
              <a:t> </a:t>
            </a:r>
            <a:r>
              <a:rPr lang="en-ID" sz="1100" err="1">
                <a:ea typeface="+mn-lt"/>
                <a:cs typeface="+mn-lt"/>
              </a:rPr>
              <a:t>Jumlah</a:t>
            </a:r>
            <a:r>
              <a:rPr lang="en-ID" sz="1100">
                <a:ea typeface="+mn-lt"/>
                <a:cs typeface="+mn-lt"/>
              </a:rPr>
              <a:t> </a:t>
            </a:r>
            <a:r>
              <a:rPr lang="en-ID" sz="1100" err="1">
                <a:ea typeface="+mn-lt"/>
                <a:cs typeface="+mn-lt"/>
              </a:rPr>
              <a:t>Pengunjung</a:t>
            </a:r>
            <a:r>
              <a:rPr lang="en-ID" sz="1100">
                <a:ea typeface="+mn-lt"/>
                <a:cs typeface="+mn-lt"/>
              </a:rPr>
              <a:t> 106.309 orang</a:t>
            </a:r>
            <a:endParaRPr lang="en-ID" sz="11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145 KK </a:t>
            </a:r>
            <a:r>
              <a:rPr lang="en-ID" sz="1100" err="1"/>
              <a:t>mantan</a:t>
            </a:r>
            <a:r>
              <a:rPr lang="en-ID" sz="1100"/>
              <a:t> </a:t>
            </a:r>
            <a:r>
              <a:rPr lang="en-ID" sz="1100" err="1"/>
              <a:t>pekerja</a:t>
            </a:r>
            <a:r>
              <a:rPr lang="en-ID" sz="1100"/>
              <a:t> </a:t>
            </a:r>
            <a:r>
              <a:rPr lang="en-ID" sz="1100" err="1"/>
              <a:t>migran</a:t>
            </a:r>
            <a:r>
              <a:rPr lang="en-ID" sz="1100"/>
              <a:t> </a:t>
            </a:r>
            <a:r>
              <a:rPr lang="en-ID" sz="1100" err="1"/>
              <a:t>diberdayakan</a:t>
            </a:r>
            <a:r>
              <a:rPr lang="en-ID" sz="1100"/>
              <a:t> </a:t>
            </a:r>
            <a:endParaRPr lang="en-ID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37 </a:t>
            </a:r>
            <a:r>
              <a:rPr lang="en-ID" sz="1100" err="1"/>
              <a:t>Anggota</a:t>
            </a:r>
            <a:r>
              <a:rPr lang="en-ID" sz="1100"/>
              <a:t> </a:t>
            </a:r>
            <a:r>
              <a:rPr lang="en-ID" sz="1100" err="1"/>
              <a:t>Kelompok</a:t>
            </a:r>
            <a:r>
              <a:rPr lang="en-ID" sz="1100"/>
              <a:t> </a:t>
            </a:r>
            <a:r>
              <a:rPr lang="en-ID" sz="1100" err="1"/>
              <a:t>Tani</a:t>
            </a:r>
            <a:r>
              <a:rPr lang="en-ID" sz="1100"/>
              <a:t> Sejahtera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30 </a:t>
            </a:r>
            <a:r>
              <a:rPr lang="en-ID" sz="1100" err="1"/>
              <a:t>Anggota</a:t>
            </a:r>
            <a:r>
              <a:rPr lang="en-ID" sz="1100"/>
              <a:t> </a:t>
            </a:r>
            <a:r>
              <a:rPr lang="en-ID" sz="1100" err="1"/>
              <a:t>Pokdarwis</a:t>
            </a:r>
            <a:r>
              <a:rPr lang="en-ID" sz="1100"/>
              <a:t> </a:t>
            </a:r>
            <a:r>
              <a:rPr lang="en-ID" sz="1100" err="1"/>
              <a:t>Desa</a:t>
            </a:r>
            <a:r>
              <a:rPr lang="en-ID" sz="1100"/>
              <a:t> </a:t>
            </a:r>
            <a:r>
              <a:rPr lang="en-ID" sz="1100" err="1"/>
              <a:t>Labuhan</a:t>
            </a:r>
            <a:r>
              <a:rPr lang="en-ID" sz="1100"/>
              <a:t> </a:t>
            </a:r>
            <a:endParaRPr lang="en-ID" sz="110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3 </a:t>
            </a:r>
            <a:r>
              <a:rPr lang="en-ID" sz="1100" err="1"/>
              <a:t>Pelopor</a:t>
            </a:r>
            <a:r>
              <a:rPr lang="en-ID" sz="1100"/>
              <a:t> </a:t>
            </a:r>
            <a:r>
              <a:rPr lang="en-ID" sz="1100" err="1"/>
              <a:t>Kelompok</a:t>
            </a:r>
            <a:r>
              <a:rPr lang="en-ID" sz="1100"/>
              <a:t> Bank </a:t>
            </a:r>
            <a:r>
              <a:rPr lang="en-ID" sz="1100" err="1"/>
              <a:t>Sampah</a:t>
            </a:r>
            <a:r>
              <a:rPr lang="en-ID" sz="1100"/>
              <a:t> </a:t>
            </a:r>
            <a:endParaRPr lang="en-ID" sz="110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1.500 </a:t>
            </a:r>
            <a:r>
              <a:rPr lang="en-ID" sz="1100" err="1"/>
              <a:t>penerima</a:t>
            </a:r>
            <a:r>
              <a:rPr lang="en-ID" sz="1100"/>
              <a:t> </a:t>
            </a:r>
            <a:r>
              <a:rPr lang="en-ID" sz="1100" err="1"/>
              <a:t>manfaat</a:t>
            </a:r>
            <a:endParaRPr lang="en-ID" sz="110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F7096A-99D6-491B-B6C4-FBF046B1F186}"/>
              </a:ext>
            </a:extLst>
          </p:cNvPr>
          <p:cNvSpPr txBox="1"/>
          <p:nvPr/>
        </p:nvSpPr>
        <p:spPr>
          <a:xfrm>
            <a:off x="10114976" y="1154267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PROFIL LOCAL HERO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EF4CB6-2A97-41DA-87DD-5533CD594EBF}"/>
              </a:ext>
            </a:extLst>
          </p:cNvPr>
          <p:cNvSpPr txBox="1"/>
          <p:nvPr/>
        </p:nvSpPr>
        <p:spPr>
          <a:xfrm>
            <a:off x="10139968" y="1850955"/>
            <a:ext cx="1978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1200"/>
              <a:t>PIC </a:t>
            </a:r>
            <a:r>
              <a:rPr lang="en-ID" sz="1200" err="1"/>
              <a:t>Eduwisata</a:t>
            </a:r>
            <a:r>
              <a:rPr lang="en-ID" sz="1200"/>
              <a:t> </a:t>
            </a:r>
            <a:r>
              <a:rPr lang="en-ID" sz="1200" err="1"/>
              <a:t>Ketua</a:t>
            </a:r>
            <a:r>
              <a:rPr lang="en-ID" sz="1200"/>
              <a:t> </a:t>
            </a:r>
            <a:r>
              <a:rPr lang="en-ID" sz="1200" err="1"/>
              <a:t>Kelompok</a:t>
            </a:r>
            <a:r>
              <a:rPr lang="en-ID" sz="1200"/>
              <a:t> </a:t>
            </a:r>
            <a:r>
              <a:rPr lang="en-ID" sz="1200" err="1"/>
              <a:t>Payung</a:t>
            </a:r>
            <a:r>
              <a:rPr lang="en-ID" sz="1200"/>
              <a:t> </a:t>
            </a:r>
            <a:r>
              <a:rPr lang="en-ID" sz="1200" err="1"/>
              <a:t>Kuning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BC2EB83-BBEE-4733-BE42-4D0BFF87514C}"/>
              </a:ext>
            </a:extLst>
          </p:cNvPr>
          <p:cNvSpPr/>
          <p:nvPr/>
        </p:nvSpPr>
        <p:spPr>
          <a:xfrm>
            <a:off x="9567638" y="1050088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EFA8D94-2BA1-4C06-843C-6D8FC90F8FE6}"/>
              </a:ext>
            </a:extLst>
          </p:cNvPr>
          <p:cNvSpPr/>
          <p:nvPr/>
        </p:nvSpPr>
        <p:spPr>
          <a:xfrm>
            <a:off x="142816" y="337008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2910CE-6598-4F60-80E9-A6E3B3056520}"/>
              </a:ext>
            </a:extLst>
          </p:cNvPr>
          <p:cNvSpPr txBox="1"/>
          <p:nvPr/>
        </p:nvSpPr>
        <p:spPr>
          <a:xfrm>
            <a:off x="127194" y="1571536"/>
            <a:ext cx="34914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Hilangnya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fungsi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hutan</a:t>
            </a:r>
            <a:r>
              <a:rPr lang="en-ID" sz="1100">
                <a:latin typeface="Tw Cen MT" panose="020B0602020104020603" pitchFamily="34" charset="77"/>
              </a:rPr>
              <a:t> mangrove &amp; </a:t>
            </a:r>
            <a:r>
              <a:rPr lang="en-ID" sz="1100" err="1">
                <a:latin typeface="Tw Cen MT" panose="020B0602020104020603" pitchFamily="34" charset="77"/>
              </a:rPr>
              <a:t>tingginya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tingkat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abrasi</a:t>
            </a:r>
            <a:endParaRPr lang="en-ID" sz="1100">
              <a:latin typeface="Tw Cen MT" panose="020B0602020104020603" pitchFamily="34" charset="77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Tingkat </a:t>
            </a:r>
            <a:r>
              <a:rPr lang="en-ID" sz="1100" err="1">
                <a:latin typeface="Tw Cen MT" panose="020B0602020104020603" pitchFamily="34" charset="77"/>
              </a:rPr>
              <a:t>kekritisan</a:t>
            </a:r>
            <a:r>
              <a:rPr lang="en-ID" sz="1100">
                <a:latin typeface="Tw Cen MT" panose="020B0602020104020603" pitchFamily="34" charset="77"/>
              </a:rPr>
              <a:t> Mangrove 17,5 ha </a:t>
            </a:r>
            <a:r>
              <a:rPr lang="en-ID" sz="1100" err="1">
                <a:latin typeface="Tw Cen MT" panose="020B0602020104020603" pitchFamily="34" charset="77"/>
              </a:rPr>
              <a:t>rusak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parah</a:t>
            </a:r>
            <a:r>
              <a:rPr lang="en-ID" sz="1100">
                <a:latin typeface="Tw Cen MT" panose="020B0602020104020603" pitchFamily="34" charset="77"/>
              </a:rPr>
              <a:t>, dan </a:t>
            </a:r>
            <a:r>
              <a:rPr lang="en-ID" sz="1100" err="1">
                <a:latin typeface="Tw Cen MT" panose="020B0602020104020603" pitchFamily="34" charset="77"/>
              </a:rPr>
              <a:t>tertinggi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dari</a:t>
            </a:r>
            <a:r>
              <a:rPr lang="en-ID" sz="1100">
                <a:latin typeface="Tw Cen MT" panose="020B0602020104020603" pitchFamily="34" charset="77"/>
              </a:rPr>
              <a:t> 5 </a:t>
            </a:r>
            <a:r>
              <a:rPr lang="en-ID" sz="1100" err="1">
                <a:latin typeface="Tw Cen MT" panose="020B0602020104020603" pitchFamily="34" charset="77"/>
              </a:rPr>
              <a:t>desa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disekitar</a:t>
            </a:r>
            <a:endParaRPr lang="en-ID" sz="1100">
              <a:latin typeface="Tw Cen MT" panose="020B0602020104020603" pitchFamily="34" charset="77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Konservasi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mulai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dilakukan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untuk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menjawab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permasalahan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abrasi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924637-F0EE-4CBE-BA51-8FF571BAC823}"/>
              </a:ext>
            </a:extLst>
          </p:cNvPr>
          <p:cNvSpPr txBox="1"/>
          <p:nvPr/>
        </p:nvSpPr>
        <p:spPr>
          <a:xfrm>
            <a:off x="6928308" y="1173184"/>
            <a:ext cx="2545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200" err="1"/>
              <a:t>Pengembangan</a:t>
            </a:r>
            <a:r>
              <a:rPr lang="en-ID" sz="1200"/>
              <a:t> Kawasan Barat </a:t>
            </a:r>
            <a:r>
              <a:rPr lang="en-ID" sz="1200" err="1"/>
              <a:t>melalui</a:t>
            </a:r>
            <a:r>
              <a:rPr lang="en-ID" sz="1200"/>
              <a:t> </a:t>
            </a:r>
            <a:r>
              <a:rPr lang="en-ID" sz="1200" err="1"/>
              <a:t>konservasi</a:t>
            </a:r>
            <a:r>
              <a:rPr lang="en-ID" sz="1200"/>
              <a:t> </a:t>
            </a:r>
            <a:r>
              <a:rPr lang="en-ID" sz="1200" err="1"/>
              <a:t>Terumbu</a:t>
            </a:r>
            <a:r>
              <a:rPr lang="en-ID" sz="1200"/>
              <a:t> </a:t>
            </a:r>
            <a:r>
              <a:rPr lang="en-ID" sz="1200" err="1"/>
              <a:t>Karang</a:t>
            </a:r>
            <a:endParaRPr lang="en-ID" sz="120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200" err="1"/>
              <a:t>Pengembangan</a:t>
            </a:r>
            <a:r>
              <a:rPr lang="en-ID" sz="1200"/>
              <a:t> Kawasan Barat </a:t>
            </a:r>
            <a:r>
              <a:rPr lang="en-ID" sz="1200" err="1"/>
              <a:t>melalui</a:t>
            </a:r>
            <a:r>
              <a:rPr lang="en-ID" sz="1200"/>
              <a:t> </a:t>
            </a:r>
            <a:r>
              <a:rPr lang="en-ID" sz="1200" err="1"/>
              <a:t>konservasi</a:t>
            </a:r>
            <a:r>
              <a:rPr lang="en-ID" sz="1200"/>
              <a:t> </a:t>
            </a:r>
            <a:r>
              <a:rPr lang="en-ID" sz="1200" err="1"/>
              <a:t>Terumbu</a:t>
            </a:r>
            <a:r>
              <a:rPr lang="en-ID" sz="1200"/>
              <a:t> </a:t>
            </a:r>
            <a:r>
              <a:rPr lang="en-ID" sz="1200" err="1"/>
              <a:t>Karang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97E592-8441-4641-A659-437C6B2ED548}"/>
              </a:ext>
            </a:extLst>
          </p:cNvPr>
          <p:cNvSpPr txBox="1"/>
          <p:nvPr/>
        </p:nvSpPr>
        <p:spPr>
          <a:xfrm>
            <a:off x="7001968" y="2219431"/>
            <a:ext cx="26472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Penguatan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Kapasitas</a:t>
            </a:r>
            <a:r>
              <a:rPr lang="en-ID" sz="1200">
                <a:latin typeface="Tw Cen MT" panose="020B0602020104020603" pitchFamily="34" charset="77"/>
              </a:rPr>
              <a:t> SDM Yang </a:t>
            </a:r>
            <a:r>
              <a:rPr lang="en-ID" sz="1200" err="1">
                <a:latin typeface="Tw Cen MT" panose="020B0602020104020603" pitchFamily="34" charset="77"/>
              </a:rPr>
              <a:t>Terlibat</a:t>
            </a:r>
            <a:endParaRPr lang="en-ID" sz="12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Perluasan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Jaringan</a:t>
            </a:r>
            <a:r>
              <a:rPr lang="en-ID" sz="1200">
                <a:latin typeface="Tw Cen MT" panose="020B0602020104020603" pitchFamily="34" charset="77"/>
              </a:rPr>
              <a:t> Usaha</a:t>
            </a:r>
            <a:br>
              <a:rPr lang="en-ID" sz="1200">
                <a:latin typeface="Tw Cen MT" panose="020B0602020104020603" pitchFamily="34" charset="77"/>
              </a:rPr>
            </a:br>
            <a:r>
              <a:rPr lang="en-ID" sz="1200">
                <a:latin typeface="Tw Cen MT" panose="020B0602020104020603" pitchFamily="34" charset="77"/>
              </a:rPr>
              <a:t>(</a:t>
            </a:r>
            <a:r>
              <a:rPr lang="en-ID" sz="1200"/>
              <a:t>Telah </a:t>
            </a:r>
            <a:r>
              <a:rPr lang="en-ID" sz="1200" err="1"/>
              <a:t>terbentuk</a:t>
            </a:r>
            <a:r>
              <a:rPr lang="en-ID" sz="1200"/>
              <a:t> BUMDES </a:t>
            </a:r>
            <a:r>
              <a:rPr lang="en-ID" sz="1200" err="1"/>
              <a:t>Barokah</a:t>
            </a:r>
            <a:r>
              <a:rPr lang="en-ID" sz="1200"/>
              <a:t> </a:t>
            </a:r>
            <a:r>
              <a:rPr lang="en-ID" sz="1200" err="1"/>
              <a:t>melalui</a:t>
            </a:r>
            <a:r>
              <a:rPr lang="en-ID" sz="1200"/>
              <a:t> SK </a:t>
            </a:r>
            <a:r>
              <a:rPr lang="en-ID" sz="1200" err="1"/>
              <a:t>Perdes</a:t>
            </a:r>
            <a:r>
              <a:rPr lang="en-ID" sz="1200"/>
              <a:t> No 03 </a:t>
            </a:r>
            <a:r>
              <a:rPr lang="en-ID" sz="1200" err="1"/>
              <a:t>tahun</a:t>
            </a:r>
            <a:r>
              <a:rPr lang="en-ID" sz="1200"/>
              <a:t> 2016)</a:t>
            </a:r>
            <a:endParaRPr lang="en-ID" sz="1200">
              <a:latin typeface="Tw Cen MT" panose="020B0602020104020603" pitchFamily="34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995762-1096-43CA-A0B0-868CA84D251E}"/>
              </a:ext>
            </a:extLst>
          </p:cNvPr>
          <p:cNvSpPr txBox="1"/>
          <p:nvPr/>
        </p:nvSpPr>
        <p:spPr>
          <a:xfrm>
            <a:off x="10177794" y="2643723"/>
            <a:ext cx="2348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PIC </a:t>
            </a:r>
            <a:r>
              <a:rPr lang="en-US" sz="1200" err="1"/>
              <a:t>Silvopastury</a:t>
            </a:r>
            <a:r>
              <a:rPr lang="en-US" sz="1200"/>
              <a:t> </a:t>
            </a:r>
            <a:r>
              <a:rPr lang="en-US" sz="1200" err="1"/>
              <a:t>Penasihat</a:t>
            </a:r>
            <a:r>
              <a:rPr lang="en-US" sz="1200"/>
              <a:t> </a:t>
            </a:r>
            <a:r>
              <a:rPr lang="en-US" sz="1200" err="1"/>
              <a:t>Kelompok</a:t>
            </a:r>
            <a:r>
              <a:rPr lang="en-US" sz="1200"/>
              <a:t> </a:t>
            </a:r>
            <a:r>
              <a:rPr lang="en-US" sz="1200" err="1"/>
              <a:t>Payung</a:t>
            </a:r>
            <a:r>
              <a:rPr lang="en-US" sz="1200"/>
              <a:t> </a:t>
            </a:r>
            <a:r>
              <a:rPr lang="en-US" sz="1200" err="1"/>
              <a:t>Kuning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5441895-8EEE-44D3-98D3-DEC81150B5A1}"/>
              </a:ext>
            </a:extLst>
          </p:cNvPr>
          <p:cNvSpPr txBox="1"/>
          <p:nvPr/>
        </p:nvSpPr>
        <p:spPr>
          <a:xfrm>
            <a:off x="10149722" y="1622432"/>
            <a:ext cx="9332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Moh</a:t>
            </a:r>
            <a:r>
              <a:rPr lang="en-ID" sz="1300" b="1">
                <a:latin typeface="Tw Cen MT" panose="020B0602020104020603" pitchFamily="34" charset="77"/>
              </a:rPr>
              <a:t> </a:t>
            </a:r>
            <a:r>
              <a:rPr lang="en-ID" sz="1300" b="1" err="1">
                <a:latin typeface="Tw Cen MT" panose="020B0602020104020603" pitchFamily="34" charset="77"/>
              </a:rPr>
              <a:t>Sahril</a:t>
            </a:r>
            <a:endParaRPr lang="en-ID" sz="1300" b="1">
              <a:latin typeface="Tw Cen MT" panose="020B0602020104020603" pitchFamily="34" charset="77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AB51036-CBF7-4361-82AC-9158CAA11574}"/>
              </a:ext>
            </a:extLst>
          </p:cNvPr>
          <p:cNvSpPr txBox="1"/>
          <p:nvPr/>
        </p:nvSpPr>
        <p:spPr>
          <a:xfrm>
            <a:off x="10166812" y="2416089"/>
            <a:ext cx="8803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Misnawar</a:t>
            </a:r>
            <a:endParaRPr lang="en-ID" sz="1300" b="1">
              <a:latin typeface="Tw Cen MT" panose="020B0602020104020603" pitchFamily="34" charset="7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88BC98D-37C4-431E-9278-B5B39CCDAD13}"/>
              </a:ext>
            </a:extLst>
          </p:cNvPr>
          <p:cNvSpPr txBox="1"/>
          <p:nvPr/>
        </p:nvSpPr>
        <p:spPr>
          <a:xfrm>
            <a:off x="7243819" y="3385389"/>
            <a:ext cx="22028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050">
              <a:solidFill>
                <a:schemeClr val="bg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2C2C1B7-4D93-4FC2-82BC-0EEE4CCAA6DC}"/>
              </a:ext>
            </a:extLst>
          </p:cNvPr>
          <p:cNvSpPr/>
          <p:nvPr/>
        </p:nvSpPr>
        <p:spPr>
          <a:xfrm>
            <a:off x="6696754" y="325652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6A71FDD-2B82-47AF-82F3-0E57A133E23E}"/>
              </a:ext>
            </a:extLst>
          </p:cNvPr>
          <p:cNvSpPr txBox="1"/>
          <p:nvPr/>
        </p:nvSpPr>
        <p:spPr>
          <a:xfrm>
            <a:off x="10066181" y="3344840"/>
            <a:ext cx="1340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DOKUMENTASI</a:t>
            </a:r>
          </a:p>
        </p:txBody>
      </p:sp>
      <p:sp>
        <p:nvSpPr>
          <p:cNvPr id="60" name="Rounded Rectangle 85">
            <a:extLst>
              <a:ext uri="{FF2B5EF4-FFF2-40B4-BE49-F238E27FC236}">
                <a16:creationId xmlns:a16="http://schemas.microsoft.com/office/drawing/2014/main" id="{7EC8A193-B7F5-42F9-ADF5-4F43B2A058A2}"/>
              </a:ext>
            </a:extLst>
          </p:cNvPr>
          <p:cNvSpPr/>
          <p:nvPr/>
        </p:nvSpPr>
        <p:spPr>
          <a:xfrm>
            <a:off x="-884255" y="169432"/>
            <a:ext cx="2246810" cy="57827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B5BDC8-F02E-479C-B244-0A7E446862E2}"/>
              </a:ext>
            </a:extLst>
          </p:cNvPr>
          <p:cNvSpPr txBox="1"/>
          <p:nvPr/>
        </p:nvSpPr>
        <p:spPr>
          <a:xfrm>
            <a:off x="116274" y="237450"/>
            <a:ext cx="980525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/>
              </a:rPr>
              <a:t>HIJAU</a:t>
            </a:r>
            <a:endParaRPr lang="en-US" sz="2400" b="1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3F6CA0C-24B5-40BC-8FC9-4CD6BD35D15D}"/>
              </a:ext>
            </a:extLst>
          </p:cNvPr>
          <p:cNvSpPr txBox="1"/>
          <p:nvPr/>
        </p:nvSpPr>
        <p:spPr>
          <a:xfrm>
            <a:off x="3439957" y="387388"/>
            <a:ext cx="1204176" cy="33855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600">
                <a:latin typeface="Tw Cen MT"/>
              </a:rPr>
              <a:t>- PHE WMO</a:t>
            </a:r>
            <a:endParaRPr lang="en-US" sz="1600"/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3E09308-A60A-4E1A-99F2-7036E3BA876A}"/>
              </a:ext>
            </a:extLst>
          </p:cNvPr>
          <p:cNvGrpSpPr/>
          <p:nvPr/>
        </p:nvGrpSpPr>
        <p:grpSpPr>
          <a:xfrm>
            <a:off x="7001418" y="964499"/>
            <a:ext cx="906017" cy="261610"/>
            <a:chOff x="3302233" y="1592421"/>
            <a:chExt cx="906017" cy="261610"/>
          </a:xfrm>
        </p:grpSpPr>
        <p:sp>
          <p:nvSpPr>
            <p:cNvPr id="66" name="Rounded Rectangle 98">
              <a:extLst>
                <a:ext uri="{FF2B5EF4-FFF2-40B4-BE49-F238E27FC236}">
                  <a16:creationId xmlns:a16="http://schemas.microsoft.com/office/drawing/2014/main" id="{4B366F15-4B54-4582-960D-FE78C1CCF066}"/>
                </a:ext>
              </a:extLst>
            </p:cNvPr>
            <p:cNvSpPr/>
            <p:nvPr/>
          </p:nvSpPr>
          <p:spPr>
            <a:xfrm>
              <a:off x="3311672" y="1623853"/>
              <a:ext cx="859710" cy="18893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183366A-85BA-450C-9C90-875C400E560F}"/>
                </a:ext>
              </a:extLst>
            </p:cNvPr>
            <p:cNvSpPr txBox="1"/>
            <p:nvPr/>
          </p:nvSpPr>
          <p:spPr>
            <a:xfrm>
              <a:off x="3302233" y="1592421"/>
              <a:ext cx="90601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2017 - 2018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F861B5E-BA88-4BC5-82EB-45CD5DD2584C}"/>
              </a:ext>
            </a:extLst>
          </p:cNvPr>
          <p:cNvGrpSpPr/>
          <p:nvPr/>
        </p:nvGrpSpPr>
        <p:grpSpPr>
          <a:xfrm>
            <a:off x="7075783" y="2018204"/>
            <a:ext cx="1166692" cy="261610"/>
            <a:chOff x="3479416" y="2650654"/>
            <a:chExt cx="1166692" cy="261610"/>
          </a:xfrm>
        </p:grpSpPr>
        <p:sp>
          <p:nvSpPr>
            <p:cNvPr id="69" name="Rounded Rectangle 101">
              <a:extLst>
                <a:ext uri="{FF2B5EF4-FFF2-40B4-BE49-F238E27FC236}">
                  <a16:creationId xmlns:a16="http://schemas.microsoft.com/office/drawing/2014/main" id="{A216FC5D-606D-43E0-A155-78B017747CE8}"/>
                </a:ext>
              </a:extLst>
            </p:cNvPr>
            <p:cNvSpPr/>
            <p:nvPr/>
          </p:nvSpPr>
          <p:spPr>
            <a:xfrm>
              <a:off x="3479416" y="2681016"/>
              <a:ext cx="960282" cy="18893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F7FB1F2-7F74-4674-B098-F70AF785C92A}"/>
                </a:ext>
              </a:extLst>
            </p:cNvPr>
            <p:cNvSpPr txBox="1"/>
            <p:nvPr/>
          </p:nvSpPr>
          <p:spPr>
            <a:xfrm>
              <a:off x="3532841" y="2650654"/>
              <a:ext cx="11132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2019 - 2020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E7B6308-114A-44BD-9615-8481647DE7D0}"/>
              </a:ext>
            </a:extLst>
          </p:cNvPr>
          <p:cNvGrpSpPr/>
          <p:nvPr/>
        </p:nvGrpSpPr>
        <p:grpSpPr>
          <a:xfrm>
            <a:off x="116274" y="942896"/>
            <a:ext cx="2059174" cy="626516"/>
            <a:chOff x="51347" y="930033"/>
            <a:chExt cx="2059174" cy="626516"/>
          </a:xfrm>
        </p:grpSpPr>
        <p:sp>
          <p:nvSpPr>
            <p:cNvPr id="14" name="Rounded Rectangle 46">
              <a:extLst>
                <a:ext uri="{FF2B5EF4-FFF2-40B4-BE49-F238E27FC236}">
                  <a16:creationId xmlns:a16="http://schemas.microsoft.com/office/drawing/2014/main" id="{978CBFC4-FABE-4591-A300-7BF5F0A6E9C1}"/>
                </a:ext>
              </a:extLst>
            </p:cNvPr>
            <p:cNvSpPr/>
            <p:nvPr/>
          </p:nvSpPr>
          <p:spPr>
            <a:xfrm>
              <a:off x="238647" y="1134208"/>
              <a:ext cx="1871874" cy="304757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CC75E38-53EC-41FD-AA34-52BF1575D4D5}"/>
                </a:ext>
              </a:extLst>
            </p:cNvPr>
            <p:cNvSpPr txBox="1"/>
            <p:nvPr/>
          </p:nvSpPr>
          <p:spPr>
            <a:xfrm>
              <a:off x="695353" y="1130972"/>
              <a:ext cx="13344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>
                  <a:solidFill>
                    <a:schemeClr val="bg1"/>
                  </a:solidFill>
                  <a:latin typeface="Tw Cen MT" panose="020B0602020104020603" pitchFamily="34" charset="77"/>
                </a:rPr>
                <a:t>KONDISI AWAL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08082A6-BEC0-4905-9AEB-506129A3B843}"/>
                </a:ext>
              </a:extLst>
            </p:cNvPr>
            <p:cNvSpPr/>
            <p:nvPr/>
          </p:nvSpPr>
          <p:spPr>
            <a:xfrm>
              <a:off x="98454" y="1040413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4" name="Picture 73" descr="A toy figurine of a person and person&#10;&#10;Description automatically generated with low confidence">
              <a:extLst>
                <a:ext uri="{FF2B5EF4-FFF2-40B4-BE49-F238E27FC236}">
                  <a16:creationId xmlns:a16="http://schemas.microsoft.com/office/drawing/2014/main" id="{F6453D74-EE19-4AD4-9B8C-03BBC8E9E6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8527" t="-18204" r="-8289"/>
            <a:stretch/>
          </p:blipFill>
          <p:spPr>
            <a:xfrm>
              <a:off x="51347" y="930033"/>
              <a:ext cx="593622" cy="616949"/>
            </a:xfrm>
            <a:prstGeom prst="ellipse">
              <a:avLst/>
            </a:prstGeom>
          </p:spPr>
        </p:pic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887A43D-A706-4493-88A6-630B3AAB6480}"/>
              </a:ext>
            </a:extLst>
          </p:cNvPr>
          <p:cNvGrpSpPr/>
          <p:nvPr/>
        </p:nvGrpSpPr>
        <p:grpSpPr>
          <a:xfrm>
            <a:off x="3670135" y="971933"/>
            <a:ext cx="1708850" cy="536708"/>
            <a:chOff x="3247816" y="992897"/>
            <a:chExt cx="1708850" cy="536708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7D99C39-448F-4759-BC4B-A345FDC4425F}"/>
                </a:ext>
              </a:extLst>
            </p:cNvPr>
            <p:cNvGrpSpPr/>
            <p:nvPr/>
          </p:nvGrpSpPr>
          <p:grpSpPr>
            <a:xfrm>
              <a:off x="3247816" y="1013469"/>
              <a:ext cx="1708850" cy="516136"/>
              <a:chOff x="3247816" y="1013469"/>
              <a:chExt cx="1708850" cy="516136"/>
            </a:xfrm>
          </p:grpSpPr>
          <p:sp>
            <p:nvSpPr>
              <p:cNvPr id="13" name="Rounded Rectangle 56">
                <a:extLst>
                  <a:ext uri="{FF2B5EF4-FFF2-40B4-BE49-F238E27FC236}">
                    <a16:creationId xmlns:a16="http://schemas.microsoft.com/office/drawing/2014/main" id="{6EED55E2-1CAC-4D8E-9BCA-CFB5DD5036E2}"/>
                  </a:ext>
                </a:extLst>
              </p:cNvPr>
              <p:cNvSpPr/>
              <p:nvPr/>
            </p:nvSpPr>
            <p:spPr>
              <a:xfrm>
                <a:off x="3485317" y="1122490"/>
                <a:ext cx="1471349" cy="30261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460F792-386B-4EDA-AD6D-9F899969B1F6}"/>
                  </a:ext>
                </a:extLst>
              </p:cNvPr>
              <p:cNvSpPr txBox="1"/>
              <p:nvPr/>
            </p:nvSpPr>
            <p:spPr>
              <a:xfrm>
                <a:off x="3830559" y="1115158"/>
                <a:ext cx="10000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>
                    <a:solidFill>
                      <a:schemeClr val="bg1"/>
                    </a:solidFill>
                    <a:latin typeface="Tw Cen MT" panose="020B0602020104020603" pitchFamily="34" charset="77"/>
                  </a:rPr>
                  <a:t>ROADMAP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6E86E1A1-F7A4-472E-9C55-01A8E0C8E31B}"/>
                  </a:ext>
                </a:extLst>
              </p:cNvPr>
              <p:cNvSpPr/>
              <p:nvPr/>
            </p:nvSpPr>
            <p:spPr>
              <a:xfrm>
                <a:off x="3247816" y="1013469"/>
                <a:ext cx="516136" cy="516136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75" name="Picture 7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965E16DC-4CC1-43CC-AA32-7549854368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21548" y="992897"/>
              <a:ext cx="298178" cy="505867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3600EDB-B764-4DD3-B39D-70E645662AF2}"/>
              </a:ext>
            </a:extLst>
          </p:cNvPr>
          <p:cNvGrpSpPr/>
          <p:nvPr/>
        </p:nvGrpSpPr>
        <p:grpSpPr>
          <a:xfrm>
            <a:off x="144031" y="2613986"/>
            <a:ext cx="2052889" cy="516136"/>
            <a:chOff x="91863" y="2470740"/>
            <a:chExt cx="2052889" cy="516136"/>
          </a:xfrm>
        </p:grpSpPr>
        <p:sp>
          <p:nvSpPr>
            <p:cNvPr id="12" name="Rounded Rectangle 66">
              <a:extLst>
                <a:ext uri="{FF2B5EF4-FFF2-40B4-BE49-F238E27FC236}">
                  <a16:creationId xmlns:a16="http://schemas.microsoft.com/office/drawing/2014/main" id="{6C13D100-D70E-4FC0-89B8-29E24D9C1764}"/>
                </a:ext>
              </a:extLst>
            </p:cNvPr>
            <p:cNvSpPr/>
            <p:nvPr/>
          </p:nvSpPr>
          <p:spPr>
            <a:xfrm>
              <a:off x="229044" y="2565640"/>
              <a:ext cx="1658371" cy="30475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41B9D1A-AF13-4424-93A9-6D401153E1C9}"/>
                </a:ext>
              </a:extLst>
            </p:cNvPr>
            <p:cNvSpPr txBox="1"/>
            <p:nvPr/>
          </p:nvSpPr>
          <p:spPr>
            <a:xfrm>
              <a:off x="703188" y="2574919"/>
              <a:ext cx="10694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>
                  <a:solidFill>
                    <a:schemeClr val="bg1"/>
                  </a:solidFill>
                  <a:latin typeface="Tw Cen MT" panose="020B0602020104020603" pitchFamily="34" charset="77"/>
                </a:rPr>
                <a:t>AWARDING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CF5A39FC-875E-48F2-B714-F19E11A3252C}"/>
                </a:ext>
              </a:extLst>
            </p:cNvPr>
            <p:cNvSpPr/>
            <p:nvPr/>
          </p:nvSpPr>
          <p:spPr>
            <a:xfrm>
              <a:off x="102346" y="2470740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693AD783-7BC6-4AFA-8AB8-6DA78CA3E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72648" y="2472192"/>
              <a:ext cx="372104" cy="507977"/>
            </a:xfrm>
            <a:prstGeom prst="rect">
              <a:avLst/>
            </a:prstGeom>
          </p:spPr>
        </p:pic>
        <p:pic>
          <p:nvPicPr>
            <p:cNvPr id="76" name="Picture 75" descr="Icon&#10;&#10;Description automatically generated">
              <a:extLst>
                <a:ext uri="{FF2B5EF4-FFF2-40B4-BE49-F238E27FC236}">
                  <a16:creationId xmlns:a16="http://schemas.microsoft.com/office/drawing/2014/main" id="{7A250173-1218-4923-900D-1FFD296EC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863" y="2615870"/>
              <a:ext cx="309311" cy="347975"/>
            </a:xfrm>
            <a:prstGeom prst="rect">
              <a:avLst/>
            </a:prstGeom>
          </p:spPr>
        </p:pic>
        <p:pic>
          <p:nvPicPr>
            <p:cNvPr id="77" name="Picture 76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B1D072-B247-486A-9D4C-02E28EF39A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4775" t="-6313" r="-21448"/>
            <a:stretch/>
          </p:blipFill>
          <p:spPr>
            <a:xfrm>
              <a:off x="173105" y="2517526"/>
              <a:ext cx="471517" cy="466969"/>
            </a:xfrm>
            <a:prstGeom prst="ellipse">
              <a:avLst/>
            </a:prstGeom>
          </p:spPr>
        </p:pic>
      </p:grpSp>
      <p:pic>
        <p:nvPicPr>
          <p:cNvPr id="78" name="Picture 77" descr="Icon&#10;&#10;Description automatically generated with medium confidence">
            <a:extLst>
              <a:ext uri="{FF2B5EF4-FFF2-40B4-BE49-F238E27FC236}">
                <a16:creationId xmlns:a16="http://schemas.microsoft.com/office/drawing/2014/main" id="{C6B0B715-3CF3-4FAB-B660-3C2830F6F97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244" y="3459900"/>
            <a:ext cx="511876" cy="399809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D3638E5-2047-414D-9633-FB20A4242531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046" y="3368240"/>
            <a:ext cx="198468" cy="542631"/>
          </a:xfrm>
          <a:prstGeom prst="rect">
            <a:avLst/>
          </a:prstGeom>
        </p:spPr>
      </p:pic>
      <p:pic>
        <p:nvPicPr>
          <p:cNvPr id="80" name="Picture 79" descr="A picture containing text&#10;&#10;Description automatically generated">
            <a:extLst>
              <a:ext uri="{FF2B5EF4-FFF2-40B4-BE49-F238E27FC236}">
                <a16:creationId xmlns:a16="http://schemas.microsoft.com/office/drawing/2014/main" id="{4F85C00D-2A9B-4CF0-8667-247433FF40E8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6713322" y="3267836"/>
            <a:ext cx="489669" cy="484933"/>
          </a:xfrm>
          <a:prstGeom prst="ellipse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D55182D2-1079-420F-95A3-7DC5BCBCBBF5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0651" y="1010180"/>
            <a:ext cx="538079" cy="551934"/>
          </a:xfrm>
          <a:prstGeom prst="ellipse">
            <a:avLst/>
          </a:prstGeom>
        </p:spPr>
      </p:pic>
      <p:pic>
        <p:nvPicPr>
          <p:cNvPr id="83" name="Picture 82" descr="Icon&#10;&#10;Description automatically generated with medium confidence">
            <a:extLst>
              <a:ext uri="{FF2B5EF4-FFF2-40B4-BE49-F238E27FC236}">
                <a16:creationId xmlns:a16="http://schemas.microsoft.com/office/drawing/2014/main" id="{0EC41EDA-B0C6-4316-A82F-E1CB98B85B86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7966" y="3336101"/>
            <a:ext cx="446403" cy="446403"/>
          </a:xfrm>
          <a:prstGeom prst="rect">
            <a:avLst/>
          </a:prstGeom>
        </p:spPr>
      </p:pic>
      <p:pic>
        <p:nvPicPr>
          <p:cNvPr id="84" name="Picture 83" descr="Icon&#10;&#10;Description automatically generated with medium confidence">
            <a:extLst>
              <a:ext uri="{FF2B5EF4-FFF2-40B4-BE49-F238E27FC236}">
                <a16:creationId xmlns:a16="http://schemas.microsoft.com/office/drawing/2014/main" id="{58FAF891-19ED-46A7-8A94-B8F724E721C4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5031" y="3343684"/>
            <a:ext cx="446403" cy="446403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F32DC176-DCFC-4532-ACA1-2E6C3C939E9D}"/>
              </a:ext>
            </a:extLst>
          </p:cNvPr>
          <p:cNvSpPr txBox="1"/>
          <p:nvPr/>
        </p:nvSpPr>
        <p:spPr>
          <a:xfrm>
            <a:off x="61531" y="4102826"/>
            <a:ext cx="3521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Rp3 </a:t>
            </a:r>
            <a:r>
              <a:rPr lang="en-ID" sz="1100" err="1"/>
              <a:t>miliar</a:t>
            </a:r>
            <a:r>
              <a:rPr lang="en-ID" sz="1100"/>
              <a:t> </a:t>
            </a:r>
            <a:r>
              <a:rPr lang="en-ID" sz="1100" err="1"/>
              <a:t>Valuasi</a:t>
            </a:r>
            <a:r>
              <a:rPr lang="en-ID" sz="1100"/>
              <a:t> Nilai </a:t>
            </a:r>
            <a:r>
              <a:rPr lang="en-ID" sz="1100" err="1"/>
              <a:t>Ekonomi</a:t>
            </a:r>
            <a:r>
              <a:rPr lang="en-ID" sz="1100"/>
              <a:t> </a:t>
            </a:r>
            <a:r>
              <a:rPr lang="en-ID" sz="1100" err="1"/>
              <a:t>Hutan</a:t>
            </a:r>
            <a:r>
              <a:rPr lang="en-ID" sz="1100"/>
              <a:t> Mangrove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Rp552 Juta Total </a:t>
            </a:r>
            <a:r>
              <a:rPr lang="en-ID" sz="1100" err="1"/>
              <a:t>pendapatan</a:t>
            </a:r>
            <a:r>
              <a:rPr lang="en-ID" sz="1100"/>
              <a:t> </a:t>
            </a:r>
            <a:r>
              <a:rPr lang="en-ID" sz="1100" err="1"/>
              <a:t>Kelompok</a:t>
            </a:r>
            <a:r>
              <a:rPr lang="en-ID" sz="110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Rp518 Juta </a:t>
            </a:r>
            <a:r>
              <a:rPr lang="en-ID" sz="1100" err="1"/>
              <a:t>Potensi</a:t>
            </a:r>
            <a:r>
              <a:rPr lang="en-ID" sz="1100"/>
              <a:t> </a:t>
            </a:r>
            <a:r>
              <a:rPr lang="en-ID" sz="1100" err="1"/>
              <a:t>Ekonomi</a:t>
            </a:r>
            <a:r>
              <a:rPr lang="en-ID" sz="1100"/>
              <a:t> </a:t>
            </a:r>
            <a:r>
              <a:rPr lang="en-ID" sz="1100" err="1"/>
              <a:t>dari</a:t>
            </a:r>
            <a:r>
              <a:rPr lang="en-ID" sz="1100"/>
              <a:t> </a:t>
            </a:r>
            <a:r>
              <a:rPr lang="en-ID" sz="1100" err="1"/>
              <a:t>Multiplyer</a:t>
            </a:r>
            <a:r>
              <a:rPr lang="en-ID" sz="1100"/>
              <a:t> Effect UKM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/>
              <a:t>Rp300Juta </a:t>
            </a:r>
            <a:r>
              <a:rPr lang="en-ID" sz="1100" err="1"/>
              <a:t>Penghematan</a:t>
            </a:r>
            <a:r>
              <a:rPr lang="en-ID" sz="1100"/>
              <a:t> </a:t>
            </a:r>
            <a:r>
              <a:rPr lang="en-ID" sz="1100" err="1"/>
              <a:t>dari</a:t>
            </a:r>
            <a:r>
              <a:rPr lang="en-ID" sz="1100"/>
              <a:t> </a:t>
            </a:r>
            <a:r>
              <a:rPr lang="en-ID" sz="1100" err="1"/>
              <a:t>pemanfaatan</a:t>
            </a:r>
            <a:r>
              <a:rPr lang="en-ID" sz="1100"/>
              <a:t> </a:t>
            </a:r>
            <a:r>
              <a:rPr lang="en-ID" sz="1100" err="1"/>
              <a:t>Limbah</a:t>
            </a:r>
            <a:endParaRPr lang="en-US" sz="110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06904F-ED90-4D51-8EA5-96A1E4F65803}"/>
              </a:ext>
            </a:extLst>
          </p:cNvPr>
          <p:cNvGrpSpPr/>
          <p:nvPr/>
        </p:nvGrpSpPr>
        <p:grpSpPr>
          <a:xfrm>
            <a:off x="3674703" y="5341030"/>
            <a:ext cx="957328" cy="261610"/>
            <a:chOff x="185579" y="6602776"/>
            <a:chExt cx="957328" cy="261610"/>
          </a:xfrm>
        </p:grpSpPr>
        <p:sp>
          <p:nvSpPr>
            <p:cNvPr id="86" name="Rounded Rectangle 133">
              <a:extLst>
                <a:ext uri="{FF2B5EF4-FFF2-40B4-BE49-F238E27FC236}">
                  <a16:creationId xmlns:a16="http://schemas.microsoft.com/office/drawing/2014/main" id="{F1D14D74-67FA-4539-93DF-54215D594564}"/>
                </a:ext>
              </a:extLst>
            </p:cNvPr>
            <p:cNvSpPr/>
            <p:nvPr/>
          </p:nvSpPr>
          <p:spPr>
            <a:xfrm>
              <a:off x="185579" y="6645731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71CCB32F-4BEA-4CD5-8CC8-1417CA851D3B}"/>
                </a:ext>
              </a:extLst>
            </p:cNvPr>
            <p:cNvSpPr txBox="1"/>
            <p:nvPr/>
          </p:nvSpPr>
          <p:spPr>
            <a:xfrm>
              <a:off x="193130" y="6602776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latin typeface="Tw Cen MT" panose="020B0602020104020603" pitchFamily="34" charset="77"/>
                </a:rPr>
                <a:t>WELLBEING</a:t>
              </a:r>
            </a:p>
          </p:txBody>
        </p:sp>
      </p:grpSp>
      <p:sp>
        <p:nvSpPr>
          <p:cNvPr id="88" name="Rounded Rectangle 135">
            <a:extLst>
              <a:ext uri="{FF2B5EF4-FFF2-40B4-BE49-F238E27FC236}">
                <a16:creationId xmlns:a16="http://schemas.microsoft.com/office/drawing/2014/main" id="{BABD1589-9843-4A4A-9C1D-0801C9766C44}"/>
              </a:ext>
            </a:extLst>
          </p:cNvPr>
          <p:cNvSpPr/>
          <p:nvPr/>
        </p:nvSpPr>
        <p:spPr>
          <a:xfrm>
            <a:off x="3575223" y="3934495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2D2AD74-B05C-407C-8E83-55E9046E05A4}"/>
              </a:ext>
            </a:extLst>
          </p:cNvPr>
          <p:cNvSpPr txBox="1"/>
          <p:nvPr/>
        </p:nvSpPr>
        <p:spPr>
          <a:xfrm>
            <a:off x="3645600" y="3893959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NATURE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08FEC4B-AD55-4764-BAA1-DA6F62166602}"/>
              </a:ext>
            </a:extLst>
          </p:cNvPr>
          <p:cNvGrpSpPr/>
          <p:nvPr/>
        </p:nvGrpSpPr>
        <p:grpSpPr>
          <a:xfrm>
            <a:off x="156522" y="4913523"/>
            <a:ext cx="865981" cy="261610"/>
            <a:chOff x="2735449" y="5903962"/>
            <a:chExt cx="865981" cy="261610"/>
          </a:xfrm>
        </p:grpSpPr>
        <p:sp>
          <p:nvSpPr>
            <p:cNvPr id="90" name="Rounded Rectangle 137">
              <a:extLst>
                <a:ext uri="{FF2B5EF4-FFF2-40B4-BE49-F238E27FC236}">
                  <a16:creationId xmlns:a16="http://schemas.microsoft.com/office/drawing/2014/main" id="{DC407F3D-DC48-4D91-AA6D-2A5EF90BFDE2}"/>
                </a:ext>
              </a:extLst>
            </p:cNvPr>
            <p:cNvSpPr/>
            <p:nvPr/>
          </p:nvSpPr>
          <p:spPr>
            <a:xfrm>
              <a:off x="2735449" y="594417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E05469C2-E659-4897-B2C5-9E462DB8DD80}"/>
                </a:ext>
              </a:extLst>
            </p:cNvPr>
            <p:cNvSpPr txBox="1"/>
            <p:nvPr/>
          </p:nvSpPr>
          <p:spPr>
            <a:xfrm>
              <a:off x="2874795" y="5903962"/>
              <a:ext cx="63073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latin typeface="Tw Cen MT" panose="020B0602020104020603" pitchFamily="34" charset="77"/>
                </a:rPr>
                <a:t>SOSIAL</a:t>
              </a:r>
            </a:p>
          </p:txBody>
        </p:sp>
      </p:grpSp>
      <p:sp>
        <p:nvSpPr>
          <p:cNvPr id="92" name="Rounded Rectangle 93">
            <a:extLst>
              <a:ext uri="{FF2B5EF4-FFF2-40B4-BE49-F238E27FC236}">
                <a16:creationId xmlns:a16="http://schemas.microsoft.com/office/drawing/2014/main" id="{FBFBA1BC-C0D2-45DC-BC78-F925121DA927}"/>
              </a:ext>
            </a:extLst>
          </p:cNvPr>
          <p:cNvSpPr/>
          <p:nvPr/>
        </p:nvSpPr>
        <p:spPr>
          <a:xfrm>
            <a:off x="9826830" y="3323826"/>
            <a:ext cx="2291991" cy="3439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DDB9C77-009C-42C0-AA63-4059C1EBEEA6}"/>
              </a:ext>
            </a:extLst>
          </p:cNvPr>
          <p:cNvSpPr txBox="1"/>
          <p:nvPr/>
        </p:nvSpPr>
        <p:spPr>
          <a:xfrm>
            <a:off x="10051181" y="3353171"/>
            <a:ext cx="20158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w Cen MT" panose="020B0602020104020603" pitchFamily="34" charset="77"/>
              </a:rPr>
              <a:t>KERJASAMA STAKEHOLDER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5CFBBF0C-6049-40F5-8D75-D84F5D9E8320}"/>
              </a:ext>
            </a:extLst>
          </p:cNvPr>
          <p:cNvSpPr/>
          <p:nvPr/>
        </p:nvSpPr>
        <p:spPr>
          <a:xfrm>
            <a:off x="9517583" y="3223934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EF55A4-E547-46BA-B8F4-3AC75069D433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18439" y="1609697"/>
            <a:ext cx="588294" cy="530347"/>
          </a:xfrm>
          <a:prstGeom prst="ellipse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6F7405B0-4201-4C40-8F86-7ACA3CC0325C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95480" y="2370858"/>
            <a:ext cx="588294" cy="552202"/>
          </a:xfrm>
          <a:prstGeom prst="ellipse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F8D0F682-B4EC-46E4-A0D9-05ED7966E146}"/>
              </a:ext>
            </a:extLst>
          </p:cNvPr>
          <p:cNvSpPr txBox="1"/>
          <p:nvPr/>
        </p:nvSpPr>
        <p:spPr>
          <a:xfrm>
            <a:off x="9443572" y="3771711"/>
            <a:ext cx="26472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>
                <a:latin typeface="Tw Cen MT" panose="020B0602020104020603" pitchFamily="34" charset="77"/>
              </a:rPr>
              <a:t>Kementerian </a:t>
            </a:r>
            <a:r>
              <a:rPr lang="en-ID" sz="1200" err="1">
                <a:latin typeface="Tw Cen MT" panose="020B0602020104020603" pitchFamily="34" charset="77"/>
              </a:rPr>
              <a:t>Lingkungan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Hidup</a:t>
            </a:r>
            <a:r>
              <a:rPr lang="en-ID" sz="1200">
                <a:latin typeface="Tw Cen MT" panose="020B0602020104020603" pitchFamily="34" charset="77"/>
              </a:rPr>
              <a:t> &amp; </a:t>
            </a:r>
            <a:r>
              <a:rPr lang="en-ID" sz="1200" err="1">
                <a:latin typeface="Tw Cen MT" panose="020B0602020104020603" pitchFamily="34" charset="77"/>
              </a:rPr>
              <a:t>Kehutanan</a:t>
            </a:r>
            <a:r>
              <a:rPr lang="en-ID" sz="1200">
                <a:latin typeface="Tw Cen MT" panose="020B0602020104020603" pitchFamily="34" charset="77"/>
              </a:rPr>
              <a:t> RI – BPHM Wilayah I Denpasar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>
                <a:latin typeface="Tw Cen MT" panose="020B0602020104020603" pitchFamily="34" charset="77"/>
              </a:rPr>
              <a:t>Badan </a:t>
            </a:r>
            <a:r>
              <a:rPr lang="en-ID" sz="1200" err="1">
                <a:latin typeface="Tw Cen MT" panose="020B0602020104020603" pitchFamily="34" charset="77"/>
              </a:rPr>
              <a:t>Lingkungan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Hidup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Provinsi</a:t>
            </a:r>
            <a:r>
              <a:rPr lang="en-ID" sz="1200">
                <a:latin typeface="Tw Cen MT" panose="020B0602020104020603" pitchFamily="34" charset="77"/>
              </a:rPr>
              <a:t> dan </a:t>
            </a:r>
            <a:r>
              <a:rPr lang="en-ID" sz="1200" err="1">
                <a:latin typeface="Tw Cen MT" panose="020B0602020104020603" pitchFamily="34" charset="77"/>
              </a:rPr>
              <a:t>Kabupaten</a:t>
            </a:r>
            <a:r>
              <a:rPr lang="en-ID" sz="1200">
                <a:latin typeface="Tw Cen MT" panose="020B0602020104020603" pitchFamily="34" charset="77"/>
              </a:rPr>
              <a:t>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Pemerintah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Desa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Labuhan</a:t>
            </a:r>
            <a:r>
              <a:rPr lang="en-ID" sz="1200">
                <a:latin typeface="Tw Cen MT" panose="020B0602020104020603" pitchFamily="34" charset="77"/>
              </a:rPr>
              <a:t>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Kelompok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Kerja</a:t>
            </a:r>
            <a:r>
              <a:rPr lang="en-ID" sz="1200">
                <a:latin typeface="Tw Cen MT" panose="020B0602020104020603" pitchFamily="34" charset="77"/>
              </a:rPr>
              <a:t> Mangrove Daerah </a:t>
            </a:r>
            <a:r>
              <a:rPr lang="en-ID" sz="1200" err="1">
                <a:latin typeface="Tw Cen MT" panose="020B0602020104020603" pitchFamily="34" charset="77"/>
              </a:rPr>
              <a:t>Provinsi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Jawa</a:t>
            </a:r>
            <a:r>
              <a:rPr lang="en-ID" sz="1200">
                <a:latin typeface="Tw Cen MT" panose="020B0602020104020603" pitchFamily="34" charset="77"/>
              </a:rPr>
              <a:t> Timur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>
                <a:latin typeface="Tw Cen MT" panose="020B0602020104020603" pitchFamily="34" charset="77"/>
              </a:rPr>
              <a:t>Universitas </a:t>
            </a:r>
            <a:r>
              <a:rPr lang="en-ID" sz="1200" err="1">
                <a:latin typeface="Tw Cen MT" panose="020B0602020104020603" pitchFamily="34" charset="77"/>
              </a:rPr>
              <a:t>Trunojoyo</a:t>
            </a:r>
            <a:r>
              <a:rPr lang="en-ID" sz="1200">
                <a:latin typeface="Tw Cen MT" panose="020B0602020104020603" pitchFamily="34" charset="77"/>
              </a:rPr>
              <a:t> Madura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>
                <a:latin typeface="Tw Cen MT" panose="020B0602020104020603" pitchFamily="34" charset="77"/>
              </a:rPr>
              <a:t>Yayasan Mangrove </a:t>
            </a:r>
            <a:r>
              <a:rPr lang="en-ID" sz="1200" err="1">
                <a:latin typeface="Tw Cen MT" panose="020B0602020104020603" pitchFamily="34" charset="77"/>
              </a:rPr>
              <a:t>Center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Tuban</a:t>
            </a:r>
            <a:endParaRPr lang="en-ID" sz="12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Dinas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Kehutanan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Kab</a:t>
            </a:r>
            <a:r>
              <a:rPr lang="en-ID" sz="1200">
                <a:latin typeface="Tw Cen MT" panose="020B0602020104020603" pitchFamily="34" charset="77"/>
              </a:rPr>
              <a:t>. </a:t>
            </a:r>
            <a:r>
              <a:rPr lang="en-ID" sz="1200" err="1">
                <a:latin typeface="Tw Cen MT" panose="020B0602020104020603" pitchFamily="34" charset="77"/>
              </a:rPr>
              <a:t>Bangkalan</a:t>
            </a:r>
            <a:r>
              <a:rPr lang="en-ID" sz="1200">
                <a:latin typeface="Tw Cen MT" panose="020B0602020104020603" pitchFamily="34" charset="77"/>
              </a:rPr>
              <a:t>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Pemerintah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Kecapatan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Sepulu</a:t>
            </a:r>
            <a:endParaRPr lang="en-ID" sz="1200">
              <a:latin typeface="Tw Cen MT" panose="020B0602020104020603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E58841-E211-4DF7-AD9E-DE3434F83BC4}"/>
              </a:ext>
            </a:extLst>
          </p:cNvPr>
          <p:cNvSpPr txBox="1"/>
          <p:nvPr/>
        </p:nvSpPr>
        <p:spPr>
          <a:xfrm>
            <a:off x="608725" y="3051652"/>
            <a:ext cx="2922370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100">
                <a:latin typeface="Tw Cen MT" panose="020B0602020104020603" pitchFamily="34" charset="77"/>
              </a:rPr>
              <a:t>Great Practice Award</a:t>
            </a:r>
          </a:p>
          <a:p>
            <a:pPr marL="171450" indent="-171450">
              <a:buFont typeface="Arial"/>
              <a:buChar char="•"/>
            </a:pPr>
            <a:r>
              <a:rPr lang="en-US" sz="1100">
                <a:latin typeface="Tw Cen MT" panose="020B0602020104020603" pitchFamily="34" charset="77"/>
                <a:cs typeface="Calibri"/>
              </a:rPr>
              <a:t>Platinum </a:t>
            </a:r>
            <a:r>
              <a:rPr lang="en-US" sz="1100">
                <a:latin typeface="Tw Cen MT" panose="020B0602020104020603" pitchFamily="34" charset="77"/>
                <a:ea typeface="+mn-lt"/>
                <a:cs typeface="+mn-lt"/>
              </a:rPr>
              <a:t>pada Indonesia CSR Award 2020</a:t>
            </a:r>
            <a:endParaRPr lang="en-US" sz="1100">
              <a:latin typeface="Tw Cen MT" panose="020B0602020104020603" pitchFamily="34" charset="77"/>
              <a:cs typeface="Calibri"/>
            </a:endParaRPr>
          </a:p>
          <a:p>
            <a:endParaRPr lang="en-US" sz="1100">
              <a:latin typeface="Tw Cen MT" panose="020B0602020104020603" pitchFamily="34" charset="77"/>
              <a:cs typeface="Calibri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9735C91-6846-4FAC-841E-D24BFDDC79B1}"/>
              </a:ext>
            </a:extLst>
          </p:cNvPr>
          <p:cNvSpPr txBox="1"/>
          <p:nvPr/>
        </p:nvSpPr>
        <p:spPr>
          <a:xfrm>
            <a:off x="3659148" y="3024465"/>
            <a:ext cx="3292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200">
                <a:latin typeface="Tw Cen MT" panose="020B0602020104020603" pitchFamily="34" charset="77"/>
              </a:rPr>
              <a:t>Taman Mangrove </a:t>
            </a:r>
            <a:r>
              <a:rPr lang="en-ID" sz="1200" err="1">
                <a:latin typeface="Tw Cen MT" panose="020B0602020104020603" pitchFamily="34" charset="77"/>
              </a:rPr>
              <a:t>Menjadi</a:t>
            </a:r>
            <a:r>
              <a:rPr lang="en-ID" sz="1200">
                <a:latin typeface="Tw Cen MT" panose="020B0602020104020603" pitchFamily="34" charset="77"/>
              </a:rPr>
              <a:t> Pusat </a:t>
            </a:r>
            <a:r>
              <a:rPr lang="en-ID" sz="1200" err="1">
                <a:latin typeface="Tw Cen MT" panose="020B0602020104020603" pitchFamily="34" charset="77"/>
              </a:rPr>
              <a:t>Pariwisata</a:t>
            </a:r>
            <a:endParaRPr lang="en-US" sz="1200">
              <a:latin typeface="Tw Cen MT" panose="020B0602020104020603" pitchFamily="34" charset="77"/>
            </a:endParaRP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6AFBDCC-88BF-4365-B139-C1DA67673949}"/>
              </a:ext>
            </a:extLst>
          </p:cNvPr>
          <p:cNvGrpSpPr/>
          <p:nvPr/>
        </p:nvGrpSpPr>
        <p:grpSpPr>
          <a:xfrm>
            <a:off x="3741696" y="2818046"/>
            <a:ext cx="855617" cy="261610"/>
            <a:chOff x="3678665" y="1973110"/>
            <a:chExt cx="855617" cy="261610"/>
          </a:xfrm>
        </p:grpSpPr>
        <p:sp>
          <p:nvSpPr>
            <p:cNvPr id="109" name="Rounded Rectangle 98">
              <a:extLst>
                <a:ext uri="{FF2B5EF4-FFF2-40B4-BE49-F238E27FC236}">
                  <a16:creationId xmlns:a16="http://schemas.microsoft.com/office/drawing/2014/main" id="{391663BE-02FA-4304-9CC1-CABA4B4DFA26}"/>
                </a:ext>
              </a:extLst>
            </p:cNvPr>
            <p:cNvSpPr/>
            <p:nvPr/>
          </p:nvSpPr>
          <p:spPr>
            <a:xfrm>
              <a:off x="3678665" y="2002276"/>
              <a:ext cx="855617" cy="18893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1FCA35E-F2ED-43B9-9156-640206DC4ECD}"/>
                </a:ext>
              </a:extLst>
            </p:cNvPr>
            <p:cNvSpPr txBox="1"/>
            <p:nvPr/>
          </p:nvSpPr>
          <p:spPr>
            <a:xfrm>
              <a:off x="3685099" y="1973110"/>
              <a:ext cx="8322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2015-2016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3B1A07F8-844C-4BED-AAF3-5A097B711997}"/>
              </a:ext>
            </a:extLst>
          </p:cNvPr>
          <p:cNvSpPr txBox="1"/>
          <p:nvPr/>
        </p:nvSpPr>
        <p:spPr>
          <a:xfrm>
            <a:off x="3619550" y="1814230"/>
            <a:ext cx="36584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200" b="1" err="1"/>
              <a:t>Penebangan</a:t>
            </a:r>
            <a:r>
              <a:rPr lang="en-ID" sz="1200" b="1"/>
              <a:t> &amp; </a:t>
            </a:r>
            <a:r>
              <a:rPr lang="en-ID" sz="1200" b="1" err="1"/>
              <a:t>Pemburuan</a:t>
            </a:r>
            <a:r>
              <a:rPr lang="en-ID" sz="1200" b="1"/>
              <a:t> Mangrove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200" err="1">
                <a:latin typeface="Tw Cen MT" panose="020B0602020104020603" pitchFamily="34" charset="77"/>
              </a:rPr>
              <a:t>Hilangnya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Fungsi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hutan</a:t>
            </a:r>
            <a:r>
              <a:rPr lang="en-ID" sz="1200">
                <a:latin typeface="Tw Cen MT" panose="020B0602020104020603" pitchFamily="34" charset="77"/>
              </a:rPr>
              <a:t> mangrove &amp; </a:t>
            </a:r>
            <a:r>
              <a:rPr lang="en-ID" sz="1200" err="1">
                <a:latin typeface="Tw Cen MT" panose="020B0602020104020603" pitchFamily="34" charset="77"/>
              </a:rPr>
              <a:t>abrasi</a:t>
            </a:r>
            <a:endParaRPr lang="en-ID" sz="1200">
              <a:latin typeface="Tw Cen MT" panose="020B0602020104020603" pitchFamily="34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err="1">
                <a:latin typeface="Tw Cen MT" panose="020B0602020104020603" pitchFamily="34" charset="77"/>
              </a:rPr>
              <a:t>Tingka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Kekritisan</a:t>
            </a:r>
            <a:r>
              <a:rPr lang="en-US" sz="1200">
                <a:latin typeface="Tw Cen MT" panose="020B0602020104020603" pitchFamily="34" charset="77"/>
              </a:rPr>
              <a:t> Mangrove 17,5 Ha </a:t>
            </a:r>
            <a:r>
              <a:rPr lang="en-US" sz="1200" err="1">
                <a:latin typeface="Tw Cen MT" panose="020B0602020104020603" pitchFamily="34" charset="77"/>
              </a:rPr>
              <a:t>rusak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parah</a:t>
            </a:r>
            <a:endParaRPr lang="en-US" sz="1200">
              <a:latin typeface="Tw Cen MT" panose="020B0602020104020603" pitchFamily="34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err="1">
                <a:latin typeface="Tw Cen MT" panose="020B0602020104020603" pitchFamily="34" charset="77"/>
              </a:rPr>
              <a:t>Konservasi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mulai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dilakukan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untuk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menjawab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permasalahan</a:t>
            </a:r>
            <a:r>
              <a:rPr lang="en-US" sz="1200">
                <a:latin typeface="Tw Cen MT" panose="020B0602020104020603" pitchFamily="34" charset="77"/>
              </a:rPr>
              <a:t> </a:t>
            </a:r>
            <a:r>
              <a:rPr lang="en-US" sz="1200" err="1">
                <a:latin typeface="Tw Cen MT" panose="020B0602020104020603" pitchFamily="34" charset="77"/>
              </a:rPr>
              <a:t>abrasi</a:t>
            </a:r>
            <a:endParaRPr lang="en-US" sz="1200">
              <a:latin typeface="Tw Cen MT" panose="020B0602020104020603" pitchFamily="34" charset="77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F25FDD1-01DE-439A-9150-9611B40463E9}"/>
              </a:ext>
            </a:extLst>
          </p:cNvPr>
          <p:cNvGrpSpPr/>
          <p:nvPr/>
        </p:nvGrpSpPr>
        <p:grpSpPr>
          <a:xfrm>
            <a:off x="3722494" y="1576362"/>
            <a:ext cx="486030" cy="261610"/>
            <a:chOff x="3669227" y="1970844"/>
            <a:chExt cx="486030" cy="261610"/>
          </a:xfrm>
        </p:grpSpPr>
        <p:sp>
          <p:nvSpPr>
            <p:cNvPr id="113" name="Rounded Rectangle 98">
              <a:extLst>
                <a:ext uri="{FF2B5EF4-FFF2-40B4-BE49-F238E27FC236}">
                  <a16:creationId xmlns:a16="http://schemas.microsoft.com/office/drawing/2014/main" id="{8469B28C-A27C-433E-9867-D06AA76EF418}"/>
                </a:ext>
              </a:extLst>
            </p:cNvPr>
            <p:cNvSpPr/>
            <p:nvPr/>
          </p:nvSpPr>
          <p:spPr>
            <a:xfrm>
              <a:off x="3678666" y="2002276"/>
              <a:ext cx="463766" cy="18893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9FAC037E-3806-43F3-83F3-EA61CC70CA49}"/>
                </a:ext>
              </a:extLst>
            </p:cNvPr>
            <p:cNvSpPr txBox="1"/>
            <p:nvPr/>
          </p:nvSpPr>
          <p:spPr>
            <a:xfrm>
              <a:off x="3669227" y="1970844"/>
              <a:ext cx="4860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2013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6857921E-DD73-4BD5-B26B-2686A939F8B8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5239" y="3764537"/>
            <a:ext cx="1115774" cy="1053555"/>
          </a:xfrm>
          <a:prstGeom prst="rect">
            <a:avLst/>
          </a:prstGeom>
        </p:spPr>
      </p:pic>
      <p:grpSp>
        <p:nvGrpSpPr>
          <p:cNvPr id="100" name="Group 99">
            <a:extLst>
              <a:ext uri="{FF2B5EF4-FFF2-40B4-BE49-F238E27FC236}">
                <a16:creationId xmlns:a16="http://schemas.microsoft.com/office/drawing/2014/main" id="{051CC93E-74A9-884E-BF46-BA435391BC44}"/>
              </a:ext>
            </a:extLst>
          </p:cNvPr>
          <p:cNvGrpSpPr/>
          <p:nvPr/>
        </p:nvGrpSpPr>
        <p:grpSpPr>
          <a:xfrm>
            <a:off x="9503184" y="3199725"/>
            <a:ext cx="560037" cy="566069"/>
            <a:chOff x="5982608" y="3508974"/>
            <a:chExt cx="599644" cy="606103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0336F1D6-2DBD-B54D-8EC0-FE836D06A127}"/>
                </a:ext>
              </a:extLst>
            </p:cNvPr>
            <p:cNvSpPr/>
            <p:nvPr/>
          </p:nvSpPr>
          <p:spPr>
            <a:xfrm>
              <a:off x="5987445" y="3533162"/>
              <a:ext cx="581915" cy="58191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Picture 115" descr="A picture containing text, toy, doll, vector graphics&#10;&#10;Description automatically generated">
              <a:extLst>
                <a:ext uri="{FF2B5EF4-FFF2-40B4-BE49-F238E27FC236}">
                  <a16:creationId xmlns:a16="http://schemas.microsoft.com/office/drawing/2014/main" id="{2EA319B1-A7FC-A841-B411-CE7862654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2608" y="3508974"/>
              <a:ext cx="599644" cy="599644"/>
            </a:xfrm>
            <a:prstGeom prst="rect">
              <a:avLst/>
            </a:prstGeom>
          </p:spPr>
        </p:pic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20D964C6-E508-7C47-9ACC-BAA7E0DC2B33}"/>
              </a:ext>
            </a:extLst>
          </p:cNvPr>
          <p:cNvSpPr/>
          <p:nvPr/>
        </p:nvSpPr>
        <p:spPr>
          <a:xfrm>
            <a:off x="522" y="6194797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D491FA38-8EF6-9F41-8F90-014D06125AC4}"/>
              </a:ext>
            </a:extLst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50477175-B527-C944-A9F1-8059C8E381C1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39276"/>
            <a:ext cx="1589649" cy="718724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A345508D-F2B3-5A4D-B3A9-DAFABD2D0B6A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B86C4C3B-0944-4EDA-92D6-A81ADD02B98C}"/>
              </a:ext>
            </a:extLst>
          </p:cNvPr>
          <p:cNvSpPr txBox="1"/>
          <p:nvPr/>
        </p:nvSpPr>
        <p:spPr>
          <a:xfrm>
            <a:off x="3603461" y="5523847"/>
            <a:ext cx="332878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Penurunan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Rumah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Tangga</a:t>
            </a:r>
            <a:r>
              <a:rPr lang="en-ID" sz="1100">
                <a:latin typeface="Tw Cen MT" panose="020B0602020104020603" pitchFamily="34" charset="77"/>
              </a:rPr>
              <a:t> Miskin RTM: 95% : 2019: 1 RTM, 2018: 28 RTM, 2016: 125 RTM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  <a:ea typeface="+mn-lt"/>
                <a:cs typeface="+mn-lt"/>
              </a:rPr>
              <a:t>Inklusifitas</a:t>
            </a:r>
            <a:r>
              <a:rPr lang="en-ID" sz="1100">
                <a:latin typeface="Tw Cen MT" panose="020B0602020104020603" pitchFamily="34" charset="77"/>
                <a:ea typeface="+mn-lt"/>
                <a:cs typeface="+mn-lt"/>
              </a:rPr>
              <a:t> </a:t>
            </a:r>
            <a:r>
              <a:rPr lang="en-ID" sz="1100" err="1">
                <a:latin typeface="Tw Cen MT" panose="020B0602020104020603" pitchFamily="34" charset="77"/>
                <a:ea typeface="+mn-lt"/>
                <a:cs typeface="+mn-lt"/>
              </a:rPr>
              <a:t>Pemerintah</a:t>
            </a:r>
            <a:r>
              <a:rPr lang="en-ID" sz="1100">
                <a:latin typeface="Tw Cen MT" panose="020B0602020104020603" pitchFamily="34" charset="77"/>
                <a:ea typeface="+mn-lt"/>
                <a:cs typeface="+mn-lt"/>
              </a:rPr>
              <a:t> TOP 21 Program </a:t>
            </a:r>
            <a:r>
              <a:rPr lang="en-ID" sz="1100" err="1">
                <a:latin typeface="Tw Cen MT" panose="020B0602020104020603" pitchFamily="34" charset="77"/>
                <a:ea typeface="+mn-lt"/>
                <a:cs typeface="+mn-lt"/>
              </a:rPr>
              <a:t>Prioritas</a:t>
            </a:r>
            <a:r>
              <a:rPr lang="en-ID" sz="1100">
                <a:latin typeface="Tw Cen MT" panose="020B0602020104020603" pitchFamily="34" charset="77"/>
                <a:ea typeface="+mn-lt"/>
                <a:cs typeface="+mn-lt"/>
              </a:rPr>
              <a:t> </a:t>
            </a:r>
            <a:r>
              <a:rPr lang="en-ID" sz="1100" err="1">
                <a:latin typeface="Tw Cen MT" panose="020B0602020104020603" pitchFamily="34" charset="77"/>
                <a:ea typeface="+mn-lt"/>
                <a:cs typeface="+mn-lt"/>
              </a:rPr>
              <a:t>Bupati</a:t>
            </a:r>
            <a:r>
              <a:rPr lang="en-ID" sz="1100">
                <a:latin typeface="Tw Cen MT" panose="020B0602020104020603" pitchFamily="34" charset="77"/>
                <a:ea typeface="+mn-lt"/>
                <a:cs typeface="+mn-lt"/>
              </a:rPr>
              <a:t> </a:t>
            </a:r>
            <a:r>
              <a:rPr lang="en-ID" sz="1100" err="1">
                <a:latin typeface="Tw Cen MT" panose="020B0602020104020603" pitchFamily="34" charset="77"/>
                <a:ea typeface="+mn-lt"/>
                <a:cs typeface="+mn-lt"/>
              </a:rPr>
              <a:t>Bangkalan</a:t>
            </a:r>
            <a:endParaRPr lang="en-ID" sz="1600">
              <a:latin typeface="Tw Cen MT" panose="020B0602020104020603" pitchFamily="34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854F20-5E12-B14A-AE12-FFFEB1304C69}"/>
              </a:ext>
            </a:extLst>
          </p:cNvPr>
          <p:cNvSpPr txBox="1"/>
          <p:nvPr/>
        </p:nvSpPr>
        <p:spPr>
          <a:xfrm>
            <a:off x="6951370" y="4939338"/>
            <a:ext cx="239053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>
                <a:hlinkClick r:id="rId22"/>
              </a:rPr>
              <a:t>https://www.wartapos.id/2019/08/01/ekowisata-mangrove-labuhan-akan-menjadi-rujukan-pendidikan-dan-wisata/</a:t>
            </a:r>
            <a:endParaRPr lang="en-US" sz="7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>
                <a:hlinkClick r:id="rId23"/>
              </a:rPr>
              <a:t>https://www.beritasatu.com/gaya-hidup/567344/wisata-membelah-hutan-mangrove-di-tpm-bangkalan</a:t>
            </a:r>
            <a:endParaRPr lang="en-US" sz="7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>
                <a:hlinkClick r:id="rId24"/>
              </a:rPr>
              <a:t>https://www.pulaumadura.com/2016/11/wisata-hutan-mangrove-bangkalan.html</a:t>
            </a:r>
            <a:endParaRPr lang="en-US" sz="7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>
                <a:hlinkClick r:id="rId25"/>
              </a:rPr>
              <a:t>https://www.wisatamadura.or.id/wisata-hutan-mangrove-di-desa-labuhan-bangkalan/</a:t>
            </a:r>
            <a:r>
              <a:rPr lang="en-US" sz="700"/>
              <a:t> </a:t>
            </a:r>
          </a:p>
        </p:txBody>
      </p:sp>
      <p:sp>
        <p:nvSpPr>
          <p:cNvPr id="8" name="TextBox 61">
            <a:extLst>
              <a:ext uri="{FF2B5EF4-FFF2-40B4-BE49-F238E27FC236}">
                <a16:creationId xmlns:a16="http://schemas.microsoft.com/office/drawing/2014/main" id="{698B0879-97B7-4DBB-A091-5BABDDACC415}"/>
              </a:ext>
            </a:extLst>
          </p:cNvPr>
          <p:cNvSpPr txBox="1"/>
          <p:nvPr/>
        </p:nvSpPr>
        <p:spPr>
          <a:xfrm>
            <a:off x="7306061" y="4765211"/>
            <a:ext cx="2348932" cy="2169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err="1">
                <a:latin typeface="Tw Cen MT"/>
              </a:rPr>
              <a:t>Contoh</a:t>
            </a:r>
            <a:r>
              <a:rPr lang="en-US" sz="900">
                <a:latin typeface="Tw Cen MT"/>
              </a:rPr>
              <a:t> </a:t>
            </a:r>
            <a:r>
              <a:rPr lang="en-US" sz="900" err="1">
                <a:latin typeface="Tw Cen MT"/>
              </a:rPr>
              <a:t>Publikasi</a:t>
            </a:r>
            <a:r>
              <a:rPr lang="en-US" sz="900">
                <a:latin typeface="Tw Cen MT"/>
              </a:rPr>
              <a:t> Antara Lain :</a:t>
            </a:r>
            <a:endParaRPr lang="id-ID" sz="9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193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127">
            <a:extLst>
              <a:ext uri="{FF2B5EF4-FFF2-40B4-BE49-F238E27FC236}">
                <a16:creationId xmlns:a16="http://schemas.microsoft.com/office/drawing/2014/main" id="{0D5FB4AC-95FB-B949-A218-480D2999F569}"/>
              </a:ext>
            </a:extLst>
          </p:cNvPr>
          <p:cNvSpPr/>
          <p:nvPr/>
        </p:nvSpPr>
        <p:spPr>
          <a:xfrm>
            <a:off x="9013436" y="4949230"/>
            <a:ext cx="3063997" cy="2713744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>
            <a:extLst>
              <a:ext uri="{FF2B5EF4-FFF2-40B4-BE49-F238E27FC236}">
                <a16:creationId xmlns:a16="http://schemas.microsoft.com/office/drawing/2014/main" id="{0AD35BAA-82D2-A64F-8B31-FA58CAB9850F}"/>
              </a:ext>
            </a:extLst>
          </p:cNvPr>
          <p:cNvSpPr/>
          <p:nvPr/>
        </p:nvSpPr>
        <p:spPr>
          <a:xfrm>
            <a:off x="7233032" y="3987732"/>
            <a:ext cx="2047528" cy="2713744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F9D50E-DC09-AC48-82DB-BFD20A311F8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59A73E40-53C0-448D-8611-8958FA720301}"/>
              </a:ext>
            </a:extLst>
          </p:cNvPr>
          <p:cNvSpPr txBox="1"/>
          <p:nvPr/>
        </p:nvSpPr>
        <p:spPr>
          <a:xfrm>
            <a:off x="1636647" y="-499381"/>
            <a:ext cx="4306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-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F36D3F-A9F4-4DD9-BCBB-BCACF8621F67}"/>
              </a:ext>
            </a:extLst>
          </p:cNvPr>
          <p:cNvSpPr txBox="1"/>
          <p:nvPr/>
        </p:nvSpPr>
        <p:spPr>
          <a:xfrm>
            <a:off x="114566" y="4628034"/>
            <a:ext cx="4131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i="0" u="none" strike="noStrike" baseline="0">
                <a:latin typeface="Tw Cen MT" panose="020B0602020104020603" pitchFamily="34" charset="77"/>
              </a:rPr>
              <a:t>257 Juta/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Tahun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Pendapatan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Koperasi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Tani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Tunas Makmur</a:t>
            </a:r>
            <a:br>
              <a:rPr lang="en-US" sz="1100" i="0" u="none" strike="noStrike" baseline="0">
                <a:latin typeface="Tw Cen MT" panose="020B0602020104020603" pitchFamily="34" charset="77"/>
              </a:rPr>
            </a:br>
            <a:r>
              <a:rPr lang="en-US" sz="1100" i="0" u="none" strike="noStrike" baseline="0">
                <a:latin typeface="Tw Cen MT" panose="020B0602020104020603" pitchFamily="34" charset="77"/>
              </a:rPr>
              <a:t>244 Juta/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Tahun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Pendapatan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Kelompok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Madu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Biene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/>
            </a:r>
            <a:br>
              <a:rPr lang="en-US" sz="1100" i="0" u="none" strike="noStrike" baseline="0">
                <a:latin typeface="Tw Cen MT" panose="020B0602020104020603" pitchFamily="34" charset="77"/>
              </a:rPr>
            </a:br>
            <a:r>
              <a:rPr lang="en-US" sz="1100" i="0" u="none" strike="noStrike" baseline="0">
                <a:latin typeface="Tw Cen MT" panose="020B0602020104020603" pitchFamily="34" charset="77"/>
              </a:rPr>
              <a:t>3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Lapangan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Kerja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baru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(welder,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Produksi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madu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, dan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Handsanitizer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/>
            </a:r>
            <a:br>
              <a:rPr lang="en-US" sz="1100" i="0" u="none" strike="noStrike" baseline="0">
                <a:latin typeface="Tw Cen MT" panose="020B0602020104020603" pitchFamily="34" charset="77"/>
              </a:rPr>
            </a:br>
            <a:r>
              <a:rPr lang="en-US" sz="1100" i="0" u="none" strike="noStrike" baseline="0">
                <a:latin typeface="Tw Cen MT" panose="020B0602020104020603" pitchFamily="34" charset="77"/>
              </a:rPr>
              <a:t>27 Tenaga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Kerja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baru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(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Profesi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 MPA di wilayah </a:t>
            </a:r>
            <a:r>
              <a:rPr lang="en-US" sz="1100" i="0" u="none" strike="noStrike" baseline="0" err="1">
                <a:latin typeface="Tw Cen MT" panose="020B0602020104020603" pitchFamily="34" charset="77"/>
              </a:rPr>
              <a:t>Industri</a:t>
            </a:r>
            <a:r>
              <a:rPr lang="en-US" sz="1100" i="0" u="none" strike="noStrike" baseline="0">
                <a:latin typeface="Tw Cen MT" panose="020B0602020104020603" pitchFamily="34" charset="77"/>
              </a:rPr>
              <a:t>)</a:t>
            </a:r>
            <a:endParaRPr lang="en-US" sz="1100">
              <a:latin typeface="Tw Cen MT" panose="020B0602020104020603" pitchFamily="34" charset="77"/>
              <a:cs typeface="Arial" panose="020B0604020202020204" pitchFamily="34" charset="0"/>
            </a:endParaRPr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sz="1200">
              <a:latin typeface="Tw Cen MT" panose="020B0602020104020603" pitchFamily="34" charset="77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626D5B0-DC66-4899-BFA2-3173FB0F9C8D}"/>
              </a:ext>
            </a:extLst>
          </p:cNvPr>
          <p:cNvSpPr txBox="1"/>
          <p:nvPr/>
        </p:nvSpPr>
        <p:spPr>
          <a:xfrm>
            <a:off x="4039585" y="5771121"/>
            <a:ext cx="33616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5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Hak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Kekayaan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Intelektual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b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</a:b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8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Sertifikasi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Produk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Pangan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/>
            </a:r>
            <a:b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</a:b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89,7 %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Indeks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Kepercayaaan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Masyarakat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EB46F8C-79B6-451B-8E35-3AC0AA786CBA}"/>
              </a:ext>
            </a:extLst>
          </p:cNvPr>
          <p:cNvSpPr txBox="1"/>
          <p:nvPr/>
        </p:nvSpPr>
        <p:spPr>
          <a:xfrm>
            <a:off x="4039585" y="4645879"/>
            <a:ext cx="336169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>
                <a:latin typeface="Tw Cen MT" panose="020B0602020104020603" pitchFamily="34" charset="77"/>
              </a:rPr>
              <a:t>2.805,31 km2 Area </a:t>
            </a:r>
            <a:r>
              <a:rPr lang="en-US" sz="1100" err="1">
                <a:latin typeface="Tw Cen MT" panose="020B0602020104020603" pitchFamily="34" charset="77"/>
              </a:rPr>
              <a:t>Terlindungi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Karhulta</a:t>
            </a:r>
            <a:r>
              <a:rPr lang="en-US" sz="1100">
                <a:latin typeface="Tw Cen MT" panose="020B0602020104020603" pitchFamily="34" charset="77"/>
              </a:rPr>
              <a:t/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286,51 Ton/</a:t>
            </a:r>
            <a:r>
              <a:rPr lang="en-US" sz="1100" err="1">
                <a:latin typeface="Tw Cen MT" panose="020B0602020104020603" pitchFamily="34" charset="77"/>
              </a:rPr>
              <a:t>Tahun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Serapan</a:t>
            </a:r>
            <a:r>
              <a:rPr lang="en-US" sz="1100">
                <a:latin typeface="Tw Cen MT" panose="020B0602020104020603" pitchFamily="34" charset="77"/>
              </a:rPr>
              <a:t> Karbon </a:t>
            </a:r>
            <a:r>
              <a:rPr lang="en-US" sz="1100" err="1">
                <a:latin typeface="Tw Cen MT" panose="020B0602020104020603" pitchFamily="34" charset="77"/>
              </a:rPr>
              <a:t>Hutan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Gambut</a:t>
            </a:r>
            <a:r>
              <a:rPr lang="en-US" sz="1100">
                <a:latin typeface="Tw Cen MT" panose="020B0602020104020603" pitchFamily="34" charset="77"/>
              </a:rPr>
              <a:t/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2,69 H </a:t>
            </a:r>
            <a:r>
              <a:rPr lang="en-US" sz="1100" err="1">
                <a:latin typeface="Tw Cen MT" panose="020B0602020104020603" pitchFamily="34" charset="77"/>
              </a:rPr>
              <a:t>Indeks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Kehati</a:t>
            </a:r>
            <a:r>
              <a:rPr lang="en-US" sz="1100">
                <a:latin typeface="Tw Cen MT" panose="020B0602020104020603" pitchFamily="34" charset="77"/>
              </a:rPr>
              <a:t> Arboretum </a:t>
            </a:r>
            <a:r>
              <a:rPr lang="en-US" sz="1100" err="1">
                <a:latin typeface="Tw Cen MT" panose="020B0602020104020603" pitchFamily="34" charset="77"/>
              </a:rPr>
              <a:t>Gambut</a:t>
            </a:r>
            <a:r>
              <a:rPr lang="en-US" sz="1100">
                <a:latin typeface="Tw Cen MT" panose="020B0602020104020603" pitchFamily="34" charset="77"/>
              </a:rPr>
              <a:t/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25 Ha </a:t>
            </a:r>
            <a:r>
              <a:rPr lang="en-US" sz="1100" err="1">
                <a:latin typeface="Tw Cen MT" panose="020B0602020104020603" pitchFamily="34" charset="77"/>
              </a:rPr>
              <a:t>Lahan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Pertanian</a:t>
            </a:r>
            <a:r>
              <a:rPr lang="en-US" sz="1100">
                <a:latin typeface="Tw Cen MT" panose="020B0602020104020603" pitchFamily="34" charset="77"/>
              </a:rPr>
              <a:t> Nanas</a:t>
            </a:r>
            <a:br>
              <a:rPr lang="en-US" sz="1100">
                <a:latin typeface="Tw Cen MT" panose="020B0602020104020603" pitchFamily="34" charset="77"/>
              </a:rPr>
            </a:br>
            <a:r>
              <a:rPr lang="en-US" sz="1100">
                <a:latin typeface="Tw Cen MT" panose="020B0602020104020603" pitchFamily="34" charset="77"/>
              </a:rPr>
              <a:t>297 </a:t>
            </a:r>
            <a:r>
              <a:rPr lang="en-US" sz="1100" err="1">
                <a:latin typeface="Tw Cen MT" panose="020B0602020104020603" pitchFamily="34" charset="77"/>
              </a:rPr>
              <a:t>Individu</a:t>
            </a:r>
            <a:r>
              <a:rPr lang="en-US" sz="1100">
                <a:latin typeface="Tw Cen MT" panose="020B0602020104020603" pitchFamily="34" charset="77"/>
              </a:rPr>
              <a:t> Nepenthes </a:t>
            </a:r>
          </a:p>
        </p:txBody>
      </p:sp>
      <p:sp>
        <p:nvSpPr>
          <p:cNvPr id="21" name="Rounded Rectangle 69">
            <a:extLst>
              <a:ext uri="{FF2B5EF4-FFF2-40B4-BE49-F238E27FC236}">
                <a16:creationId xmlns:a16="http://schemas.microsoft.com/office/drawing/2014/main" id="{9646C6D5-E753-4092-BF81-C01F49EB4322}"/>
              </a:ext>
            </a:extLst>
          </p:cNvPr>
          <p:cNvSpPr/>
          <p:nvPr/>
        </p:nvSpPr>
        <p:spPr>
          <a:xfrm>
            <a:off x="7209699" y="3871136"/>
            <a:ext cx="1896324" cy="48142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72F8A6B-6595-45B6-A4A4-B5F5F6B4EDF6}"/>
              </a:ext>
            </a:extLst>
          </p:cNvPr>
          <p:cNvCxnSpPr/>
          <p:nvPr/>
        </p:nvCxnSpPr>
        <p:spPr>
          <a:xfrm>
            <a:off x="9893715" y="1349770"/>
            <a:ext cx="0" cy="1382665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Rounded Rectangle 56">
            <a:extLst>
              <a:ext uri="{FF2B5EF4-FFF2-40B4-BE49-F238E27FC236}">
                <a16:creationId xmlns:a16="http://schemas.microsoft.com/office/drawing/2014/main" id="{199D79F1-945D-438F-9BCA-29966F59FE4B}"/>
              </a:ext>
            </a:extLst>
          </p:cNvPr>
          <p:cNvSpPr/>
          <p:nvPr/>
        </p:nvSpPr>
        <p:spPr>
          <a:xfrm>
            <a:off x="403526" y="2198851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46">
            <a:extLst>
              <a:ext uri="{FF2B5EF4-FFF2-40B4-BE49-F238E27FC236}">
                <a16:creationId xmlns:a16="http://schemas.microsoft.com/office/drawing/2014/main" id="{69D7E9A4-F8D1-4604-9C0B-A6BE7096F27E}"/>
              </a:ext>
            </a:extLst>
          </p:cNvPr>
          <p:cNvSpPr/>
          <p:nvPr/>
        </p:nvSpPr>
        <p:spPr>
          <a:xfrm>
            <a:off x="238647" y="1134208"/>
            <a:ext cx="1871874" cy="30475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8A807BE6-048D-4FAB-9966-1AC0A98C16FC}"/>
              </a:ext>
            </a:extLst>
          </p:cNvPr>
          <p:cNvSpPr/>
          <p:nvPr/>
        </p:nvSpPr>
        <p:spPr>
          <a:xfrm>
            <a:off x="517815" y="3941715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13">
            <a:extLst>
              <a:ext uri="{FF2B5EF4-FFF2-40B4-BE49-F238E27FC236}">
                <a16:creationId xmlns:a16="http://schemas.microsoft.com/office/drawing/2014/main" id="{627B1909-796A-4A6F-A0BD-B05B0AC667EE}"/>
              </a:ext>
            </a:extLst>
          </p:cNvPr>
          <p:cNvSpPr/>
          <p:nvPr/>
        </p:nvSpPr>
        <p:spPr>
          <a:xfrm>
            <a:off x="9946208" y="1178225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43">
            <a:extLst>
              <a:ext uri="{FF2B5EF4-FFF2-40B4-BE49-F238E27FC236}">
                <a16:creationId xmlns:a16="http://schemas.microsoft.com/office/drawing/2014/main" id="{98A6401D-7F22-441B-B0EB-A9E7F5D8C5CF}"/>
              </a:ext>
            </a:extLst>
          </p:cNvPr>
          <p:cNvSpPr/>
          <p:nvPr/>
        </p:nvSpPr>
        <p:spPr>
          <a:xfrm>
            <a:off x="9925352" y="2482234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11">
            <a:extLst>
              <a:ext uri="{FF2B5EF4-FFF2-40B4-BE49-F238E27FC236}">
                <a16:creationId xmlns:a16="http://schemas.microsoft.com/office/drawing/2014/main" id="{DC19FEE2-E0BE-4595-86C3-AEF163A86E34}"/>
              </a:ext>
            </a:extLst>
          </p:cNvPr>
          <p:cNvSpPr/>
          <p:nvPr/>
        </p:nvSpPr>
        <p:spPr>
          <a:xfrm>
            <a:off x="9893715" y="1681383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8A09C40-21E2-4BB0-A069-5904CA397118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6536A57-05D7-434F-BFE6-2534DF515B0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3B6D7EB-4303-4B3E-B69F-71D04A1AC373}"/>
              </a:ext>
            </a:extLst>
          </p:cNvPr>
          <p:cNvSpPr txBox="1"/>
          <p:nvPr/>
        </p:nvSpPr>
        <p:spPr>
          <a:xfrm>
            <a:off x="1478829" y="128998"/>
            <a:ext cx="7363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w Cen MT" panose="020B0602020104020603" pitchFamily="34" charset="77"/>
              </a:rPr>
              <a:t>KAMPUNG GAMBUT BERDIKARI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8DE2BB4-17F3-41F9-B9EF-9D84D3F5AFF0}"/>
              </a:ext>
            </a:extLst>
          </p:cNvPr>
          <p:cNvSpPr txBox="1"/>
          <p:nvPr/>
        </p:nvSpPr>
        <p:spPr>
          <a:xfrm>
            <a:off x="682161" y="3950686"/>
            <a:ext cx="3649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DAMPAK PROGRAM (SUSTAINABLE COMPAS)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981074-57E4-4613-A994-2F27E5403D26}"/>
              </a:ext>
            </a:extLst>
          </p:cNvPr>
          <p:cNvSpPr txBox="1"/>
          <p:nvPr/>
        </p:nvSpPr>
        <p:spPr>
          <a:xfrm>
            <a:off x="695353" y="1130972"/>
            <a:ext cx="1334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KONDISI AWAL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3084E4-0BB7-4E00-AA13-B8FD708077D0}"/>
              </a:ext>
            </a:extLst>
          </p:cNvPr>
          <p:cNvSpPr txBox="1"/>
          <p:nvPr/>
        </p:nvSpPr>
        <p:spPr>
          <a:xfrm>
            <a:off x="10153096" y="1178225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PROFIL LOCAL HERO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37240E-D42A-454D-9E31-060E7CC4B33A}"/>
              </a:ext>
            </a:extLst>
          </p:cNvPr>
          <p:cNvSpPr txBox="1"/>
          <p:nvPr/>
        </p:nvSpPr>
        <p:spPr>
          <a:xfrm>
            <a:off x="10178087" y="1874913"/>
            <a:ext cx="2576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1200" err="1">
                <a:latin typeface="Tw Cen MT" panose="020B0602020104020603" pitchFamily="34" charset="77"/>
              </a:rPr>
              <a:t>Ketua</a:t>
            </a:r>
            <a:r>
              <a:rPr lang="en-ID" sz="1200">
                <a:latin typeface="Tw Cen MT" panose="020B0602020104020603" pitchFamily="34" charset="77"/>
              </a:rPr>
              <a:t> MPA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03383F-48AA-4EDF-9EBE-F739728A4760}"/>
              </a:ext>
            </a:extLst>
          </p:cNvPr>
          <p:cNvSpPr txBox="1"/>
          <p:nvPr/>
        </p:nvSpPr>
        <p:spPr>
          <a:xfrm>
            <a:off x="748768" y="2191519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ROADMAP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5FD91B1-8080-4861-A4AC-41E130D2D7CF}"/>
              </a:ext>
            </a:extLst>
          </p:cNvPr>
          <p:cNvSpPr/>
          <p:nvPr/>
        </p:nvSpPr>
        <p:spPr>
          <a:xfrm>
            <a:off x="98454" y="1040413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0A8F8D5-27A4-44E0-903E-0E0E1E9377A1}"/>
              </a:ext>
            </a:extLst>
          </p:cNvPr>
          <p:cNvSpPr/>
          <p:nvPr/>
        </p:nvSpPr>
        <p:spPr>
          <a:xfrm>
            <a:off x="9605758" y="1074046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4D7C5FE-285F-47D5-904B-BAAF4C82D6D7}"/>
              </a:ext>
            </a:extLst>
          </p:cNvPr>
          <p:cNvSpPr/>
          <p:nvPr/>
        </p:nvSpPr>
        <p:spPr>
          <a:xfrm>
            <a:off x="166025" y="208983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E629BCC-2F26-40AC-8009-C3F2349BF30B}"/>
              </a:ext>
            </a:extLst>
          </p:cNvPr>
          <p:cNvSpPr/>
          <p:nvPr/>
        </p:nvSpPr>
        <p:spPr>
          <a:xfrm>
            <a:off x="145460" y="385794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C841DA8-E38E-4ACC-BC59-7FA2CAD6B18D}"/>
              </a:ext>
            </a:extLst>
          </p:cNvPr>
          <p:cNvSpPr txBox="1"/>
          <p:nvPr/>
        </p:nvSpPr>
        <p:spPr>
          <a:xfrm>
            <a:off x="71244" y="1578700"/>
            <a:ext cx="30896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Lahan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pertanian</a:t>
            </a:r>
            <a:r>
              <a:rPr lang="en-ID" sz="1100">
                <a:latin typeface="Tw Cen MT" panose="020B0602020104020603" pitchFamily="34" charset="77"/>
              </a:rPr>
              <a:t> yang </a:t>
            </a:r>
            <a:r>
              <a:rPr lang="en-ID" sz="1100" err="1">
                <a:latin typeface="Tw Cen MT" panose="020B0602020104020603" pitchFamily="34" charset="77"/>
              </a:rPr>
              <a:t>belum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termanfaatkan</a:t>
            </a:r>
            <a:endParaRPr lang="en-ID" sz="1100">
              <a:latin typeface="Tw Cen MT" panose="020B0602020104020603" pitchFamily="34" charset="77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Kurangnya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lapangan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pekerjaan</a:t>
            </a:r>
            <a:endParaRPr lang="en-ID" sz="1100">
              <a:latin typeface="Tw Cen MT" panose="020B0602020104020603" pitchFamily="34" charset="77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AE615F2-6D5C-4005-B615-DF36FB6BF6DC}"/>
              </a:ext>
            </a:extLst>
          </p:cNvPr>
          <p:cNvSpPr txBox="1"/>
          <p:nvPr/>
        </p:nvSpPr>
        <p:spPr>
          <a:xfrm>
            <a:off x="109857" y="2890643"/>
            <a:ext cx="326001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Pelatihan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Wirausaha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Bagi</a:t>
            </a:r>
            <a:r>
              <a:rPr lang="en-US" sz="1100">
                <a:latin typeface="Tw Cen MT" panose="020B0602020104020603" pitchFamily="34" charset="77"/>
              </a:rPr>
              <a:t> MPA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>
                <a:latin typeface="Tw Cen MT" panose="020B0602020104020603" pitchFamily="34" charset="77"/>
              </a:rPr>
              <a:t>Latihan </a:t>
            </a:r>
            <a:r>
              <a:rPr lang="en-US" sz="1100" err="1">
                <a:latin typeface="Tw Cen MT" panose="020B0602020104020603" pitchFamily="34" charset="77"/>
              </a:rPr>
              <a:t>Gabungan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Pemadaman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Karhulta</a:t>
            </a:r>
            <a:endParaRPr lang="en-US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Pengolahan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Produk</a:t>
            </a:r>
            <a:r>
              <a:rPr lang="en-US" sz="1100">
                <a:latin typeface="Tw Cen MT" panose="020B0602020104020603" pitchFamily="34" charset="77"/>
              </a:rPr>
              <a:t> Nanas </a:t>
            </a:r>
            <a:r>
              <a:rPr lang="en-US" sz="1100" err="1">
                <a:latin typeface="Tw Cen MT" panose="020B0602020104020603" pitchFamily="34" charset="77"/>
              </a:rPr>
              <a:t>Berstandard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Industri</a:t>
            </a:r>
            <a:endParaRPr lang="en-US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Pemanfaatan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Lahan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Terbakar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untuk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Pertanian</a:t>
            </a:r>
            <a:r>
              <a:rPr lang="en-US" sz="1100">
                <a:latin typeface="Tw Cen MT" panose="020B0602020104020603" pitchFamily="34" charset="77"/>
              </a:rPr>
              <a:t> Nanas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B426234-6C08-4BD7-8451-65C9F971ED8C}"/>
              </a:ext>
            </a:extLst>
          </p:cNvPr>
          <p:cNvSpPr txBox="1"/>
          <p:nvPr/>
        </p:nvSpPr>
        <p:spPr>
          <a:xfrm>
            <a:off x="3214854" y="1310829"/>
            <a:ext cx="29713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Pengembangan</a:t>
            </a:r>
            <a:r>
              <a:rPr lang="en-ID" sz="1100">
                <a:latin typeface="Tw Cen MT" panose="020B0602020104020603" pitchFamily="34" charset="77"/>
              </a:rPr>
              <a:t> Arboretum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Sertifikasi</a:t>
            </a:r>
            <a:r>
              <a:rPr lang="en-ID" sz="1100">
                <a:latin typeface="Tw Cen MT" panose="020B0602020104020603" pitchFamily="34" charset="77"/>
              </a:rPr>
              <a:t> Fireman &amp; Safetyman </a:t>
            </a:r>
            <a:r>
              <a:rPr lang="en-ID" sz="1100" err="1">
                <a:latin typeface="Tw Cen MT" panose="020B0602020104020603" pitchFamily="34" charset="77"/>
              </a:rPr>
              <a:t>bagi</a:t>
            </a:r>
            <a:r>
              <a:rPr lang="en-ID" sz="1100">
                <a:latin typeface="Tw Cen MT" panose="020B0602020104020603" pitchFamily="34" charset="77"/>
              </a:rPr>
              <a:t> MPA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Pembentukan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Koperasi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Tani</a:t>
            </a:r>
            <a:r>
              <a:rPr lang="en-ID" sz="1100">
                <a:latin typeface="Tw Cen MT" panose="020B0602020104020603" pitchFamily="34" charset="77"/>
              </a:rPr>
              <a:t> Tunas Makmur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Pembentukan</a:t>
            </a:r>
            <a:r>
              <a:rPr lang="en-ID" sz="1100">
                <a:latin typeface="Tw Cen MT" panose="020B0602020104020603" pitchFamily="34" charset="77"/>
              </a:rPr>
              <a:t> FORKOMPA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063BAD3-F133-4C10-BCE0-A03FA995DF79}"/>
              </a:ext>
            </a:extLst>
          </p:cNvPr>
          <p:cNvSpPr txBox="1"/>
          <p:nvPr/>
        </p:nvSpPr>
        <p:spPr>
          <a:xfrm>
            <a:off x="3243305" y="2430342"/>
            <a:ext cx="297237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Pengembangan</a:t>
            </a:r>
            <a:r>
              <a:rPr lang="en-ID" sz="1100">
                <a:latin typeface="Tw Cen MT" panose="020B0602020104020603" pitchFamily="34" charset="77"/>
              </a:rPr>
              <a:t> Arboretum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r>
              <a:rPr lang="en-ID" sz="1100">
                <a:latin typeface="Tw Cen MT" panose="020B0602020104020603" pitchFamily="34" charset="77"/>
              </a:rPr>
              <a:t> Digital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Eduforestry</a:t>
            </a:r>
            <a:r>
              <a:rPr lang="en-ID" sz="1100">
                <a:latin typeface="Tw Cen MT" panose="020B0602020104020603" pitchFamily="34" charset="77"/>
              </a:rPr>
              <a:t> Arboretum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Pengembangan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Kurikulum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Lingkungan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Peduli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Api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Bagi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Sekolah</a:t>
            </a:r>
            <a:r>
              <a:rPr lang="en-ID" sz="1100">
                <a:latin typeface="Tw Cen MT" panose="020B0602020104020603" pitchFamily="34" charset="77"/>
              </a:rPr>
              <a:t>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>
                <a:latin typeface="Tw Cen MT" panose="020B0602020104020603" pitchFamily="34" charset="77"/>
              </a:rPr>
              <a:t>MPA-</a:t>
            </a:r>
            <a:r>
              <a:rPr lang="en-ID" sz="1100" err="1">
                <a:latin typeface="Tw Cen MT" panose="020B0602020104020603" pitchFamily="34" charset="77"/>
              </a:rPr>
              <a:t>preneurship</a:t>
            </a:r>
            <a:endParaRPr lang="en-ID" sz="1100">
              <a:latin typeface="Tw Cen MT" panose="020B0602020104020603" pitchFamily="34" charset="77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7B8446E-1E8A-465F-BC79-319DF94E678D}"/>
              </a:ext>
            </a:extLst>
          </p:cNvPr>
          <p:cNvGrpSpPr/>
          <p:nvPr/>
        </p:nvGrpSpPr>
        <p:grpSpPr>
          <a:xfrm>
            <a:off x="6315371" y="1040775"/>
            <a:ext cx="486030" cy="261609"/>
            <a:chOff x="5972408" y="1500356"/>
            <a:chExt cx="663318" cy="357037"/>
          </a:xfrm>
        </p:grpSpPr>
        <p:sp>
          <p:nvSpPr>
            <p:cNvPr id="59" name="Rounded Rectangle 88">
              <a:extLst>
                <a:ext uri="{FF2B5EF4-FFF2-40B4-BE49-F238E27FC236}">
                  <a16:creationId xmlns:a16="http://schemas.microsoft.com/office/drawing/2014/main" id="{3A9BF70D-E7FD-43CA-908B-8965383F8FB6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BE2F7CC-FAB1-4582-B5E2-B546FA2CB124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2020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F58F08A-FA9E-4F1B-8BDC-805FFB06F1E8}"/>
              </a:ext>
            </a:extLst>
          </p:cNvPr>
          <p:cNvSpPr txBox="1"/>
          <p:nvPr/>
        </p:nvSpPr>
        <p:spPr>
          <a:xfrm>
            <a:off x="6212494" y="1227234"/>
            <a:ext cx="28779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Budidaya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Madu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Peningkatana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Kapasitas</a:t>
            </a:r>
            <a:r>
              <a:rPr lang="en-ID" sz="1100">
                <a:latin typeface="Tw Cen MT" panose="020B0602020104020603" pitchFamily="34" charset="77"/>
              </a:rPr>
              <a:t> Lembaga </a:t>
            </a:r>
            <a:r>
              <a:rPr lang="en-ID" sz="1100" err="1">
                <a:latin typeface="Tw Cen MT" panose="020B0602020104020603" pitchFamily="34" charset="77"/>
              </a:rPr>
              <a:t>Madu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Sertifikasi</a:t>
            </a:r>
            <a:r>
              <a:rPr lang="en-ID" sz="1100">
                <a:latin typeface="Tw Cen MT" panose="020B0602020104020603" pitchFamily="34" charset="77"/>
              </a:rPr>
              <a:t> Welder </a:t>
            </a:r>
            <a:r>
              <a:rPr lang="en-ID" sz="1100" err="1">
                <a:latin typeface="Tw Cen MT" panose="020B0602020104020603" pitchFamily="34" charset="77"/>
              </a:rPr>
              <a:t>Bagi</a:t>
            </a:r>
            <a:r>
              <a:rPr lang="en-ID" sz="1100">
                <a:latin typeface="Tw Cen MT" panose="020B0602020104020603" pitchFamily="34" charset="77"/>
              </a:rPr>
              <a:t> MPA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Pembentukan</a:t>
            </a:r>
            <a:r>
              <a:rPr lang="en-ID" sz="1100">
                <a:latin typeface="Tw Cen MT" panose="020B0602020104020603" pitchFamily="34" charset="77"/>
              </a:rPr>
              <a:t> Kampung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Tanggap</a:t>
            </a:r>
            <a:r>
              <a:rPr lang="en-ID" sz="1100">
                <a:latin typeface="Tw Cen MT" panose="020B0602020104020603" pitchFamily="34" charset="77"/>
              </a:rPr>
              <a:t> Covid-19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48D9E98-D210-4D05-95CD-EAFF6179B3B2}"/>
              </a:ext>
            </a:extLst>
          </p:cNvPr>
          <p:cNvSpPr txBox="1"/>
          <p:nvPr/>
        </p:nvSpPr>
        <p:spPr>
          <a:xfrm>
            <a:off x="6230639" y="2562870"/>
            <a:ext cx="32575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Peningkatan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Kelembagaan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Pertanian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Holtikultura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Lahan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Kemandirian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Kelompok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Madu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Hutan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Gambut</a:t>
            </a:r>
            <a:endParaRPr lang="en-ID" sz="110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Terdapat</a:t>
            </a:r>
            <a:r>
              <a:rPr lang="en-ID" sz="1100">
                <a:latin typeface="Tw Cen MT" panose="020B0602020104020603" pitchFamily="34" charset="77"/>
              </a:rPr>
              <a:t> 1 </a:t>
            </a:r>
            <a:r>
              <a:rPr lang="en-ID" sz="1100" err="1">
                <a:latin typeface="Tw Cen MT" panose="020B0602020104020603" pitchFamily="34" charset="77"/>
              </a:rPr>
              <a:t>pusat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Pejualan</a:t>
            </a:r>
            <a:r>
              <a:rPr lang="en-ID" sz="1100">
                <a:latin typeface="Tw Cen MT" panose="020B0602020104020603" pitchFamily="34" charset="77"/>
              </a:rPr>
              <a:t> &amp; </a:t>
            </a:r>
            <a:r>
              <a:rPr lang="en-ID" sz="1100" err="1">
                <a:latin typeface="Tw Cen MT" panose="020B0602020104020603" pitchFamily="34" charset="77"/>
              </a:rPr>
              <a:t>Pemasaran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Produk</a:t>
            </a:r>
            <a:r>
              <a:rPr lang="en-ID" sz="1100">
                <a:latin typeface="Tw Cen MT" panose="020B0602020104020603" pitchFamily="34" charset="77"/>
              </a:rPr>
              <a:t> UMKM 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ID" sz="1100" err="1">
                <a:latin typeface="Tw Cen MT" panose="020B0602020104020603" pitchFamily="34" charset="77"/>
              </a:rPr>
              <a:t>Pembentukan</a:t>
            </a:r>
            <a:r>
              <a:rPr lang="en-ID" sz="1100">
                <a:latin typeface="Tw Cen MT" panose="020B0602020104020603" pitchFamily="34" charset="77"/>
              </a:rPr>
              <a:t> &amp; </a:t>
            </a:r>
            <a:r>
              <a:rPr lang="en-ID" sz="1100" err="1">
                <a:latin typeface="Tw Cen MT" panose="020B0602020104020603" pitchFamily="34" charset="77"/>
              </a:rPr>
              <a:t>Pelatihan</a:t>
            </a:r>
            <a:r>
              <a:rPr lang="en-ID" sz="1100">
                <a:latin typeface="Tw Cen MT" panose="020B0602020104020603" pitchFamily="34" charset="77"/>
              </a:rPr>
              <a:t> </a:t>
            </a:r>
            <a:r>
              <a:rPr lang="en-ID" sz="1100" err="1">
                <a:latin typeface="Tw Cen MT" panose="020B0602020104020603" pitchFamily="34" charset="77"/>
              </a:rPr>
              <a:t>Desa</a:t>
            </a:r>
            <a:r>
              <a:rPr lang="en-ID" sz="1100">
                <a:latin typeface="Tw Cen MT" panose="020B0602020104020603" pitchFamily="34" charset="77"/>
              </a:rPr>
              <a:t> Tangguh </a:t>
            </a:r>
            <a:r>
              <a:rPr lang="en-ID" sz="1100" err="1">
                <a:latin typeface="Tw Cen MT" panose="020B0602020104020603" pitchFamily="34" charset="77"/>
              </a:rPr>
              <a:t>Bencana</a:t>
            </a:r>
            <a:endParaRPr lang="en-US" sz="1000">
              <a:latin typeface="Tw Cen MT" panose="020B0602020104020603" pitchFamily="34" charset="77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41056E8-5537-4873-8286-5EFCCA753644}"/>
              </a:ext>
            </a:extLst>
          </p:cNvPr>
          <p:cNvSpPr txBox="1"/>
          <p:nvPr/>
        </p:nvSpPr>
        <p:spPr>
          <a:xfrm>
            <a:off x="10215914" y="2667681"/>
            <a:ext cx="2348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200" err="1">
                <a:latin typeface="Tw Cen MT" panose="020B0602020104020603" pitchFamily="34" charset="77"/>
              </a:rPr>
              <a:t>Koordinator</a:t>
            </a:r>
            <a:r>
              <a:rPr lang="en-ID" sz="1200">
                <a:latin typeface="Tw Cen MT" panose="020B0602020104020603" pitchFamily="34" charset="77"/>
              </a:rPr>
              <a:t> </a:t>
            </a:r>
            <a:r>
              <a:rPr lang="en-ID" sz="1200" err="1">
                <a:latin typeface="Tw Cen MT" panose="020B0602020104020603" pitchFamily="34" charset="77"/>
              </a:rPr>
              <a:t>Petani</a:t>
            </a:r>
            <a:r>
              <a:rPr lang="en-ID" sz="1200">
                <a:latin typeface="Tw Cen MT" panose="020B0602020104020603" pitchFamily="34" charset="77"/>
              </a:rPr>
              <a:t> Nanas Kampung </a:t>
            </a:r>
            <a:r>
              <a:rPr lang="en-ID" sz="1200" err="1">
                <a:latin typeface="Tw Cen MT" panose="020B0602020104020603" pitchFamily="34" charset="77"/>
              </a:rPr>
              <a:t>Jawa</a:t>
            </a:r>
            <a:endParaRPr lang="en-US" sz="1200">
              <a:latin typeface="Tw Cen MT" panose="020B0602020104020603" pitchFamily="34" charset="7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5534861-71E7-4C69-B5FC-3E106D57FACE}"/>
              </a:ext>
            </a:extLst>
          </p:cNvPr>
          <p:cNvSpPr txBox="1"/>
          <p:nvPr/>
        </p:nvSpPr>
        <p:spPr>
          <a:xfrm>
            <a:off x="10187842" y="1632742"/>
            <a:ext cx="6960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Sadikin</a:t>
            </a:r>
            <a:endParaRPr lang="en-ID" sz="1300" b="1">
              <a:latin typeface="Tw Cen MT" panose="020B0602020104020603" pitchFamily="34" charset="77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C265C02-445E-4A0A-9177-7B04E70E8666}"/>
              </a:ext>
            </a:extLst>
          </p:cNvPr>
          <p:cNvSpPr txBox="1"/>
          <p:nvPr/>
        </p:nvSpPr>
        <p:spPr>
          <a:xfrm>
            <a:off x="10204932" y="2440047"/>
            <a:ext cx="74090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 err="1">
                <a:latin typeface="Tw Cen MT" panose="020B0602020104020603" pitchFamily="34" charset="77"/>
              </a:rPr>
              <a:t>Nanang</a:t>
            </a:r>
            <a:endParaRPr lang="en-ID" sz="1300" b="1">
              <a:latin typeface="Tw Cen MT" panose="020B0602020104020603" pitchFamily="34" charset="77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8648C22-5DBE-4554-8104-D13F3B68C70E}"/>
              </a:ext>
            </a:extLst>
          </p:cNvPr>
          <p:cNvSpPr txBox="1"/>
          <p:nvPr/>
        </p:nvSpPr>
        <p:spPr>
          <a:xfrm>
            <a:off x="7587474" y="3856100"/>
            <a:ext cx="174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200">
              <a:solidFill>
                <a:schemeClr val="bg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E7DADB8-228B-426D-B740-F601928C69AB}"/>
              </a:ext>
            </a:extLst>
          </p:cNvPr>
          <p:cNvSpPr/>
          <p:nvPr/>
        </p:nvSpPr>
        <p:spPr>
          <a:xfrm>
            <a:off x="7010598" y="3858754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ounded Rectangle 85">
            <a:extLst>
              <a:ext uri="{FF2B5EF4-FFF2-40B4-BE49-F238E27FC236}">
                <a16:creationId xmlns:a16="http://schemas.microsoft.com/office/drawing/2014/main" id="{62F33031-4ADF-425A-A169-2F84E7A54467}"/>
              </a:ext>
            </a:extLst>
          </p:cNvPr>
          <p:cNvSpPr/>
          <p:nvPr/>
        </p:nvSpPr>
        <p:spPr>
          <a:xfrm>
            <a:off x="-884255" y="169432"/>
            <a:ext cx="2246810" cy="57827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9F89FC9-2EA5-4D9F-B0AB-222CDF56A8BF}"/>
              </a:ext>
            </a:extLst>
          </p:cNvPr>
          <p:cNvSpPr txBox="1"/>
          <p:nvPr/>
        </p:nvSpPr>
        <p:spPr>
          <a:xfrm>
            <a:off x="116274" y="237450"/>
            <a:ext cx="980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 panose="020B0602020104020603" pitchFamily="34" charset="77"/>
              </a:rPr>
              <a:t>HIJAU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918B048-2B3D-4B19-BAC8-7AC3C816CD1D}"/>
              </a:ext>
            </a:extLst>
          </p:cNvPr>
          <p:cNvSpPr txBox="1"/>
          <p:nvPr/>
        </p:nvSpPr>
        <p:spPr>
          <a:xfrm>
            <a:off x="1467621" y="390580"/>
            <a:ext cx="1902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w Cen MT" panose="020B0602020104020603" pitchFamily="34" charset="77"/>
              </a:rPr>
              <a:t>RU II SEI PAKNING</a:t>
            </a:r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C62FB44-1C4E-4746-8B23-8CC733259063}"/>
              </a:ext>
            </a:extLst>
          </p:cNvPr>
          <p:cNvGrpSpPr/>
          <p:nvPr/>
        </p:nvGrpSpPr>
        <p:grpSpPr>
          <a:xfrm>
            <a:off x="6324150" y="2389650"/>
            <a:ext cx="486030" cy="261609"/>
            <a:chOff x="5972408" y="1500356"/>
            <a:chExt cx="663318" cy="357037"/>
          </a:xfrm>
        </p:grpSpPr>
        <p:sp>
          <p:nvSpPr>
            <p:cNvPr id="92" name="Rounded Rectangle 95">
              <a:extLst>
                <a:ext uri="{FF2B5EF4-FFF2-40B4-BE49-F238E27FC236}">
                  <a16:creationId xmlns:a16="http://schemas.microsoft.com/office/drawing/2014/main" id="{49036175-B9DF-46BB-842A-57128F259477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BCC0CC9-A7B4-472F-91C2-6E0E9C1E1C16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2021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94" name="Rounded Rectangle 98">
            <a:extLst>
              <a:ext uri="{FF2B5EF4-FFF2-40B4-BE49-F238E27FC236}">
                <a16:creationId xmlns:a16="http://schemas.microsoft.com/office/drawing/2014/main" id="{32206F05-DA40-4AD5-9CF5-FF3B53B8C3D5}"/>
              </a:ext>
            </a:extLst>
          </p:cNvPr>
          <p:cNvSpPr/>
          <p:nvPr/>
        </p:nvSpPr>
        <p:spPr>
          <a:xfrm>
            <a:off x="192407" y="2713390"/>
            <a:ext cx="468473" cy="188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05615CC-09CE-4E93-A7C3-891C27F13B8E}"/>
              </a:ext>
            </a:extLst>
          </p:cNvPr>
          <p:cNvSpPr txBox="1"/>
          <p:nvPr/>
        </p:nvSpPr>
        <p:spPr>
          <a:xfrm>
            <a:off x="183628" y="2681958"/>
            <a:ext cx="4860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100" b="1">
                <a:latin typeface="Tw Cen MT" panose="020B0602020104020603" pitchFamily="34" charset="77"/>
              </a:rPr>
              <a:t>2017</a:t>
            </a:r>
            <a:endParaRPr lang="en-US" sz="1100" b="1">
              <a:latin typeface="Tw Cen MT" panose="020B0602020104020603" pitchFamily="34" charset="77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0EE43B22-79E4-4808-9112-AC821C8E00C4}"/>
              </a:ext>
            </a:extLst>
          </p:cNvPr>
          <p:cNvGrpSpPr/>
          <p:nvPr/>
        </p:nvGrpSpPr>
        <p:grpSpPr>
          <a:xfrm>
            <a:off x="3292256" y="1081505"/>
            <a:ext cx="486030" cy="261609"/>
            <a:chOff x="5972408" y="1500356"/>
            <a:chExt cx="663318" cy="357037"/>
          </a:xfrm>
        </p:grpSpPr>
        <p:sp>
          <p:nvSpPr>
            <p:cNvPr id="97" name="Rounded Rectangle 101">
              <a:extLst>
                <a:ext uri="{FF2B5EF4-FFF2-40B4-BE49-F238E27FC236}">
                  <a16:creationId xmlns:a16="http://schemas.microsoft.com/office/drawing/2014/main" id="{DA649457-A070-4D50-AFDC-DC243CA573AB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5E60351-F23F-45AD-B0AF-BB1A08A06497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2018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ABAF9764-BE50-4A09-9FD1-1174D3A4B6FB}"/>
              </a:ext>
            </a:extLst>
          </p:cNvPr>
          <p:cNvGrpSpPr/>
          <p:nvPr/>
        </p:nvGrpSpPr>
        <p:grpSpPr>
          <a:xfrm>
            <a:off x="3241114" y="2161903"/>
            <a:ext cx="486030" cy="261609"/>
            <a:chOff x="5972408" y="1500356"/>
            <a:chExt cx="663318" cy="357037"/>
          </a:xfrm>
        </p:grpSpPr>
        <p:sp>
          <p:nvSpPr>
            <p:cNvPr id="100" name="Rounded Rectangle 104">
              <a:extLst>
                <a:ext uri="{FF2B5EF4-FFF2-40B4-BE49-F238E27FC236}">
                  <a16:creationId xmlns:a16="http://schemas.microsoft.com/office/drawing/2014/main" id="{5BFD3F71-C810-4A66-A38C-043A0CC68383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211216B-EAFE-46A9-BA7F-3E330161A45F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2019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pic>
        <p:nvPicPr>
          <p:cNvPr id="102" name="Picture 101" descr="A toy figurine of a person and person&#10;&#10;Description automatically generated with low confidence">
            <a:extLst>
              <a:ext uri="{FF2B5EF4-FFF2-40B4-BE49-F238E27FC236}">
                <a16:creationId xmlns:a16="http://schemas.microsoft.com/office/drawing/2014/main" id="{9BFD353F-0112-4E2A-A8E0-CFA3A02A1F4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527" t="-18204" r="-8289"/>
          <a:stretch/>
        </p:blipFill>
        <p:spPr>
          <a:xfrm>
            <a:off x="51347" y="930033"/>
            <a:ext cx="593622" cy="616949"/>
          </a:xfrm>
          <a:prstGeom prst="ellipse">
            <a:avLst/>
          </a:prstGeom>
        </p:spPr>
      </p:pic>
      <p:pic>
        <p:nvPicPr>
          <p:cNvPr id="103" name="Picture 102" descr="A picture containing text&#10;&#10;Description automatically generated">
            <a:extLst>
              <a:ext uri="{FF2B5EF4-FFF2-40B4-BE49-F238E27FC236}">
                <a16:creationId xmlns:a16="http://schemas.microsoft.com/office/drawing/2014/main" id="{C523C8F0-17F4-4D9B-A9DB-D81CF449D33A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9757" y="2069258"/>
            <a:ext cx="298178" cy="505867"/>
          </a:xfrm>
          <a:prstGeom prst="rect">
            <a:avLst/>
          </a:prstGeom>
        </p:spPr>
      </p:pic>
      <p:pic>
        <p:nvPicPr>
          <p:cNvPr id="106" name="Picture 105" descr="Icon&#10;&#10;Description automatically generated with medium confidence">
            <a:extLst>
              <a:ext uri="{FF2B5EF4-FFF2-40B4-BE49-F238E27FC236}">
                <a16:creationId xmlns:a16="http://schemas.microsoft.com/office/drawing/2014/main" id="{EE458CA4-3752-400D-897F-C4AED1BA5118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888" y="3947760"/>
            <a:ext cx="511876" cy="399809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57857A6D-6DAA-421D-8477-0E14893F4800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690" y="3856100"/>
            <a:ext cx="198468" cy="542631"/>
          </a:xfrm>
          <a:prstGeom prst="rect">
            <a:avLst/>
          </a:prstGeom>
        </p:spPr>
      </p:pic>
      <p:pic>
        <p:nvPicPr>
          <p:cNvPr id="108" name="Picture 107" descr="A picture containing text&#10;&#10;Description automatically generated">
            <a:extLst>
              <a:ext uri="{FF2B5EF4-FFF2-40B4-BE49-F238E27FC236}">
                <a16:creationId xmlns:a16="http://schemas.microsoft.com/office/drawing/2014/main" id="{4975680F-0E1F-4C2B-8D08-6B585AD767D7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7027166" y="3870061"/>
            <a:ext cx="489669" cy="484933"/>
          </a:xfrm>
          <a:prstGeom prst="ellipse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106DFC99-DBBB-4CF1-82FE-609CA6E67E20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88771" y="1034138"/>
            <a:ext cx="538079" cy="551934"/>
          </a:xfrm>
          <a:prstGeom prst="ellipse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805516-CED9-4115-A311-0F0BA3E53D43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01420" y="1623222"/>
            <a:ext cx="544423" cy="535445"/>
          </a:xfrm>
          <a:prstGeom prst="ellipse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34CD6F-6DF7-4E1F-8F50-69B1A641104C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97633" y="2343049"/>
            <a:ext cx="570152" cy="565051"/>
          </a:xfrm>
          <a:prstGeom prst="ellipse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1AE59081-70B1-434C-93FC-ED0510EF9C6C}"/>
              </a:ext>
            </a:extLst>
          </p:cNvPr>
          <p:cNvSpPr txBox="1"/>
          <p:nvPr/>
        </p:nvSpPr>
        <p:spPr>
          <a:xfrm>
            <a:off x="9491563" y="3708970"/>
            <a:ext cx="2728607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 err="1">
                <a:latin typeface="Tw Cen MT" panose="020B0602020104020603" pitchFamily="34" charset="77"/>
              </a:rPr>
              <a:t>Bumdes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Mekar</a:t>
            </a:r>
            <a:r>
              <a:rPr lang="en-US" sz="1050">
                <a:latin typeface="Tw Cen MT" panose="020B0602020104020603" pitchFamily="34" charset="77"/>
              </a:rPr>
              <a:t> Jaya </a:t>
            </a:r>
            <a:r>
              <a:rPr lang="en-US" sz="1050" err="1">
                <a:latin typeface="Tw Cen MT" panose="020B0602020104020603" pitchFamily="34" charset="77"/>
              </a:rPr>
              <a:t>Desa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Pakning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Asal</a:t>
            </a:r>
            <a:endParaRPr lang="en-US" sz="105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 err="1">
                <a:latin typeface="Tw Cen MT" panose="020B0602020104020603" pitchFamily="34" charset="77"/>
              </a:rPr>
              <a:t>Posyandu</a:t>
            </a:r>
            <a:r>
              <a:rPr lang="en-US" sz="1050">
                <a:latin typeface="Tw Cen MT" panose="020B0602020104020603" pitchFamily="34" charset="77"/>
              </a:rPr>
              <a:t> Bunga </a:t>
            </a:r>
            <a:r>
              <a:rPr lang="en-US" sz="1050" err="1">
                <a:latin typeface="Tw Cen MT" panose="020B0602020104020603" pitchFamily="34" charset="77"/>
              </a:rPr>
              <a:t>Tanjung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Desa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Pangkalan</a:t>
            </a:r>
            <a:r>
              <a:rPr lang="en-US" sz="1050">
                <a:latin typeface="Tw Cen MT" panose="020B0602020104020603" pitchFamily="34" charset="77"/>
              </a:rPr>
              <a:t> Jambi</a:t>
            </a: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 err="1">
                <a:latin typeface="Tw Cen MT" panose="020B0602020104020603" pitchFamily="34" charset="77"/>
              </a:rPr>
              <a:t>Kelompok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Tombo</a:t>
            </a:r>
            <a:r>
              <a:rPr lang="en-US" sz="1050">
                <a:latin typeface="Tw Cen MT" panose="020B0602020104020603" pitchFamily="34" charset="77"/>
              </a:rPr>
              <a:t> Loro </a:t>
            </a:r>
            <a:r>
              <a:rPr lang="en-US" sz="1050" err="1">
                <a:latin typeface="Tw Cen MT" panose="020B0602020104020603" pitchFamily="34" charset="77"/>
              </a:rPr>
              <a:t>Desa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Pakning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Asal</a:t>
            </a:r>
            <a:endParaRPr lang="en-US" sz="105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 err="1">
                <a:latin typeface="Tw Cen MT" panose="020B0602020104020603" pitchFamily="34" charset="77"/>
              </a:rPr>
              <a:t>Kelompok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Biene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Desa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Tanjung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Leban</a:t>
            </a:r>
            <a:endParaRPr lang="en-US" sz="105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 err="1">
                <a:latin typeface="Tw Cen MT" panose="020B0602020104020603" pitchFamily="34" charset="77"/>
              </a:rPr>
              <a:t>Kelompok</a:t>
            </a:r>
            <a:r>
              <a:rPr lang="en-US" sz="1050">
                <a:latin typeface="Tw Cen MT" panose="020B0602020104020603" pitchFamily="34" charset="77"/>
              </a:rPr>
              <a:t> Bina </a:t>
            </a:r>
            <a:r>
              <a:rPr lang="en-US" sz="1050" err="1">
                <a:latin typeface="Tw Cen MT" panose="020B0602020104020603" pitchFamily="34" charset="77"/>
              </a:rPr>
              <a:t>Mandiri</a:t>
            </a:r>
            <a:r>
              <a:rPr lang="en-US" sz="1050">
                <a:latin typeface="Tw Cen MT" panose="020B0602020104020603" pitchFamily="34" charset="77"/>
              </a:rPr>
              <a:t> </a:t>
            </a:r>
            <a:r>
              <a:rPr lang="en-US" sz="1050" err="1">
                <a:latin typeface="Tw Cen MT" panose="020B0602020104020603" pitchFamily="34" charset="77"/>
              </a:rPr>
              <a:t>Desa</a:t>
            </a:r>
            <a:r>
              <a:rPr lang="en-US" sz="1050">
                <a:latin typeface="Tw Cen MT" panose="020B0602020104020603" pitchFamily="34" charset="77"/>
              </a:rPr>
              <a:t> Sungai </a:t>
            </a:r>
            <a:r>
              <a:rPr lang="en-US" sz="1050" err="1">
                <a:latin typeface="Tw Cen MT" panose="020B0602020104020603" pitchFamily="34" charset="77"/>
              </a:rPr>
              <a:t>Lesari</a:t>
            </a:r>
            <a:endParaRPr lang="en-US" sz="1050">
              <a:latin typeface="Tw Cen MT" panose="020B0602020104020603" pitchFamily="34" charset="77"/>
            </a:endParaRPr>
          </a:p>
          <a:p>
            <a:pPr marL="136525" indent="-136525">
              <a:buFont typeface="Arial" panose="020B0604020202020204" pitchFamily="34" charset="0"/>
              <a:buChar char="•"/>
            </a:pPr>
            <a:r>
              <a:rPr lang="en-US" sz="1050">
                <a:latin typeface="Tw Cen MT" panose="020B0602020104020603" pitchFamily="34" charset="77"/>
              </a:rPr>
              <a:t>SDN 03 Bukit Batu</a:t>
            </a:r>
            <a:endParaRPr lang="en-US" sz="900">
              <a:latin typeface="Tw Cen MT" panose="020B0602020104020603" pitchFamily="34" charset="77"/>
            </a:endParaRPr>
          </a:p>
        </p:txBody>
      </p:sp>
      <p:sp>
        <p:nvSpPr>
          <p:cNvPr id="111" name="Rounded Rectangle 132">
            <a:extLst>
              <a:ext uri="{FF2B5EF4-FFF2-40B4-BE49-F238E27FC236}">
                <a16:creationId xmlns:a16="http://schemas.microsoft.com/office/drawing/2014/main" id="{7AEA48B8-8699-AB4D-B074-98F078AB623B}"/>
              </a:ext>
            </a:extLst>
          </p:cNvPr>
          <p:cNvSpPr/>
          <p:nvPr/>
        </p:nvSpPr>
        <p:spPr>
          <a:xfrm>
            <a:off x="183628" y="4456703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D1DBFF3-3232-074B-9E60-A1749583DFAF}"/>
              </a:ext>
            </a:extLst>
          </p:cNvPr>
          <p:cNvSpPr txBox="1"/>
          <p:nvPr/>
        </p:nvSpPr>
        <p:spPr>
          <a:xfrm>
            <a:off x="236696" y="4418774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EKONOMI</a:t>
            </a:r>
          </a:p>
        </p:txBody>
      </p:sp>
      <p:sp>
        <p:nvSpPr>
          <p:cNvPr id="113" name="Rounded Rectangle 135">
            <a:extLst>
              <a:ext uri="{FF2B5EF4-FFF2-40B4-BE49-F238E27FC236}">
                <a16:creationId xmlns:a16="http://schemas.microsoft.com/office/drawing/2014/main" id="{BAC468E8-891D-7F4C-B944-390CACCA104D}"/>
              </a:ext>
            </a:extLst>
          </p:cNvPr>
          <p:cNvSpPr/>
          <p:nvPr/>
        </p:nvSpPr>
        <p:spPr>
          <a:xfrm>
            <a:off x="4102874" y="4456246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176B42D-C9A0-0E47-9E90-086FD1A61600}"/>
              </a:ext>
            </a:extLst>
          </p:cNvPr>
          <p:cNvSpPr txBox="1"/>
          <p:nvPr/>
        </p:nvSpPr>
        <p:spPr>
          <a:xfrm>
            <a:off x="4173251" y="4415710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NATURE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CC9D28C-AD35-B844-AEFD-1C419E7B4B7D}"/>
              </a:ext>
            </a:extLst>
          </p:cNvPr>
          <p:cNvGrpSpPr/>
          <p:nvPr/>
        </p:nvGrpSpPr>
        <p:grpSpPr>
          <a:xfrm>
            <a:off x="217256" y="5364478"/>
            <a:ext cx="957328" cy="261610"/>
            <a:chOff x="185579" y="6602776"/>
            <a:chExt cx="957328" cy="261610"/>
          </a:xfrm>
        </p:grpSpPr>
        <p:sp>
          <p:nvSpPr>
            <p:cNvPr id="116" name="Rounded Rectangle 133">
              <a:extLst>
                <a:ext uri="{FF2B5EF4-FFF2-40B4-BE49-F238E27FC236}">
                  <a16:creationId xmlns:a16="http://schemas.microsoft.com/office/drawing/2014/main" id="{D1B1D7EB-45AA-A84B-AC9B-D4DABA125752}"/>
                </a:ext>
              </a:extLst>
            </p:cNvPr>
            <p:cNvSpPr/>
            <p:nvPr/>
          </p:nvSpPr>
          <p:spPr>
            <a:xfrm>
              <a:off x="185579" y="6645731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68DC23AA-231D-E74F-8467-33A71B993B35}"/>
                </a:ext>
              </a:extLst>
            </p:cNvPr>
            <p:cNvSpPr txBox="1"/>
            <p:nvPr/>
          </p:nvSpPr>
          <p:spPr>
            <a:xfrm>
              <a:off x="193130" y="6602776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latin typeface="Tw Cen MT" panose="020B0602020104020603" pitchFamily="34" charset="77"/>
                </a:rPr>
                <a:t>WELLBEING</a:t>
              </a: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2EFAA725-3C25-495F-9982-8FA32B1C0E16}"/>
              </a:ext>
            </a:extLst>
          </p:cNvPr>
          <p:cNvSpPr txBox="1"/>
          <p:nvPr/>
        </p:nvSpPr>
        <p:spPr>
          <a:xfrm>
            <a:off x="143693" y="5615030"/>
            <a:ext cx="3024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>
                <a:latin typeface="Tw Cen MT" panose="020B0602020104020603" pitchFamily="34" charset="77"/>
              </a:rPr>
              <a:t>7 </a:t>
            </a:r>
            <a:r>
              <a:rPr lang="en-US" sz="1100" err="1">
                <a:latin typeface="Tw Cen MT" panose="020B0602020104020603" pitchFamily="34" charset="77"/>
              </a:rPr>
              <a:t>Satgas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Penanganan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endParaRPr lang="en-ID" sz="1600" b="0" i="0" u="none" strike="noStrike" baseline="0">
              <a:solidFill>
                <a:srgbClr val="000000"/>
              </a:solidFill>
              <a:latin typeface="Tw Cen MT" panose="020B0602020104020603" pitchFamily="34" charset="77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499C8656-69A4-1147-AE7C-F9BD05D9D952}"/>
              </a:ext>
            </a:extLst>
          </p:cNvPr>
          <p:cNvGrpSpPr/>
          <p:nvPr/>
        </p:nvGrpSpPr>
        <p:grpSpPr>
          <a:xfrm>
            <a:off x="4143013" y="5543727"/>
            <a:ext cx="865981" cy="261610"/>
            <a:chOff x="2735449" y="5903962"/>
            <a:chExt cx="865981" cy="261610"/>
          </a:xfrm>
        </p:grpSpPr>
        <p:sp>
          <p:nvSpPr>
            <p:cNvPr id="119" name="Rounded Rectangle 137">
              <a:extLst>
                <a:ext uri="{FF2B5EF4-FFF2-40B4-BE49-F238E27FC236}">
                  <a16:creationId xmlns:a16="http://schemas.microsoft.com/office/drawing/2014/main" id="{9BC15980-5439-CB47-99A2-2E83B548A3EA}"/>
                </a:ext>
              </a:extLst>
            </p:cNvPr>
            <p:cNvSpPr/>
            <p:nvPr/>
          </p:nvSpPr>
          <p:spPr>
            <a:xfrm>
              <a:off x="2735449" y="594417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43874FA-CCFA-234A-B516-EB5084E939E0}"/>
                </a:ext>
              </a:extLst>
            </p:cNvPr>
            <p:cNvSpPr txBox="1"/>
            <p:nvPr/>
          </p:nvSpPr>
          <p:spPr>
            <a:xfrm>
              <a:off x="2874795" y="5903962"/>
              <a:ext cx="63073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latin typeface="Tw Cen MT" panose="020B0602020104020603" pitchFamily="34" charset="77"/>
                </a:rPr>
                <a:t>SOSIAL</a:t>
              </a:r>
            </a:p>
          </p:txBody>
        </p: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3EA5B918-BE1D-0548-8DDF-CB0058350CEE}"/>
              </a:ext>
            </a:extLst>
          </p:cNvPr>
          <p:cNvSpPr txBox="1"/>
          <p:nvPr/>
        </p:nvSpPr>
        <p:spPr>
          <a:xfrm>
            <a:off x="10040161" y="3240356"/>
            <a:ext cx="1340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DOKUMENTASI</a:t>
            </a:r>
          </a:p>
        </p:txBody>
      </p:sp>
      <p:sp>
        <p:nvSpPr>
          <p:cNvPr id="122" name="Rounded Rectangle 93">
            <a:extLst>
              <a:ext uri="{FF2B5EF4-FFF2-40B4-BE49-F238E27FC236}">
                <a16:creationId xmlns:a16="http://schemas.microsoft.com/office/drawing/2014/main" id="{CD9333A9-2E8D-B94F-9A81-8F6ADEF38DB0}"/>
              </a:ext>
            </a:extLst>
          </p:cNvPr>
          <p:cNvSpPr/>
          <p:nvPr/>
        </p:nvSpPr>
        <p:spPr>
          <a:xfrm>
            <a:off x="9800810" y="3219342"/>
            <a:ext cx="2291991" cy="3439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BC10BE7-1362-8F45-A1B9-07EBE02F30D6}"/>
              </a:ext>
            </a:extLst>
          </p:cNvPr>
          <p:cNvSpPr txBox="1"/>
          <p:nvPr/>
        </p:nvSpPr>
        <p:spPr>
          <a:xfrm>
            <a:off x="10025161" y="3248687"/>
            <a:ext cx="2015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w Cen MT" panose="020B0602020104020603" pitchFamily="34" charset="77"/>
              </a:rPr>
              <a:t>KERJASAMA STAKEHOLDER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61350B3-E3D4-A441-B650-CA3B53264BDA}"/>
              </a:ext>
            </a:extLst>
          </p:cNvPr>
          <p:cNvSpPr/>
          <p:nvPr/>
        </p:nvSpPr>
        <p:spPr>
          <a:xfrm>
            <a:off x="9491563" y="311945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B1911812-F7EF-3546-9B0F-E2F05BB6186F}"/>
              </a:ext>
            </a:extLst>
          </p:cNvPr>
          <p:cNvGrpSpPr/>
          <p:nvPr/>
        </p:nvGrpSpPr>
        <p:grpSpPr>
          <a:xfrm>
            <a:off x="9477164" y="3095241"/>
            <a:ext cx="560037" cy="566069"/>
            <a:chOff x="5982608" y="3508974"/>
            <a:chExt cx="599644" cy="606103"/>
          </a:xfrm>
        </p:grpSpPr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BC1391D9-51A9-1B4D-8978-A40AA58E7A0C}"/>
                </a:ext>
              </a:extLst>
            </p:cNvPr>
            <p:cNvSpPr/>
            <p:nvPr/>
          </p:nvSpPr>
          <p:spPr>
            <a:xfrm>
              <a:off x="5987445" y="3533162"/>
              <a:ext cx="581915" cy="58191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7" name="Picture 126" descr="A picture containing text, toy, doll, vector graphics&#10;&#10;Description automatically generated">
              <a:extLst>
                <a:ext uri="{FF2B5EF4-FFF2-40B4-BE49-F238E27FC236}">
                  <a16:creationId xmlns:a16="http://schemas.microsoft.com/office/drawing/2014/main" id="{22D3D918-F537-5447-9556-7549AFB2B1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2608" y="3508974"/>
              <a:ext cx="599644" cy="599644"/>
            </a:xfrm>
            <a:prstGeom prst="rect">
              <a:avLst/>
            </a:prstGeom>
          </p:spPr>
        </p:pic>
      </p:grpSp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60CDA955-04D1-A44A-922F-7A90DDF33C4A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9578" y="4536782"/>
            <a:ext cx="840825" cy="516136"/>
          </a:xfrm>
          <a:prstGeom prst="rect">
            <a:avLst/>
          </a:prstGeom>
        </p:spPr>
      </p:pic>
      <p:pic>
        <p:nvPicPr>
          <p:cNvPr id="7" name="Picture 6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82DF018F-D9FB-9B42-9737-B24879B00DDB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829" y="4521804"/>
            <a:ext cx="831219" cy="531114"/>
          </a:xfrm>
          <a:prstGeom prst="rect">
            <a:avLst/>
          </a:prstGeom>
        </p:spPr>
      </p:pic>
      <p:pic>
        <p:nvPicPr>
          <p:cNvPr id="104" name="Picture 103" descr="Icon&#10;&#10;Description automatically generated with medium confidence">
            <a:extLst>
              <a:ext uri="{FF2B5EF4-FFF2-40B4-BE49-F238E27FC236}">
                <a16:creationId xmlns:a16="http://schemas.microsoft.com/office/drawing/2014/main" id="{D6359A83-21C6-4ACE-8FF6-00100D283A75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0420" y="3889013"/>
            <a:ext cx="446403" cy="446403"/>
          </a:xfrm>
          <a:prstGeom prst="rect">
            <a:avLst/>
          </a:prstGeom>
        </p:spPr>
      </p:pic>
      <p:pic>
        <p:nvPicPr>
          <p:cNvPr id="105" name="Picture 104" descr="Icon&#10;&#10;Description automatically generated with medium confidence">
            <a:extLst>
              <a:ext uri="{FF2B5EF4-FFF2-40B4-BE49-F238E27FC236}">
                <a16:creationId xmlns:a16="http://schemas.microsoft.com/office/drawing/2014/main" id="{2E36E6BA-14C0-48B0-8C31-E2BFBA182CF4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4692" y="3883944"/>
            <a:ext cx="446403" cy="446403"/>
          </a:xfrm>
          <a:prstGeom prst="rect">
            <a:avLst/>
          </a:prstGeom>
        </p:spPr>
      </p:pic>
      <p:pic>
        <p:nvPicPr>
          <p:cNvPr id="109" name="Picture 108" descr="A picture containing text&#10;&#10;Description automatically generated">
            <a:extLst>
              <a:ext uri="{FF2B5EF4-FFF2-40B4-BE49-F238E27FC236}">
                <a16:creationId xmlns:a16="http://schemas.microsoft.com/office/drawing/2014/main" id="{D8F95112-AC10-40E2-975E-1FE5992EA76A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8963" y="3883944"/>
            <a:ext cx="446403" cy="446403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FEECE1D5-0F4D-ED4D-B976-A3A9F6125B05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71074"/>
            <a:ext cx="2247900" cy="2159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848942-CA01-B74A-AE47-6DE4522B5400}"/>
              </a:ext>
            </a:extLst>
          </p:cNvPr>
          <p:cNvSpPr txBox="1"/>
          <p:nvPr/>
        </p:nvSpPr>
        <p:spPr>
          <a:xfrm>
            <a:off x="7298488" y="5302690"/>
            <a:ext cx="43848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2"/>
              </a:rPr>
              <a:t>https://www.republika.co.id/berita/ekonomi/korporasi/18/10/15/pgm6t0415-program-csr-kampung-gambut-berdikari-raih-penghargaan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3"/>
              </a:rPr>
              <a:t>https://www.bisnisnews.id/detail/berita/kampung-gambut-berdikari-pertamina-sukses-olah-kulit-nanas-menjadi-tas-bernilai-ekonomi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4"/>
              </a:rPr>
              <a:t>https://ekonomi.bisnis.com/read/20190916/44/1148724/kampung-gambut-berdikari-pertamina-sukses-olah-kulit-nanas-menjadi-tas</a:t>
            </a:r>
            <a:endParaRPr lang="en-US" sz="700"/>
          </a:p>
        </p:txBody>
      </p:sp>
      <p:sp>
        <p:nvSpPr>
          <p:cNvPr id="6" name="TextBox 61">
            <a:extLst>
              <a:ext uri="{FF2B5EF4-FFF2-40B4-BE49-F238E27FC236}">
                <a16:creationId xmlns:a16="http://schemas.microsoft.com/office/drawing/2014/main" id="{413F372A-075B-4E63-8C6A-CF3A99822109}"/>
              </a:ext>
            </a:extLst>
          </p:cNvPr>
          <p:cNvSpPr txBox="1"/>
          <p:nvPr/>
        </p:nvSpPr>
        <p:spPr>
          <a:xfrm>
            <a:off x="7300013" y="5103878"/>
            <a:ext cx="2348932" cy="2169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err="1">
                <a:latin typeface="Tw Cen MT"/>
              </a:rPr>
              <a:t>Contoh</a:t>
            </a:r>
            <a:r>
              <a:rPr lang="en-US" sz="900">
                <a:latin typeface="Tw Cen MT"/>
              </a:rPr>
              <a:t> </a:t>
            </a:r>
            <a:r>
              <a:rPr lang="en-US" sz="900" err="1">
                <a:latin typeface="Tw Cen MT"/>
              </a:rPr>
              <a:t>Publikasi</a:t>
            </a:r>
            <a:r>
              <a:rPr lang="en-US" sz="900">
                <a:latin typeface="Tw Cen MT"/>
              </a:rPr>
              <a:t> Antara Lain :</a:t>
            </a:r>
            <a:endParaRPr lang="id-ID" sz="9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717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803FEDAE-9E48-C84A-9AD8-5D6FCF58470E}"/>
              </a:ext>
            </a:extLst>
          </p:cNvPr>
          <p:cNvSpPr/>
          <p:nvPr/>
        </p:nvSpPr>
        <p:spPr>
          <a:xfrm>
            <a:off x="9797577" y="3060764"/>
            <a:ext cx="2295542" cy="3271779"/>
          </a:xfrm>
          <a:prstGeom prst="roundRect">
            <a:avLst>
              <a:gd name="adj" fmla="val 730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F9D50E-DC09-AC48-82DB-BFD20A311F8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D9BA3CA5-C5A6-44B3-A188-EC1C28065EBE}"/>
              </a:ext>
            </a:extLst>
          </p:cNvPr>
          <p:cNvSpPr txBox="1"/>
          <p:nvPr/>
        </p:nvSpPr>
        <p:spPr>
          <a:xfrm>
            <a:off x="2829951" y="4165172"/>
            <a:ext cx="292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  <a:cs typeface="Arial" panose="020B0604020202020204" pitchFamily="34" charset="0"/>
              </a:rPr>
              <a:t>Rp 9jt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rata-rata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pendapatan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tambahan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dari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budi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daya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ikan</a:t>
            </a:r>
          </a:p>
          <a:p>
            <a:r>
              <a:rPr lang="en-US" sz="1100" b="1">
                <a:latin typeface="Tw Cen MT" panose="020B0602020104020603" pitchFamily="34" charset="77"/>
                <a:cs typeface="Arial" panose="020B0604020202020204" pitchFamily="34" charset="0"/>
              </a:rPr>
              <a:t>Rp. 1.360.000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/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Bulan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/KK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dari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pemakaian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solar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dengan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pemanfaatan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kompor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komunal</a:t>
            </a:r>
            <a:endParaRPr lang="en-US" sz="1100">
              <a:latin typeface="Tw Cen MT" panose="020B0602020104020603" pitchFamily="34" charset="77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455ACFA-830E-4241-B698-D3E00D11815E}"/>
              </a:ext>
            </a:extLst>
          </p:cNvPr>
          <p:cNvSpPr txBox="1"/>
          <p:nvPr/>
        </p:nvSpPr>
        <p:spPr>
          <a:xfrm>
            <a:off x="6295285" y="4262396"/>
            <a:ext cx="3140454" cy="636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100" b="1">
                <a:latin typeface="Tw Cen MT" panose="020B0602020104020603" pitchFamily="34" charset="77"/>
                <a:cs typeface="Arial" panose="020B0604020202020204" pitchFamily="34" charset="0"/>
              </a:rPr>
              <a:t>115.5m3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air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bersih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dimanfaatkan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/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tahun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melalui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IPAL &amp; filter air</a:t>
            </a:r>
          </a:p>
          <a:p>
            <a:pPr>
              <a:lnSpc>
                <a:spcPct val="80000"/>
              </a:lnSpc>
            </a:pPr>
            <a:r>
              <a:rPr lang="en-US" sz="1100" b="1">
                <a:latin typeface="Tw Cen MT" panose="020B0602020104020603" pitchFamily="34" charset="77"/>
                <a:cs typeface="Arial" panose="020B0604020202020204" pitchFamily="34" charset="0"/>
              </a:rPr>
              <a:t>1.777 HA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pemanfaatan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lahan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gambut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untuk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ketahanan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pangan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&amp;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mitigasu</a:t>
            </a:r>
            <a:r>
              <a:rPr 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karhutla</a:t>
            </a:r>
            <a:endParaRPr lang="en-US" sz="1100">
              <a:latin typeface="Tw Cen MT" panose="020B0602020104020603" pitchFamily="34" charset="77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BC92E53-5B4C-419A-A2ED-255CFDF842DF}"/>
              </a:ext>
            </a:extLst>
          </p:cNvPr>
          <p:cNvSpPr txBox="1"/>
          <p:nvPr/>
        </p:nvSpPr>
        <p:spPr>
          <a:xfrm>
            <a:off x="2826129" y="5210892"/>
            <a:ext cx="3504088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b="1">
                <a:latin typeface="Tw Cen MT"/>
                <a:cs typeface="Arial"/>
              </a:rPr>
              <a:t>8 </a:t>
            </a:r>
            <a:r>
              <a:rPr lang="en-US" sz="1100" b="1" err="1">
                <a:latin typeface="Tw Cen MT"/>
                <a:cs typeface="Arial"/>
              </a:rPr>
              <a:t>anak</a:t>
            </a:r>
            <a:r>
              <a:rPr lang="en-US" sz="1100" b="1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sekolah</a:t>
            </a:r>
            <a:r>
              <a:rPr lang="en-US" sz="1100">
                <a:latin typeface="Tw Cen MT"/>
                <a:cs typeface="Arial"/>
              </a:rPr>
              <a:t> SAD </a:t>
            </a:r>
            <a:r>
              <a:rPr lang="en-US" sz="1100" err="1">
                <a:latin typeface="Tw Cen MT"/>
                <a:cs typeface="Arial"/>
              </a:rPr>
              <a:t>melanjutkan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sekolah</a:t>
            </a:r>
            <a:r>
              <a:rPr lang="en-US" sz="1100">
                <a:latin typeface="Tw Cen MT"/>
                <a:cs typeface="Arial"/>
              </a:rPr>
              <a:t> formal</a:t>
            </a:r>
          </a:p>
          <a:p>
            <a:r>
              <a:rPr lang="en-US" sz="1100" b="1">
                <a:latin typeface="Tw Cen MT"/>
                <a:cs typeface="Arial"/>
              </a:rPr>
              <a:t>100% </a:t>
            </a:r>
            <a:r>
              <a:rPr lang="en-US" sz="1100" b="1" err="1">
                <a:latin typeface="Tw Cen MT"/>
                <a:cs typeface="Arial"/>
              </a:rPr>
              <a:t>peningkatan</a:t>
            </a:r>
            <a:r>
              <a:rPr lang="en-US" sz="1100" b="1">
                <a:latin typeface="Tw Cen MT"/>
                <a:cs typeface="Arial"/>
              </a:rPr>
              <a:t> </a:t>
            </a:r>
            <a:r>
              <a:rPr lang="en-US" sz="1100" b="1" err="1">
                <a:latin typeface="Tw Cen MT"/>
                <a:cs typeface="Arial"/>
              </a:rPr>
              <a:t>baca</a:t>
            </a:r>
            <a:r>
              <a:rPr lang="en-US" sz="1100" b="1">
                <a:latin typeface="Tw Cen MT"/>
                <a:cs typeface="Arial"/>
              </a:rPr>
              <a:t> </a:t>
            </a:r>
            <a:r>
              <a:rPr lang="en-US" sz="1100" b="1" err="1">
                <a:latin typeface="Tw Cen MT"/>
                <a:cs typeface="Arial"/>
              </a:rPr>
              <a:t>tulis</a:t>
            </a:r>
            <a:r>
              <a:rPr lang="en-US" sz="1100" b="1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anak</a:t>
            </a:r>
            <a:r>
              <a:rPr lang="en-US" sz="1100">
                <a:latin typeface="Tw Cen MT"/>
                <a:cs typeface="Arial"/>
              </a:rPr>
              <a:t> SAD</a:t>
            </a:r>
          </a:p>
          <a:p>
            <a:r>
              <a:rPr lang="en-US" sz="1100" b="1">
                <a:latin typeface="Tw Cen MT"/>
                <a:cs typeface="Arial"/>
              </a:rPr>
              <a:t>16 KK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bergabung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ke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dalam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kelomook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tani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hutan</a:t>
            </a:r>
            <a:endParaRPr lang="en-US" sz="1100">
              <a:latin typeface="Tw Cen MT"/>
              <a:cs typeface="Arial"/>
            </a:endParaRPr>
          </a:p>
          <a:p>
            <a:r>
              <a:rPr lang="en-US" sz="1100" b="1">
                <a:latin typeface="Tw Cen MT"/>
                <a:cs typeface="Arial"/>
              </a:rPr>
              <a:t>26 </a:t>
            </a:r>
            <a:r>
              <a:rPr lang="en-US" sz="1100" b="1" err="1">
                <a:latin typeface="Tw Cen MT"/>
                <a:cs typeface="Arial"/>
              </a:rPr>
              <a:t>perempuan</a:t>
            </a:r>
            <a:r>
              <a:rPr lang="en-US" sz="1100" b="1">
                <a:latin typeface="Tw Cen MT"/>
                <a:cs typeface="Arial"/>
              </a:rPr>
              <a:t> SAD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membentuk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kelompok</a:t>
            </a:r>
            <a:r>
              <a:rPr lang="en-US" sz="1100">
                <a:latin typeface="Tw Cen MT"/>
                <a:cs typeface="Arial"/>
              </a:rPr>
              <a:t> </a:t>
            </a:r>
            <a:r>
              <a:rPr lang="en-US" sz="1100" err="1">
                <a:latin typeface="Tw Cen MT"/>
                <a:cs typeface="Arial"/>
              </a:rPr>
              <a:t>olahan</a:t>
            </a:r>
            <a:r>
              <a:rPr lang="en-US" sz="1100">
                <a:latin typeface="Tw Cen MT"/>
                <a:cs typeface="Arial"/>
              </a:rPr>
              <a:t> ikan </a:t>
            </a:r>
            <a:r>
              <a:rPr lang="en-US" sz="1100" err="1">
                <a:latin typeface="Tw Cen MT"/>
                <a:cs typeface="Arial"/>
              </a:rPr>
              <a:t>asin</a:t>
            </a:r>
            <a:endParaRPr lang="en-US" sz="1100">
              <a:latin typeface="Tw Cen MT" panose="020B0602020104020603" pitchFamily="34" charset="77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A599043-3158-4BA1-955F-19891F51A153}"/>
              </a:ext>
            </a:extLst>
          </p:cNvPr>
          <p:cNvCxnSpPr>
            <a:cxnSpLocks/>
          </p:cNvCxnSpPr>
          <p:nvPr/>
        </p:nvCxnSpPr>
        <p:spPr>
          <a:xfrm>
            <a:off x="9189745" y="1331836"/>
            <a:ext cx="0" cy="650389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Rounded Rectangle 66">
            <a:extLst>
              <a:ext uri="{FF2B5EF4-FFF2-40B4-BE49-F238E27FC236}">
                <a16:creationId xmlns:a16="http://schemas.microsoft.com/office/drawing/2014/main" id="{ED19C6CA-0819-4674-A768-B2719E6F47E0}"/>
              </a:ext>
            </a:extLst>
          </p:cNvPr>
          <p:cNvSpPr/>
          <p:nvPr/>
        </p:nvSpPr>
        <p:spPr>
          <a:xfrm>
            <a:off x="361523" y="2433343"/>
            <a:ext cx="1658371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0" name="Rounded Rectangle 56">
            <a:extLst>
              <a:ext uri="{FF2B5EF4-FFF2-40B4-BE49-F238E27FC236}">
                <a16:creationId xmlns:a16="http://schemas.microsoft.com/office/drawing/2014/main" id="{D48123B1-2047-477C-8591-56ED05EF5427}"/>
              </a:ext>
            </a:extLst>
          </p:cNvPr>
          <p:cNvSpPr/>
          <p:nvPr/>
        </p:nvSpPr>
        <p:spPr>
          <a:xfrm>
            <a:off x="3063630" y="1083240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1" name="Rounded Rectangle 46">
            <a:extLst>
              <a:ext uri="{FF2B5EF4-FFF2-40B4-BE49-F238E27FC236}">
                <a16:creationId xmlns:a16="http://schemas.microsoft.com/office/drawing/2014/main" id="{0F59FB48-0675-47C9-BE8A-B5AD7BC4E03E}"/>
              </a:ext>
            </a:extLst>
          </p:cNvPr>
          <p:cNvSpPr/>
          <p:nvPr/>
        </p:nvSpPr>
        <p:spPr>
          <a:xfrm>
            <a:off x="352823" y="1076925"/>
            <a:ext cx="1871874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2" name="Rounded Rectangle 45">
            <a:extLst>
              <a:ext uri="{FF2B5EF4-FFF2-40B4-BE49-F238E27FC236}">
                <a16:creationId xmlns:a16="http://schemas.microsoft.com/office/drawing/2014/main" id="{277F38F7-2FE6-4A58-A640-8F9DEC3F549F}"/>
              </a:ext>
            </a:extLst>
          </p:cNvPr>
          <p:cNvSpPr/>
          <p:nvPr/>
        </p:nvSpPr>
        <p:spPr>
          <a:xfrm>
            <a:off x="3224298" y="3467584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3" name="Rounded Rectangle 13">
            <a:extLst>
              <a:ext uri="{FF2B5EF4-FFF2-40B4-BE49-F238E27FC236}">
                <a16:creationId xmlns:a16="http://schemas.microsoft.com/office/drawing/2014/main" id="{4C8EB488-4789-45FE-9F81-FCF6CC10F2D3}"/>
              </a:ext>
            </a:extLst>
          </p:cNvPr>
          <p:cNvSpPr/>
          <p:nvPr/>
        </p:nvSpPr>
        <p:spPr>
          <a:xfrm>
            <a:off x="9242238" y="1160291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5" name="Rounded Rectangle 11">
            <a:extLst>
              <a:ext uri="{FF2B5EF4-FFF2-40B4-BE49-F238E27FC236}">
                <a16:creationId xmlns:a16="http://schemas.microsoft.com/office/drawing/2014/main" id="{5BE6429E-F98D-46D0-AEBD-FF79A1117658}"/>
              </a:ext>
            </a:extLst>
          </p:cNvPr>
          <p:cNvSpPr/>
          <p:nvPr/>
        </p:nvSpPr>
        <p:spPr>
          <a:xfrm>
            <a:off x="9232978" y="1752662"/>
            <a:ext cx="1505478" cy="214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8AB3A03-6B8E-406A-BBAD-EB7A05FC7B08}"/>
              </a:ext>
            </a:extLst>
          </p:cNvPr>
          <p:cNvSpPr txBox="1"/>
          <p:nvPr/>
        </p:nvSpPr>
        <p:spPr>
          <a:xfrm>
            <a:off x="3358733" y="3471750"/>
            <a:ext cx="3725956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DAMPAK PROGRAM (SUSTAINABLE COMPASS)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2AF2B7F-A3C0-4F03-893E-644AF8F99E61}"/>
              </a:ext>
            </a:extLst>
          </p:cNvPr>
          <p:cNvSpPr txBox="1"/>
          <p:nvPr/>
        </p:nvSpPr>
        <p:spPr>
          <a:xfrm>
            <a:off x="809529" y="1073689"/>
            <a:ext cx="1334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KONDISI AWAL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E9976A-3152-46B0-948A-ED3C4842B6F0}"/>
              </a:ext>
            </a:extLst>
          </p:cNvPr>
          <p:cNvSpPr txBox="1"/>
          <p:nvPr/>
        </p:nvSpPr>
        <p:spPr>
          <a:xfrm>
            <a:off x="9449126" y="1160291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PROFIL LOCAL HERO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6CF351F-68D6-464F-9317-6F2445A48927}"/>
              </a:ext>
            </a:extLst>
          </p:cNvPr>
          <p:cNvSpPr txBox="1"/>
          <p:nvPr/>
        </p:nvSpPr>
        <p:spPr>
          <a:xfrm>
            <a:off x="9489926" y="2023498"/>
            <a:ext cx="205422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Ketua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RT Dusun 7 </a:t>
            </a:r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Desa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Muara </a:t>
            </a:r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Mendak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Pemberdayaan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Masyarakat </a:t>
            </a:r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Adat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</a:t>
            </a:r>
            <a:r>
              <a:rPr lang="en-ID" altLang="en-US" sz="1100" err="1">
                <a:latin typeface="Tw Cen MT" panose="020B0602020104020603" pitchFamily="34" charset="77"/>
                <a:cs typeface="Arial" panose="020B0604020202020204" pitchFamily="34" charset="0"/>
              </a:rPr>
              <a:t>Minoritas</a:t>
            </a:r>
            <a:r>
              <a:rPr lang="en-ID" altLang="en-US" sz="1100">
                <a:latin typeface="Tw Cen MT" panose="020B0602020104020603" pitchFamily="34" charset="77"/>
                <a:cs typeface="Arial" panose="020B0604020202020204" pitchFamily="34" charset="0"/>
              </a:rPr>
              <a:t> SAD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B53A5ED-DFCE-400D-98E6-ADD5BCA55354}"/>
              </a:ext>
            </a:extLst>
          </p:cNvPr>
          <p:cNvSpPr txBox="1"/>
          <p:nvPr/>
        </p:nvSpPr>
        <p:spPr>
          <a:xfrm>
            <a:off x="3408872" y="1075908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ROADMAP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EA57E8E-61EE-494D-873E-787B27BC1762}"/>
              </a:ext>
            </a:extLst>
          </p:cNvPr>
          <p:cNvSpPr/>
          <p:nvPr/>
        </p:nvSpPr>
        <p:spPr>
          <a:xfrm>
            <a:off x="212630" y="983130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645957A-56D0-49CD-AAC1-69246A1C3332}"/>
              </a:ext>
            </a:extLst>
          </p:cNvPr>
          <p:cNvSpPr/>
          <p:nvPr/>
        </p:nvSpPr>
        <p:spPr>
          <a:xfrm>
            <a:off x="8901788" y="1056112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D12FD1D-D29F-4369-8B99-EEADADC0EB65}"/>
              </a:ext>
            </a:extLst>
          </p:cNvPr>
          <p:cNvSpPr/>
          <p:nvPr/>
        </p:nvSpPr>
        <p:spPr>
          <a:xfrm>
            <a:off x="2826129" y="97421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C439203-4C8F-4D50-B6E7-3EBA20801C0F}"/>
              </a:ext>
            </a:extLst>
          </p:cNvPr>
          <p:cNvSpPr/>
          <p:nvPr/>
        </p:nvSpPr>
        <p:spPr>
          <a:xfrm>
            <a:off x="2886839" y="3334755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522FAFF-5674-4C99-92A7-EFC1B2DAC2AF}"/>
              </a:ext>
            </a:extLst>
          </p:cNvPr>
          <p:cNvSpPr txBox="1"/>
          <p:nvPr/>
        </p:nvSpPr>
        <p:spPr>
          <a:xfrm>
            <a:off x="2902977" y="1755293"/>
            <a:ext cx="24400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Budidaya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Ikan</a:t>
            </a: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Air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Bersih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Klinik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Apung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Sekolah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Apung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Energi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Alternatif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Legalitas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Lahan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Perhutanan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Sosial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Legalitas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Kelompok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Tani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Hutan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Rimba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Harapan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064FFE1-8C69-4345-86EC-EF40B3E3B6A6}"/>
              </a:ext>
            </a:extLst>
          </p:cNvPr>
          <p:cNvGrpSpPr/>
          <p:nvPr/>
        </p:nvGrpSpPr>
        <p:grpSpPr>
          <a:xfrm>
            <a:off x="7056876" y="1557896"/>
            <a:ext cx="486030" cy="261609"/>
            <a:chOff x="5972408" y="1500356"/>
            <a:chExt cx="663318" cy="357037"/>
          </a:xfrm>
        </p:grpSpPr>
        <p:sp>
          <p:nvSpPr>
            <p:cNvPr id="65" name="Rounded Rectangle 88">
              <a:extLst>
                <a:ext uri="{FF2B5EF4-FFF2-40B4-BE49-F238E27FC236}">
                  <a16:creationId xmlns:a16="http://schemas.microsoft.com/office/drawing/2014/main" id="{099CAA33-EC83-494C-BFAE-6B9D64BCD8CA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w Cen MT" panose="020B0602020104020603" pitchFamily="34" charset="77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600933D-DBEB-44D0-818F-DE3E467EF505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2022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495AC453-5C2E-4AE9-879F-E0C39BE573AE}"/>
              </a:ext>
            </a:extLst>
          </p:cNvPr>
          <p:cNvSpPr txBox="1"/>
          <p:nvPr/>
        </p:nvSpPr>
        <p:spPr>
          <a:xfrm>
            <a:off x="6981480" y="1744355"/>
            <a:ext cx="21395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Kemitraan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Program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Agrosilvofishery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Keberlanjutan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Pendidikan Formal Anak SAD </a:t>
            </a: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Pertanian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dan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persemaian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terapung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Demplot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dan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Produksi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pellet energy</a:t>
            </a: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Ekowisata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534BE47-EA6E-42E1-B30B-DFC55C6385CF}"/>
              </a:ext>
            </a:extLst>
          </p:cNvPr>
          <p:cNvSpPr txBox="1"/>
          <p:nvPr/>
        </p:nvSpPr>
        <p:spPr>
          <a:xfrm>
            <a:off x="5158130" y="1768463"/>
            <a:ext cx="20612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Optimalisasi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Program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Agrosilvofishery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Profiling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kesehatan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masyarakat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Peningkatan</a:t>
            </a:r>
            <a:r>
              <a:rPr lang="en-US" altLang="zh-CN" sz="1100">
                <a:latin typeface="Tw Cen MT" panose="020B0602020104020603" pitchFamily="34" charset="77"/>
                <a:cs typeface="Times New Roman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Kapasitas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Kelembagaan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</a:t>
            </a: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Kelompok</a:t>
            </a:r>
            <a:endParaRPr lang="en-US" altLang="zh-CN" sz="1100">
              <a:latin typeface="Tw Cen MT" panose="020B0602020104020603" pitchFamily="34" charset="77"/>
              <a:cs typeface="Ubuntu-Medium" pitchFamily="18" charset="0"/>
            </a:endParaRPr>
          </a:p>
          <a:p>
            <a:pPr marL="228320" indent="-228320" defTabSz="913280">
              <a:buFont typeface="Arial" panose="020B0604020202020204" pitchFamily="34" charset="0"/>
              <a:buChar char="•"/>
              <a:tabLst>
                <a:tab pos="976605" algn="l"/>
              </a:tabLst>
            </a:pPr>
            <a:r>
              <a:rPr lang="en-US" altLang="zh-CN" sz="1100" err="1">
                <a:latin typeface="Tw Cen MT" panose="020B0602020104020603" pitchFamily="34" charset="77"/>
                <a:cs typeface="Ubuntu-Medium" pitchFamily="18" charset="0"/>
              </a:rPr>
              <a:t>Keberlanjutan</a:t>
            </a:r>
            <a:r>
              <a:rPr lang="en-US" altLang="zh-CN" sz="1100">
                <a:latin typeface="Tw Cen MT" panose="020B0602020104020603" pitchFamily="34" charset="77"/>
                <a:cs typeface="Ubuntu-Medium" pitchFamily="18" charset="0"/>
              </a:rPr>
              <a:t> Pendidikan Formal Anak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35BFBFD-B333-4F65-AC38-89312042F1C4}"/>
              </a:ext>
            </a:extLst>
          </p:cNvPr>
          <p:cNvSpPr txBox="1"/>
          <p:nvPr/>
        </p:nvSpPr>
        <p:spPr>
          <a:xfrm>
            <a:off x="9527105" y="1720954"/>
            <a:ext cx="39626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300" b="1">
                <a:latin typeface="Tw Cen MT" panose="020B0602020104020603" pitchFamily="34" charset="77"/>
              </a:rPr>
              <a:t>Edi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1EB0AF0-DD97-4C81-A63A-5CEBB4ACFB05}"/>
              </a:ext>
            </a:extLst>
          </p:cNvPr>
          <p:cNvSpPr txBox="1"/>
          <p:nvPr/>
        </p:nvSpPr>
        <p:spPr>
          <a:xfrm>
            <a:off x="835667" y="2442622"/>
            <a:ext cx="1069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AWARDING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7DA1A2A-787B-4877-B8C1-562A4AC76C20}"/>
              </a:ext>
            </a:extLst>
          </p:cNvPr>
          <p:cNvSpPr/>
          <p:nvPr/>
        </p:nvSpPr>
        <p:spPr>
          <a:xfrm>
            <a:off x="234825" y="2338443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DACA4F-33CA-46D2-9349-DBA584B9E500}"/>
              </a:ext>
            </a:extLst>
          </p:cNvPr>
          <p:cNvSpPr txBox="1"/>
          <p:nvPr/>
        </p:nvSpPr>
        <p:spPr>
          <a:xfrm>
            <a:off x="237241" y="2959058"/>
            <a:ext cx="2205110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39700" indent="-13970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Outstanding Award (2019) Taipei, Taiwan Global Corporate Sustainability Award (GCSA)</a:t>
            </a:r>
          </a:p>
          <a:p>
            <a:pPr marL="139700" indent="-13970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1st Bank Covid </a:t>
            </a:r>
            <a:r>
              <a:rPr lang="en-ID" sz="1100" err="1">
                <a:latin typeface="Tw Cen MT"/>
              </a:rPr>
              <a:t>Kabupaten</a:t>
            </a:r>
            <a:r>
              <a:rPr lang="en-ID" sz="1100">
                <a:latin typeface="Tw Cen MT"/>
              </a:rPr>
              <a:t> Musi</a:t>
            </a:r>
          </a:p>
          <a:p>
            <a:pPr marL="139700" indent="-13970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Patra </a:t>
            </a:r>
            <a:r>
              <a:rPr lang="en-ID" sz="1100" err="1">
                <a:latin typeface="Tw Cen MT"/>
              </a:rPr>
              <a:t>Adikriya</a:t>
            </a:r>
            <a:r>
              <a:rPr lang="en-ID" sz="1100">
                <a:latin typeface="Tw Cen MT"/>
              </a:rPr>
              <a:t> Bhumi 2020</a:t>
            </a:r>
          </a:p>
          <a:p>
            <a:pPr marL="139700" indent="-139700" algn="just">
              <a:buFont typeface="Arial" panose="020B0604020202020204" pitchFamily="34" charset="0"/>
              <a:buChar char="•"/>
            </a:pPr>
            <a:r>
              <a:rPr lang="en-ID" sz="1100">
                <a:latin typeface="Tw Cen MT"/>
              </a:rPr>
              <a:t>Patra Nirbhaya Karya Utama (2018)</a:t>
            </a:r>
            <a:endParaRPr lang="en-US" sz="1100">
              <a:latin typeface="Tw Cen MT"/>
            </a:endParaRPr>
          </a:p>
        </p:txBody>
      </p:sp>
      <p:pic>
        <p:nvPicPr>
          <p:cNvPr id="88" name="Picture 87">
            <a:extLst>
              <a:ext uri="{FF2B5EF4-FFF2-40B4-BE49-F238E27FC236}">
                <a16:creationId xmlns:a16="http://schemas.microsoft.com/office/drawing/2014/main" id="{0CC8E609-812D-45B0-9553-829310AE364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127" y="2339895"/>
            <a:ext cx="372104" cy="507977"/>
          </a:xfrm>
          <a:prstGeom prst="rect">
            <a:avLst/>
          </a:prstGeom>
        </p:spPr>
      </p:pic>
      <p:grpSp>
        <p:nvGrpSpPr>
          <p:cNvPr id="90" name="Group 89">
            <a:extLst>
              <a:ext uri="{FF2B5EF4-FFF2-40B4-BE49-F238E27FC236}">
                <a16:creationId xmlns:a16="http://schemas.microsoft.com/office/drawing/2014/main" id="{38538D82-52B5-438F-BB62-57FCFC16D06E}"/>
              </a:ext>
            </a:extLst>
          </p:cNvPr>
          <p:cNvGrpSpPr/>
          <p:nvPr/>
        </p:nvGrpSpPr>
        <p:grpSpPr>
          <a:xfrm>
            <a:off x="5213134" y="1564827"/>
            <a:ext cx="486030" cy="261609"/>
            <a:chOff x="5972408" y="1500356"/>
            <a:chExt cx="663318" cy="357037"/>
          </a:xfrm>
        </p:grpSpPr>
        <p:sp>
          <p:nvSpPr>
            <p:cNvPr id="91" name="Rounded Rectangle 95">
              <a:extLst>
                <a:ext uri="{FF2B5EF4-FFF2-40B4-BE49-F238E27FC236}">
                  <a16:creationId xmlns:a16="http://schemas.microsoft.com/office/drawing/2014/main" id="{25D9331B-D184-464E-923B-493DB71EEF14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w Cen MT" panose="020B0602020104020603" pitchFamily="34" charset="77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30B15EA-A376-4BF2-A639-73800036D17C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100" b="1">
                  <a:latin typeface="Tw Cen MT" panose="020B0602020104020603" pitchFamily="34" charset="77"/>
                </a:rPr>
                <a:t>2021</a:t>
              </a:r>
              <a:endParaRPr lang="en-US" sz="1100" b="1">
                <a:latin typeface="Tw Cen MT" panose="020B0602020104020603" pitchFamily="34" charset="77"/>
              </a:endParaRPr>
            </a:p>
          </p:txBody>
        </p:sp>
      </p:grpSp>
      <p:sp>
        <p:nvSpPr>
          <p:cNvPr id="93" name="Rounded Rectangle 98">
            <a:extLst>
              <a:ext uri="{FF2B5EF4-FFF2-40B4-BE49-F238E27FC236}">
                <a16:creationId xmlns:a16="http://schemas.microsoft.com/office/drawing/2014/main" id="{CD05EB26-CE2B-4A07-BAD5-7D9253C7F9B8}"/>
              </a:ext>
            </a:extLst>
          </p:cNvPr>
          <p:cNvSpPr/>
          <p:nvPr/>
        </p:nvSpPr>
        <p:spPr>
          <a:xfrm>
            <a:off x="2861661" y="1608292"/>
            <a:ext cx="1237871" cy="188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2A5D6B9-7BAC-4780-A0C2-9B6EE06603D1}"/>
              </a:ext>
            </a:extLst>
          </p:cNvPr>
          <p:cNvSpPr txBox="1"/>
          <p:nvPr/>
        </p:nvSpPr>
        <p:spPr>
          <a:xfrm>
            <a:off x="2954502" y="1563981"/>
            <a:ext cx="11063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100" b="1" err="1">
                <a:latin typeface="Tw Cen MT" panose="020B0602020104020603" pitchFamily="34" charset="77"/>
              </a:rPr>
              <a:t>Sebelum</a:t>
            </a:r>
            <a:r>
              <a:rPr lang="en-ID" sz="1100" b="1">
                <a:latin typeface="Tw Cen MT" panose="020B0602020104020603" pitchFamily="34" charset="77"/>
              </a:rPr>
              <a:t> - 2020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1CD29DF-C1F9-4635-A0C9-2BA45A7CCB3F}"/>
              </a:ext>
            </a:extLst>
          </p:cNvPr>
          <p:cNvSpPr/>
          <p:nvPr/>
        </p:nvSpPr>
        <p:spPr>
          <a:xfrm>
            <a:off x="0" y="-63649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99BC823D-2FCF-4E6F-8877-FC7EA4703BE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-66983"/>
            <a:ext cx="2422602" cy="711200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9DFCDDC9-20E0-4D7F-BAEA-7872FCCEE461}"/>
              </a:ext>
            </a:extLst>
          </p:cNvPr>
          <p:cNvSpPr txBox="1"/>
          <p:nvPr/>
        </p:nvSpPr>
        <p:spPr>
          <a:xfrm>
            <a:off x="1701977" y="68710"/>
            <a:ext cx="826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w Cen MT" panose="020B0602020104020603" pitchFamily="34" charset="77"/>
              </a:rPr>
              <a:t>PENGEMBANGAN MASYARAKAT ADAT MINORITAS SUKU ANAK DALAM </a:t>
            </a:r>
          </a:p>
        </p:txBody>
      </p:sp>
      <p:sp>
        <p:nvSpPr>
          <p:cNvPr id="104" name="Rounded Rectangle 85">
            <a:extLst>
              <a:ext uri="{FF2B5EF4-FFF2-40B4-BE49-F238E27FC236}">
                <a16:creationId xmlns:a16="http://schemas.microsoft.com/office/drawing/2014/main" id="{DBDE474E-A553-4856-AB30-FD060468005C}"/>
              </a:ext>
            </a:extLst>
          </p:cNvPr>
          <p:cNvSpPr/>
          <p:nvPr/>
        </p:nvSpPr>
        <p:spPr>
          <a:xfrm>
            <a:off x="-630512" y="87993"/>
            <a:ext cx="2246810" cy="5782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F10801A-9ED0-4195-ABE8-1EF1A100D4D6}"/>
              </a:ext>
            </a:extLst>
          </p:cNvPr>
          <p:cNvSpPr txBox="1"/>
          <p:nvPr/>
        </p:nvSpPr>
        <p:spPr>
          <a:xfrm>
            <a:off x="142728" y="142764"/>
            <a:ext cx="1222771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/>
              </a:rPr>
              <a:t>CERDAS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231A2DE-8CA9-4DC3-909E-8748A5B6F804}"/>
              </a:ext>
            </a:extLst>
          </p:cNvPr>
          <p:cNvSpPr txBox="1"/>
          <p:nvPr/>
        </p:nvSpPr>
        <p:spPr>
          <a:xfrm>
            <a:off x="1690769" y="330292"/>
            <a:ext cx="210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w Cen MT" panose="020B0602020104020603" pitchFamily="34" charset="77"/>
              </a:rPr>
              <a:t>PHE JAMBI MERANG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C3CE93-0353-4B7D-814E-9885E283A7F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19602" y="1681501"/>
            <a:ext cx="516137" cy="518796"/>
          </a:xfrm>
          <a:prstGeom prst="ellipse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44408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F7180541-64D7-6B42-9342-7B404EAB0300}"/>
              </a:ext>
            </a:extLst>
          </p:cNvPr>
          <p:cNvSpPr/>
          <p:nvPr/>
        </p:nvSpPr>
        <p:spPr>
          <a:xfrm>
            <a:off x="2871265" y="3972704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B1EC743-0833-4D4C-88CF-D2221C730C5D}"/>
              </a:ext>
            </a:extLst>
          </p:cNvPr>
          <p:cNvSpPr txBox="1"/>
          <p:nvPr/>
        </p:nvSpPr>
        <p:spPr>
          <a:xfrm>
            <a:off x="2924333" y="3934775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EKONOMI</a:t>
            </a: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D4267EA2-9F52-194E-B271-70467308B0A5}"/>
              </a:ext>
            </a:extLst>
          </p:cNvPr>
          <p:cNvSpPr/>
          <p:nvPr/>
        </p:nvSpPr>
        <p:spPr>
          <a:xfrm>
            <a:off x="2893844" y="4998419"/>
            <a:ext cx="793786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0D0B789-9D8C-724D-9349-358CB3A85023}"/>
              </a:ext>
            </a:extLst>
          </p:cNvPr>
          <p:cNvSpPr txBox="1"/>
          <p:nvPr/>
        </p:nvSpPr>
        <p:spPr>
          <a:xfrm>
            <a:off x="2990049" y="4968513"/>
            <a:ext cx="863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SOSIAL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A7842780-4B96-B342-B048-F47818DD5937}"/>
              </a:ext>
            </a:extLst>
          </p:cNvPr>
          <p:cNvSpPr/>
          <p:nvPr/>
        </p:nvSpPr>
        <p:spPr>
          <a:xfrm>
            <a:off x="6358778" y="3979698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4553E8E-F119-E042-B95F-B72DF54FE094}"/>
              </a:ext>
            </a:extLst>
          </p:cNvPr>
          <p:cNvSpPr txBox="1"/>
          <p:nvPr/>
        </p:nvSpPr>
        <p:spPr>
          <a:xfrm>
            <a:off x="6266211" y="3841853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NATURE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27D7119-DFA1-124C-9FA2-3E161159A24C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1555" y="6286500"/>
            <a:ext cx="2247900" cy="215900"/>
          </a:xfrm>
          <a:prstGeom prst="rect">
            <a:avLst/>
          </a:prstGeom>
        </p:spPr>
      </p:pic>
      <p:pic>
        <p:nvPicPr>
          <p:cNvPr id="95" name="Picture 94" descr="A toy figurine of a person and person&#10;&#10;Description automatically generated with low confidence">
            <a:extLst>
              <a:ext uri="{FF2B5EF4-FFF2-40B4-BE49-F238E27FC236}">
                <a16:creationId xmlns:a16="http://schemas.microsoft.com/office/drawing/2014/main" id="{9E6E1AD3-06BE-884B-ABD4-94BB49DC7E7A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527" t="-18204" r="-8289"/>
          <a:stretch/>
        </p:blipFill>
        <p:spPr>
          <a:xfrm>
            <a:off x="148695" y="874928"/>
            <a:ext cx="593622" cy="616949"/>
          </a:xfrm>
          <a:prstGeom prst="ellipse">
            <a:avLst/>
          </a:prstGeom>
        </p:spPr>
      </p:pic>
      <p:pic>
        <p:nvPicPr>
          <p:cNvPr id="96" name="Picture 95" descr="A picture containing text&#10;&#10;Description automatically generated">
            <a:extLst>
              <a:ext uri="{FF2B5EF4-FFF2-40B4-BE49-F238E27FC236}">
                <a16:creationId xmlns:a16="http://schemas.microsoft.com/office/drawing/2014/main" id="{7B5350ED-58C3-064C-88E6-A089665671E8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14507" y="970803"/>
            <a:ext cx="298178" cy="505867"/>
          </a:xfrm>
          <a:prstGeom prst="rect">
            <a:avLst/>
          </a:prstGeom>
        </p:spPr>
      </p:pic>
      <p:pic>
        <p:nvPicPr>
          <p:cNvPr id="97" name="Picture 96" descr="Icon&#10;&#10;Description automatically generated">
            <a:extLst>
              <a:ext uri="{FF2B5EF4-FFF2-40B4-BE49-F238E27FC236}">
                <a16:creationId xmlns:a16="http://schemas.microsoft.com/office/drawing/2014/main" id="{E81AB7D7-6529-7341-8775-DFC9755F10FB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181" y="2493580"/>
            <a:ext cx="309311" cy="347975"/>
          </a:xfrm>
          <a:prstGeom prst="rect">
            <a:avLst/>
          </a:prstGeom>
        </p:spPr>
      </p:pic>
      <p:pic>
        <p:nvPicPr>
          <p:cNvPr id="98" name="Picture 97" descr="A picture containing text&#10;&#10;Description automatically generated">
            <a:extLst>
              <a:ext uri="{FF2B5EF4-FFF2-40B4-BE49-F238E27FC236}">
                <a16:creationId xmlns:a16="http://schemas.microsoft.com/office/drawing/2014/main" id="{DA31925D-9DCB-C548-82DB-5E44B734B38C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775" t="-6313" r="-21448"/>
          <a:stretch/>
        </p:blipFill>
        <p:spPr>
          <a:xfrm>
            <a:off x="307423" y="2395236"/>
            <a:ext cx="471517" cy="466969"/>
          </a:xfrm>
          <a:prstGeom prst="ellipse">
            <a:avLst/>
          </a:prstGeom>
        </p:spPr>
      </p:pic>
      <p:pic>
        <p:nvPicPr>
          <p:cNvPr id="99" name="Picture 98" descr="Icon&#10;&#10;Description automatically generated with medium confidence">
            <a:extLst>
              <a:ext uri="{FF2B5EF4-FFF2-40B4-BE49-F238E27FC236}">
                <a16:creationId xmlns:a16="http://schemas.microsoft.com/office/drawing/2014/main" id="{58127480-F493-E447-A2EB-B55669CDC741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6768" y="3469853"/>
            <a:ext cx="511876" cy="399809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DAAD4768-6A32-7C42-BC8A-284F9EBB283D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2555" y="3324334"/>
            <a:ext cx="198468" cy="542631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C0A2500C-43DB-0448-8575-44A4C85CB5F8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74969" y="1020336"/>
            <a:ext cx="538079" cy="551934"/>
          </a:xfrm>
          <a:prstGeom prst="ellipse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A812BE55-4E6D-4D86-ABB3-CDCB8538892C}"/>
              </a:ext>
            </a:extLst>
          </p:cNvPr>
          <p:cNvSpPr txBox="1"/>
          <p:nvPr/>
        </p:nvSpPr>
        <p:spPr>
          <a:xfrm>
            <a:off x="541769" y="1414544"/>
            <a:ext cx="2440059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 defTabSz="913280">
              <a:buFont typeface="Arial"/>
              <a:buChar char="•"/>
              <a:tabLst>
                <a:tab pos="976605" algn="l"/>
              </a:tabLst>
            </a:pPr>
            <a:r>
              <a:rPr lang="en-US" altLang="zh-CN" sz="1100">
                <a:latin typeface="Tw Cen MT"/>
                <a:ea typeface="宋体"/>
                <a:cs typeface="Times New Roman"/>
              </a:rPr>
              <a:t>Daerah 3T </a:t>
            </a:r>
            <a:endParaRPr lang="en-US" altLang="zh-CN" sz="1100">
              <a:latin typeface="Tw Cen MT" panose="020B0602020104020603" pitchFamily="34" charset="77"/>
              <a:ea typeface="宋体" panose="02010600030101010101" pitchFamily="2" charset="-122"/>
              <a:cs typeface="+mn-lt"/>
            </a:endParaRPr>
          </a:p>
          <a:p>
            <a:pPr marL="171450" indent="-171450" defTabSz="913280">
              <a:buFont typeface="Arial"/>
              <a:buChar char="•"/>
              <a:tabLst>
                <a:tab pos="976605" algn="l"/>
              </a:tabLst>
            </a:pPr>
            <a:r>
              <a:rPr lang="en-US" sz="1100">
                <a:latin typeface="Tw Cen MT"/>
                <a:ea typeface="宋体"/>
                <a:cs typeface="Times New Roman"/>
              </a:rPr>
              <a:t>Tidak </a:t>
            </a:r>
            <a:r>
              <a:rPr lang="en-US" sz="1100" err="1">
                <a:latin typeface="Tw Cen MT"/>
                <a:ea typeface="宋体"/>
                <a:cs typeface="Times New Roman"/>
              </a:rPr>
              <a:t>percaya</a:t>
            </a:r>
            <a:r>
              <a:rPr lang="en-US" sz="1100">
                <a:latin typeface="Tw Cen MT"/>
                <a:ea typeface="宋体"/>
                <a:cs typeface="Times New Roman"/>
              </a:rPr>
              <a:t> Pada Orang Luar </a:t>
            </a:r>
            <a:endParaRPr lang="en-US" altLang="zh-CN" sz="1100">
              <a:latin typeface="Tw Cen MT"/>
              <a:ea typeface="宋体"/>
              <a:cs typeface="Times New Roman"/>
            </a:endParaRPr>
          </a:p>
          <a:p>
            <a:pPr marL="171450" indent="-171450" defTabSz="913280">
              <a:buFont typeface="Arial"/>
              <a:buChar char="•"/>
              <a:tabLst>
                <a:tab pos="976605" algn="l"/>
              </a:tabLst>
            </a:pPr>
            <a:r>
              <a:rPr lang="en-US" sz="1100" err="1">
                <a:latin typeface="Tw Cen MT"/>
                <a:ea typeface="宋体"/>
                <a:cs typeface="Times New Roman"/>
              </a:rPr>
              <a:t>Mengisolasi</a:t>
            </a:r>
            <a:r>
              <a:rPr lang="en-US" sz="1100">
                <a:latin typeface="Tw Cen MT"/>
                <a:ea typeface="宋体"/>
                <a:cs typeface="Times New Roman"/>
              </a:rPr>
              <a:t> Diri</a:t>
            </a:r>
            <a:endParaRPr lang="en-US" altLang="zh-CN" sz="1100">
              <a:latin typeface="Tw Cen MT"/>
              <a:ea typeface="宋体"/>
              <a:cs typeface="Times New Roman"/>
            </a:endParaRPr>
          </a:p>
          <a:p>
            <a:pPr marL="171450" indent="-171450" defTabSz="913280">
              <a:buFont typeface="Arial"/>
              <a:buChar char="•"/>
              <a:tabLst>
                <a:tab pos="976605" algn="l"/>
              </a:tabLst>
            </a:pPr>
            <a:r>
              <a:rPr lang="en-US" sz="1100">
                <a:latin typeface="Tw Cen MT"/>
                <a:ea typeface="宋体"/>
                <a:cs typeface="Times New Roman"/>
              </a:rPr>
              <a:t>Tidak Bisa Baca Tulis </a:t>
            </a:r>
            <a:endParaRPr lang="en-US" altLang="zh-CN" sz="1100">
              <a:latin typeface="Tw Cen MT"/>
              <a:ea typeface="宋体"/>
              <a:cs typeface="Times New Roman"/>
            </a:endParaRPr>
          </a:p>
          <a:p>
            <a:pPr marL="171450" indent="-171450" defTabSz="913280">
              <a:buFont typeface="Arial"/>
              <a:buChar char="•"/>
              <a:tabLst>
                <a:tab pos="976605" algn="l"/>
              </a:tabLst>
            </a:pPr>
            <a:r>
              <a:rPr lang="en-US" sz="1100">
                <a:latin typeface="Tw Cen MT"/>
                <a:ea typeface="宋体"/>
                <a:cs typeface="Times New Roman"/>
              </a:rPr>
              <a:t> </a:t>
            </a:r>
            <a:r>
              <a:rPr lang="en-US" sz="1100" err="1">
                <a:latin typeface="Tw Cen MT"/>
                <a:ea typeface="宋体"/>
                <a:cs typeface="Times New Roman"/>
              </a:rPr>
              <a:t>Berpindah-Pindah</a:t>
            </a:r>
            <a:r>
              <a:rPr lang="en-US" sz="1100">
                <a:latin typeface="Tw Cen MT"/>
                <a:ea typeface="宋体"/>
                <a:cs typeface="Times New Roman"/>
              </a:rPr>
              <a:t> </a:t>
            </a:r>
            <a:endParaRPr lang="en-US" altLang="zh-CN" sz="1100">
              <a:latin typeface="Tw Cen MT"/>
              <a:ea typeface="宋体"/>
              <a:cs typeface="Times New Roman"/>
            </a:endParaRPr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96E6CF14-FE34-E546-AAB5-7EFC9F4A20A6}"/>
              </a:ext>
            </a:extLst>
          </p:cNvPr>
          <p:cNvSpPr/>
          <p:nvPr/>
        </p:nvSpPr>
        <p:spPr>
          <a:xfrm>
            <a:off x="6372033" y="4988804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02B0650-A461-7243-B4BD-055E3337BC04}"/>
              </a:ext>
            </a:extLst>
          </p:cNvPr>
          <p:cNvSpPr txBox="1"/>
          <p:nvPr/>
        </p:nvSpPr>
        <p:spPr>
          <a:xfrm>
            <a:off x="6372034" y="4949282"/>
            <a:ext cx="10292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WELLBEING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112F6B-C1C1-9044-99E1-9C8420679573}"/>
              </a:ext>
            </a:extLst>
          </p:cNvPr>
          <p:cNvSpPr txBox="1"/>
          <p:nvPr/>
        </p:nvSpPr>
        <p:spPr>
          <a:xfrm>
            <a:off x="6330217" y="5277112"/>
            <a:ext cx="355578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latin typeface="Tw Cen MT" panose="020B0602020104020603" pitchFamily="34" charset="77"/>
              </a:rPr>
              <a:t>16 KK </a:t>
            </a:r>
            <a:r>
              <a:rPr lang="en-US" sz="1100" err="1">
                <a:latin typeface="Tw Cen MT" panose="020B0602020104020603" pitchFamily="34" charset="77"/>
              </a:rPr>
              <a:t>Mendapatkan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administrasi</a:t>
            </a:r>
            <a:r>
              <a:rPr lang="en-US" sz="1100">
                <a:latin typeface="Tw Cen MT" panose="020B0602020104020603" pitchFamily="34" charset="77"/>
              </a:rPr>
              <a:t>/ </a:t>
            </a:r>
            <a:r>
              <a:rPr lang="en-US" sz="1100" err="1">
                <a:latin typeface="Tw Cen MT" panose="020B0602020104020603" pitchFamily="34" charset="77"/>
              </a:rPr>
              <a:t>legalitas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kependudukan</a:t>
            </a:r>
            <a:endParaRPr lang="en-US" sz="1100">
              <a:latin typeface="Tw Cen MT" panose="020B0602020104020603" pitchFamily="34" charset="77"/>
            </a:endParaRPr>
          </a:p>
          <a:p>
            <a:r>
              <a:rPr lang="en-US" sz="1100" b="1">
                <a:latin typeface="Tw Cen MT" panose="020B0602020104020603" pitchFamily="34" charset="77"/>
              </a:rPr>
              <a:t>79 </a:t>
            </a:r>
            <a:r>
              <a:rPr lang="en-US" sz="1100" b="1" err="1">
                <a:latin typeface="Tw Cen MT" panose="020B0602020104020603" pitchFamily="34" charset="77"/>
              </a:rPr>
              <a:t>warga</a:t>
            </a:r>
            <a:r>
              <a:rPr lang="en-US" sz="1100" b="1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mandapatkan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meningkatan</a:t>
            </a:r>
            <a:r>
              <a:rPr lang="en-US" sz="1100">
                <a:latin typeface="Tw Cen MT" panose="020B0602020104020603" pitchFamily="34" charset="77"/>
              </a:rPr>
              <a:t> Kesehatan</a:t>
            </a:r>
          </a:p>
          <a:p>
            <a:r>
              <a:rPr lang="en-US" sz="1100" b="1">
                <a:latin typeface="Tw Cen MT" panose="020B0602020104020603" pitchFamily="34" charset="77"/>
              </a:rPr>
              <a:t>79 </a:t>
            </a:r>
            <a:r>
              <a:rPr lang="en-US" sz="1100" b="1" err="1">
                <a:latin typeface="Tw Cen MT" panose="020B0602020104020603" pitchFamily="34" charset="77"/>
              </a:rPr>
              <a:t>warga</a:t>
            </a:r>
            <a:r>
              <a:rPr lang="en-US" sz="1100" b="1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mendapatkan</a:t>
            </a:r>
            <a:r>
              <a:rPr lang="en-US" sz="1100">
                <a:latin typeface="Tw Cen MT" panose="020B0602020104020603" pitchFamily="34" charset="77"/>
              </a:rPr>
              <a:t> air </a:t>
            </a:r>
            <a:r>
              <a:rPr lang="en-US" sz="1100" err="1">
                <a:latin typeface="Tw Cen MT" panose="020B0602020104020603" pitchFamily="34" charset="77"/>
              </a:rPr>
              <a:t>bersih</a:t>
            </a:r>
            <a:r>
              <a:rPr lang="en-US" sz="1100">
                <a:latin typeface="Tw Cen MT" panose="020B0602020104020603" pitchFamily="34" charset="77"/>
              </a:rPr>
              <a:t>, </a:t>
            </a:r>
            <a:r>
              <a:rPr lang="en-US" sz="1100" err="1">
                <a:latin typeface="Tw Cen MT" panose="020B0602020104020603" pitchFamily="34" charset="77"/>
              </a:rPr>
              <a:t>dari</a:t>
            </a:r>
            <a:r>
              <a:rPr lang="en-US" sz="1100">
                <a:latin typeface="Tw Cen MT" panose="020B0602020104020603" pitchFamily="34" charset="77"/>
              </a:rPr>
              <a:t> PH 4 </a:t>
            </a:r>
            <a:r>
              <a:rPr lang="en-US" sz="1100" err="1">
                <a:latin typeface="Tw Cen MT" panose="020B0602020104020603" pitchFamily="34" charset="77"/>
              </a:rPr>
              <a:t>menjadi</a:t>
            </a:r>
            <a:r>
              <a:rPr lang="en-US" sz="1100">
                <a:latin typeface="Tw Cen MT" panose="020B0602020104020603" pitchFamily="34" charset="77"/>
              </a:rPr>
              <a:t> PH 7</a:t>
            </a:r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4B31AD3F-2769-AC48-A9DC-23B7CB232840}"/>
              </a:ext>
            </a:extLst>
          </p:cNvPr>
          <p:cNvSpPr/>
          <p:nvPr/>
        </p:nvSpPr>
        <p:spPr>
          <a:xfrm>
            <a:off x="9859609" y="2835286"/>
            <a:ext cx="1691160" cy="41507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11CFEEE6-F3A9-9C4D-8375-DC110337D3AB}"/>
              </a:ext>
            </a:extLst>
          </p:cNvPr>
          <p:cNvSpPr/>
          <p:nvPr/>
        </p:nvSpPr>
        <p:spPr>
          <a:xfrm>
            <a:off x="9642931" y="2789238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0" name="Picture 109" descr="A picture containing text&#10;&#10;Description automatically generated">
            <a:extLst>
              <a:ext uri="{FF2B5EF4-FFF2-40B4-BE49-F238E27FC236}">
                <a16:creationId xmlns:a16="http://schemas.microsoft.com/office/drawing/2014/main" id="{12821A4D-DC3E-D64E-88AF-218BE72E1B6C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9659499" y="2800545"/>
            <a:ext cx="489669" cy="484933"/>
          </a:xfrm>
          <a:prstGeom prst="ellipse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A8D656EA-5276-094F-A892-0D555AEAAF5D}"/>
              </a:ext>
            </a:extLst>
          </p:cNvPr>
          <p:cNvSpPr txBox="1"/>
          <p:nvPr/>
        </p:nvSpPr>
        <p:spPr>
          <a:xfrm>
            <a:off x="10159067" y="2841217"/>
            <a:ext cx="1592113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5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050">
              <a:solidFill>
                <a:schemeClr val="bg1"/>
              </a:solidFill>
            </a:endParaRPr>
          </a:p>
        </p:txBody>
      </p:sp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7E47769D-C3D0-014F-A6E7-5100087095AF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74283" y="3376657"/>
            <a:ext cx="1014081" cy="5861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C7BC59-F5B5-DF4D-AECB-CC0B952FBAC1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7402" y="3372772"/>
            <a:ext cx="1094915" cy="5795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3E10E1-21F7-B74B-8570-29AA9EABAD58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29845" y="3442245"/>
            <a:ext cx="377065" cy="37706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9E05CA-6138-3C48-8494-2133B367519C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222" y="3445628"/>
            <a:ext cx="377065" cy="3770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B3DB0D6-6BFA-0040-A169-2379CCC2E8D6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3374" y="3438639"/>
            <a:ext cx="377065" cy="3770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E20D0E9-46C3-8943-A49E-2F1B215D5318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37872" y="3436378"/>
            <a:ext cx="377065" cy="37706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E38E689-4791-2B4C-9DEC-2BDD4B1251E2}"/>
              </a:ext>
            </a:extLst>
          </p:cNvPr>
          <p:cNvPicPr>
            <a:picLocks noChangeAspect="1"/>
          </p:cNvPicPr>
          <p:nvPr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9540" y="3434223"/>
            <a:ext cx="377065" cy="377065"/>
          </a:xfrm>
          <a:prstGeom prst="rect">
            <a:avLst/>
          </a:prstGeom>
        </p:spPr>
      </p:pic>
      <p:pic>
        <p:nvPicPr>
          <p:cNvPr id="34" name="Picture 33" descr="Icon&#10;&#10;Description automatically generated">
            <a:extLst>
              <a:ext uri="{FF2B5EF4-FFF2-40B4-BE49-F238E27FC236}">
                <a16:creationId xmlns:a16="http://schemas.microsoft.com/office/drawing/2014/main" id="{3725F3B1-309F-274D-93A7-887B6116CC8D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5872" y="3848943"/>
            <a:ext cx="364642" cy="364642"/>
          </a:xfrm>
          <a:prstGeom prst="rect">
            <a:avLst/>
          </a:prstGeom>
        </p:spPr>
      </p:pic>
      <p:pic>
        <p:nvPicPr>
          <p:cNvPr id="38" name="Picture 37" descr="Icon&#10;&#10;Description automatically generated with medium confidence">
            <a:extLst>
              <a:ext uri="{FF2B5EF4-FFF2-40B4-BE49-F238E27FC236}">
                <a16:creationId xmlns:a16="http://schemas.microsoft.com/office/drawing/2014/main" id="{C2C1A192-B579-434F-B133-3D6BE929B5F5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7110" y="3841903"/>
            <a:ext cx="382838" cy="382838"/>
          </a:xfrm>
          <a:prstGeom prst="rect">
            <a:avLst/>
          </a:prstGeom>
        </p:spPr>
      </p:pic>
      <p:pic>
        <p:nvPicPr>
          <p:cNvPr id="40" name="Picture 39" descr="A picture containing icon&#10;&#10;Description automatically generated">
            <a:extLst>
              <a:ext uri="{FF2B5EF4-FFF2-40B4-BE49-F238E27FC236}">
                <a16:creationId xmlns:a16="http://schemas.microsoft.com/office/drawing/2014/main" id="{64824255-032A-474A-BE6B-DB5384FFA3D5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9585" y="3849550"/>
            <a:ext cx="385628" cy="385628"/>
          </a:xfrm>
          <a:prstGeom prst="rect">
            <a:avLst/>
          </a:prstGeom>
        </p:spPr>
      </p:pic>
      <p:pic>
        <p:nvPicPr>
          <p:cNvPr id="42" name="Picture 41" descr="A picture containing icon&#10;&#10;Description automatically generated">
            <a:extLst>
              <a:ext uri="{FF2B5EF4-FFF2-40B4-BE49-F238E27FC236}">
                <a16:creationId xmlns:a16="http://schemas.microsoft.com/office/drawing/2014/main" id="{EA9B977E-7531-4144-9CA3-B5B49A95BF1D}"/>
              </a:ext>
            </a:extLst>
          </p:cNvPr>
          <p:cNvPicPr>
            <a:picLocks noChangeAspect="1"/>
          </p:cNvPicPr>
          <p:nvPr/>
        </p:nvPicPr>
        <p:blipFill>
          <a:blip r:embed="rId2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9643" y="3853153"/>
            <a:ext cx="385628" cy="385628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B6483C3D-1CC2-0B47-BA9F-EB67042D173F}"/>
              </a:ext>
            </a:extLst>
          </p:cNvPr>
          <p:cNvSpPr txBox="1"/>
          <p:nvPr/>
        </p:nvSpPr>
        <p:spPr>
          <a:xfrm>
            <a:off x="691326" y="4517364"/>
            <a:ext cx="1340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 panose="020B0602020104020603" pitchFamily="34" charset="77"/>
              </a:rPr>
              <a:t>DOKUMENTASI</a:t>
            </a:r>
          </a:p>
        </p:txBody>
      </p:sp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898326C7-9275-8B46-ACAA-CFF95FD76BAD}"/>
              </a:ext>
            </a:extLst>
          </p:cNvPr>
          <p:cNvSpPr/>
          <p:nvPr/>
        </p:nvSpPr>
        <p:spPr>
          <a:xfrm>
            <a:off x="476690" y="4496350"/>
            <a:ext cx="2250694" cy="36043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47185C9-2FA6-D946-B2FB-7A60DC60D48A}"/>
              </a:ext>
            </a:extLst>
          </p:cNvPr>
          <p:cNvSpPr txBox="1"/>
          <p:nvPr/>
        </p:nvSpPr>
        <p:spPr>
          <a:xfrm>
            <a:off x="664651" y="4521103"/>
            <a:ext cx="20158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w Cen MT" panose="020B0602020104020603" pitchFamily="34" charset="77"/>
              </a:rPr>
              <a:t>KERJASAMA STAKEHOLDER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DD4B6B65-D7CB-CD43-817B-35C29F5F6A64}"/>
              </a:ext>
            </a:extLst>
          </p:cNvPr>
          <p:cNvSpPr/>
          <p:nvPr/>
        </p:nvSpPr>
        <p:spPr>
          <a:xfrm>
            <a:off x="142728" y="4396458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4" name="Picture 123" descr="A picture containing text, toy, doll, vector graphics&#10;&#10;Description automatically generated">
            <a:extLst>
              <a:ext uri="{FF2B5EF4-FFF2-40B4-BE49-F238E27FC236}">
                <a16:creationId xmlns:a16="http://schemas.microsoft.com/office/drawing/2014/main" id="{8091EBBF-BAE4-464A-A9EC-5569561FF417}"/>
              </a:ext>
            </a:extLst>
          </p:cNvPr>
          <p:cNvPicPr>
            <a:picLocks noChangeAspect="1"/>
          </p:cNvPicPr>
          <p:nvPr/>
        </p:nvPicPr>
        <p:blipFill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80" y="4305154"/>
            <a:ext cx="599644" cy="599644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D60E57E-9391-B148-90CE-FA7069628FF1}"/>
              </a:ext>
            </a:extLst>
          </p:cNvPr>
          <p:cNvSpPr txBox="1"/>
          <p:nvPr/>
        </p:nvSpPr>
        <p:spPr>
          <a:xfrm>
            <a:off x="248092" y="4966770"/>
            <a:ext cx="2387513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34938" indent="-134938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Pemerintah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Desa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Mendis</a:t>
            </a:r>
            <a:r>
              <a:rPr lang="en-US" sz="1100">
                <a:latin typeface="Tw Cen MT" panose="020B0602020104020603" pitchFamily="34" charset="77"/>
              </a:rPr>
              <a:t> Jaya</a:t>
            </a:r>
          </a:p>
          <a:p>
            <a:pPr marL="134938" indent="-134938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Politeknik</a:t>
            </a:r>
            <a:r>
              <a:rPr lang="en-US" sz="1100">
                <a:latin typeface="Tw Cen MT" panose="020B0602020104020603" pitchFamily="34" charset="77"/>
              </a:rPr>
              <a:t> Jambi</a:t>
            </a:r>
          </a:p>
          <a:p>
            <a:pPr marL="134938" indent="-134938">
              <a:buFont typeface="Arial" panose="020B0604020202020204" pitchFamily="34" charset="0"/>
              <a:buChar char="•"/>
            </a:pPr>
            <a:r>
              <a:rPr lang="en-US" sz="1100">
                <a:latin typeface="Tw Cen MT" panose="020B0602020104020603" pitchFamily="34" charset="77"/>
              </a:rPr>
              <a:t>KPH </a:t>
            </a:r>
            <a:r>
              <a:rPr lang="en-US" sz="1100" err="1">
                <a:latin typeface="Tw Cen MT" panose="020B0602020104020603" pitchFamily="34" charset="77"/>
              </a:rPr>
              <a:t>Lalan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Mendis</a:t>
            </a:r>
            <a:endParaRPr lang="en-US" sz="1100">
              <a:latin typeface="Tw Cen MT" panose="020B0602020104020603" pitchFamily="34" charset="77"/>
            </a:endParaRPr>
          </a:p>
          <a:p>
            <a:pPr marL="134938" indent="-134938">
              <a:buFont typeface="Arial" panose="020B0604020202020204" pitchFamily="34" charset="0"/>
              <a:buChar char="•"/>
            </a:pPr>
            <a:r>
              <a:rPr lang="en-US" sz="1100">
                <a:latin typeface="Tw Cen MT" panose="020B0602020104020603" pitchFamily="34" charset="77"/>
              </a:rPr>
              <a:t>UNDIP</a:t>
            </a:r>
          </a:p>
          <a:p>
            <a:pPr marL="134938" indent="-134938">
              <a:buFont typeface="Arial" panose="020B0604020202020204" pitchFamily="34" charset="0"/>
              <a:buChar char="•"/>
            </a:pPr>
            <a:r>
              <a:rPr lang="en-US" sz="1100" err="1">
                <a:latin typeface="Tw Cen MT" panose="020B0602020104020603" pitchFamily="34" charset="77"/>
              </a:rPr>
              <a:t>Pemkab</a:t>
            </a:r>
            <a:r>
              <a:rPr lang="en-US" sz="1100">
                <a:latin typeface="Tw Cen MT" panose="020B0602020104020603" pitchFamily="34" charset="77"/>
              </a:rPr>
              <a:t>, </a:t>
            </a:r>
            <a:r>
              <a:rPr lang="en-US" sz="1100" err="1">
                <a:latin typeface="Tw Cen MT" panose="020B0602020104020603" pitchFamily="34" charset="77"/>
              </a:rPr>
              <a:t>Diknas</a:t>
            </a:r>
            <a:r>
              <a:rPr lang="en-US" sz="1100">
                <a:latin typeface="Tw Cen MT" panose="020B0602020104020603" pitchFamily="34" charset="77"/>
              </a:rPr>
              <a:t> &amp; </a:t>
            </a:r>
            <a:r>
              <a:rPr lang="en-US" sz="1100" err="1">
                <a:latin typeface="Tw Cen MT" panose="020B0602020104020603" pitchFamily="34" charset="77"/>
              </a:rPr>
              <a:t>Disdukcapil</a:t>
            </a:r>
            <a:r>
              <a:rPr lang="en-US" sz="1100">
                <a:latin typeface="Tw Cen MT" panose="020B0602020104020603" pitchFamily="34" charset="77"/>
              </a:rPr>
              <a:t> </a:t>
            </a:r>
            <a:r>
              <a:rPr lang="en-US" sz="1100" err="1">
                <a:latin typeface="Tw Cen MT" panose="020B0602020104020603" pitchFamily="34" charset="77"/>
              </a:rPr>
              <a:t>Muba</a:t>
            </a:r>
            <a:endParaRPr lang="en-US" sz="1100">
              <a:latin typeface="Tw Cen MT" panose="020B0602020104020603" pitchFamily="34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1B4FA-26FF-D44D-A3B4-DA5D1FC68C10}"/>
              </a:ext>
            </a:extLst>
          </p:cNvPr>
          <p:cNvSpPr txBox="1"/>
          <p:nvPr/>
        </p:nvSpPr>
        <p:spPr>
          <a:xfrm>
            <a:off x="9884572" y="4225877"/>
            <a:ext cx="2105987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0"/>
              </a:rPr>
              <a:t>https://www.dunia-energi.com/berdayakan-masyarakat-adat-minoritas-suku-anak-dalam-phe-raih-penghargaan-internasional-outstanding-practice-award/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1"/>
              </a:rPr>
              <a:t>https://mediaindonesia.com/nusantara/276622/kksr-jambi-susun-program-pemberdayaan-suku-anak-dalam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2"/>
              </a:rPr>
              <a:t>https://www.antaranews.com/berita/1242168/phe-jambi-merang-raih-proper-emas-keempat-kalinya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33"/>
              </a:rPr>
              <a:t>https://regional.kompas.com/read/2019/11/29/09382211/pengelolaan-hutan-yang-bermanfaat-bagi-suku-anak-dalam-di-jambi</a:t>
            </a:r>
            <a:endParaRPr lang="en-US" sz="700"/>
          </a:p>
        </p:txBody>
      </p:sp>
      <p:sp>
        <p:nvSpPr>
          <p:cNvPr id="4" name="TextBox 61">
            <a:extLst>
              <a:ext uri="{FF2B5EF4-FFF2-40B4-BE49-F238E27FC236}">
                <a16:creationId xmlns:a16="http://schemas.microsoft.com/office/drawing/2014/main" id="{F415E021-7AD3-4262-820C-AD1A3463101E}"/>
              </a:ext>
            </a:extLst>
          </p:cNvPr>
          <p:cNvSpPr txBox="1"/>
          <p:nvPr/>
        </p:nvSpPr>
        <p:spPr>
          <a:xfrm>
            <a:off x="9876299" y="4045545"/>
            <a:ext cx="2348932" cy="2169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err="1">
                <a:latin typeface="Tw Cen MT"/>
              </a:rPr>
              <a:t>Contoh</a:t>
            </a:r>
            <a:r>
              <a:rPr lang="en-US" sz="900">
                <a:latin typeface="Tw Cen MT"/>
              </a:rPr>
              <a:t> </a:t>
            </a:r>
            <a:r>
              <a:rPr lang="en-US" sz="900" err="1">
                <a:latin typeface="Tw Cen MT"/>
              </a:rPr>
              <a:t>Publikasi</a:t>
            </a:r>
            <a:r>
              <a:rPr lang="en-US" sz="900">
                <a:latin typeface="Tw Cen MT"/>
              </a:rPr>
              <a:t> Antara Lain :</a:t>
            </a:r>
            <a:endParaRPr lang="id-ID" sz="9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16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0AAD1CCB-AA84-F949-8C9E-9229F10CC824}"/>
              </a:ext>
            </a:extLst>
          </p:cNvPr>
          <p:cNvGrpSpPr/>
          <p:nvPr/>
        </p:nvGrpSpPr>
        <p:grpSpPr>
          <a:xfrm>
            <a:off x="-11875" y="17048"/>
            <a:ext cx="12192000" cy="6858000"/>
            <a:chOff x="0" y="0"/>
            <a:chExt cx="12192000" cy="6858000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B2252575-3A0F-244B-8F55-6755C010009D}"/>
                </a:ext>
              </a:extLst>
            </p:cNvPr>
            <p:cNvGrpSpPr/>
            <p:nvPr/>
          </p:nvGrpSpPr>
          <p:grpSpPr>
            <a:xfrm>
              <a:off x="0" y="5964947"/>
              <a:ext cx="11878042" cy="893053"/>
              <a:chOff x="0" y="6001139"/>
              <a:chExt cx="11878042" cy="893053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4D187B02-4966-B440-B157-7367144C33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0" y="6001139"/>
                <a:ext cx="1978925" cy="893053"/>
              </a:xfrm>
              <a:prstGeom prst="rect">
                <a:avLst/>
              </a:prstGeom>
            </p:spPr>
          </p:pic>
          <p:pic>
            <p:nvPicPr>
              <p:cNvPr id="70" name="Picture 69">
                <a:extLst>
                  <a:ext uri="{FF2B5EF4-FFF2-40B4-BE49-F238E27FC236}">
                    <a16:creationId xmlns:a16="http://schemas.microsoft.com/office/drawing/2014/main" id="{70C68157-E7C9-C240-A868-337CAB8243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1477768" y="6328684"/>
                <a:ext cx="400274" cy="401300"/>
              </a:xfrm>
              <a:prstGeom prst="rect">
                <a:avLst/>
              </a:prstGeom>
            </p:spPr>
          </p:pic>
        </p:grpSp>
        <p:pic>
          <p:nvPicPr>
            <p:cNvPr id="68" name="Picture 3" descr="Picture 3">
              <a:extLst>
                <a:ext uri="{FF2B5EF4-FFF2-40B4-BE49-F238E27FC236}">
                  <a16:creationId xmlns:a16="http://schemas.microsoft.com/office/drawing/2014/main" id="{FD3B734A-EBBC-1643-8FD7-7DAE84ABE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753600" y="0"/>
              <a:ext cx="2438400" cy="693933"/>
            </a:xfrm>
            <a:prstGeom prst="rect">
              <a:avLst/>
            </a:prstGeom>
            <a:ln w="12700">
              <a:miter lim="400000"/>
            </a:ln>
          </p:spPr>
        </p:pic>
      </p:grpSp>
      <p:pic>
        <p:nvPicPr>
          <p:cNvPr id="215" name="Google Shape;215;p20"/>
          <p:cNvPicPr preferRelativeResize="0"/>
          <p:nvPr/>
        </p:nvPicPr>
        <p:blipFill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361" y="2147257"/>
            <a:ext cx="7692942" cy="326715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38FC5527-ADB2-2C48-A992-BFEFAD89E64B}"/>
              </a:ext>
            </a:extLst>
          </p:cNvPr>
          <p:cNvGrpSpPr/>
          <p:nvPr/>
        </p:nvGrpSpPr>
        <p:grpSpPr>
          <a:xfrm>
            <a:off x="8835677" y="2322957"/>
            <a:ext cx="2652143" cy="2915751"/>
            <a:chOff x="9539857" y="1740800"/>
            <a:chExt cx="2652143" cy="2915751"/>
          </a:xfrm>
        </p:grpSpPr>
        <p:grpSp>
          <p:nvGrpSpPr>
            <p:cNvPr id="216" name="Google Shape;216;p20"/>
            <p:cNvGrpSpPr/>
            <p:nvPr/>
          </p:nvGrpSpPr>
          <p:grpSpPr>
            <a:xfrm>
              <a:off x="9635807" y="1740800"/>
              <a:ext cx="2556193" cy="2915751"/>
              <a:chOff x="3834707" y="1541351"/>
              <a:chExt cx="5900723" cy="5160011"/>
            </a:xfrm>
          </p:grpSpPr>
          <p:sp>
            <p:nvSpPr>
              <p:cNvPr id="217" name="Google Shape;217;p20"/>
              <p:cNvSpPr/>
              <p:nvPr/>
            </p:nvSpPr>
            <p:spPr>
              <a:xfrm>
                <a:off x="3834707" y="5571060"/>
                <a:ext cx="3258000" cy="906900"/>
              </a:xfrm>
              <a:prstGeom prst="rect">
                <a:avLst/>
              </a:prstGeom>
              <a:solidFill>
                <a:srgbClr val="F79646"/>
              </a:solidFill>
              <a:ln>
                <a:noFill/>
              </a:ln>
            </p:spPr>
            <p:txBody>
              <a:bodyPr spcFirstLastPara="1" wrap="square" lIns="121900" tIns="50800" rIns="1463033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8" name="Google Shape;218;p20"/>
              <p:cNvSpPr/>
              <p:nvPr/>
            </p:nvSpPr>
            <p:spPr>
              <a:xfrm>
                <a:off x="7060790" y="5287850"/>
                <a:ext cx="2438401" cy="1413512"/>
              </a:xfrm>
              <a:custGeom>
                <a:avLst/>
                <a:gdLst/>
                <a:ahLst/>
                <a:cxnLst/>
                <a:rect l="l" t="t" r="r" b="b"/>
                <a:pathLst>
                  <a:path w="2438401" h="1413512" extrusionOk="0">
                    <a:moveTo>
                      <a:pt x="1596349" y="0"/>
                    </a:moveTo>
                    <a:lnTo>
                      <a:pt x="2432899" y="51967"/>
                    </a:lnTo>
                    <a:lnTo>
                      <a:pt x="2438401" y="50800"/>
                    </a:lnTo>
                    <a:lnTo>
                      <a:pt x="2438401" y="731525"/>
                    </a:lnTo>
                    <a:lnTo>
                      <a:pt x="762001" y="1413512"/>
                    </a:lnTo>
                    <a:lnTo>
                      <a:pt x="758192" y="1410971"/>
                    </a:lnTo>
                    <a:lnTo>
                      <a:pt x="1" y="1192515"/>
                    </a:lnTo>
                    <a:lnTo>
                      <a:pt x="1" y="283219"/>
                    </a:lnTo>
                    <a:lnTo>
                      <a:pt x="0" y="283219"/>
                    </a:lnTo>
                    <a:lnTo>
                      <a:pt x="1" y="283219"/>
                    </a:lnTo>
                    <a:lnTo>
                      <a:pt x="1" y="279401"/>
                    </a:lnTo>
                    <a:lnTo>
                      <a:pt x="11177" y="281236"/>
                    </a:lnTo>
                    <a:lnTo>
                      <a:pt x="1596349" y="0"/>
                    </a:lnTo>
                    <a:close/>
                  </a:path>
                </a:pathLst>
              </a:custGeom>
              <a:solidFill>
                <a:srgbClr val="F79646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pic>
            <p:nvPicPr>
              <p:cNvPr id="219" name="Google Shape;219;p20" descr="Shopping cart"/>
              <p:cNvPicPr preferRelativeResize="0"/>
              <p:nvPr/>
            </p:nvPicPr>
            <p:blipFill rotWithShape="1">
              <a:blip r:embed="rId8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94650" y="5673930"/>
                <a:ext cx="701040" cy="7010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20" name="Google Shape;220;p20"/>
              <p:cNvSpPr/>
              <p:nvPr/>
            </p:nvSpPr>
            <p:spPr>
              <a:xfrm>
                <a:off x="3834707" y="1854032"/>
                <a:ext cx="3258000" cy="987000"/>
              </a:xfrm>
              <a:prstGeom prst="rect">
                <a:avLst/>
              </a:prstGeom>
              <a:solidFill>
                <a:srgbClr val="4F81BD"/>
              </a:solidFill>
              <a:ln>
                <a:noFill/>
              </a:ln>
            </p:spPr>
            <p:txBody>
              <a:bodyPr spcFirstLastPara="1" wrap="square" lIns="121900" tIns="50800" rIns="1463033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1" name="Google Shape;221;p20"/>
              <p:cNvSpPr/>
              <p:nvPr/>
            </p:nvSpPr>
            <p:spPr>
              <a:xfrm>
                <a:off x="3834707" y="2912045"/>
                <a:ext cx="3258000" cy="701100"/>
              </a:xfrm>
              <a:prstGeom prst="rect">
                <a:avLst/>
              </a:prstGeom>
              <a:solidFill>
                <a:srgbClr val="C0504D"/>
              </a:solidFill>
              <a:ln>
                <a:noFill/>
              </a:ln>
            </p:spPr>
            <p:txBody>
              <a:bodyPr spcFirstLastPara="1" wrap="square" lIns="121900" tIns="50800" rIns="1463033" bIns="50800" anchor="ctr" anchorCtr="0">
                <a:noAutofit/>
              </a:bodyPr>
              <a:lstStyle/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2" name="Google Shape;222;p20"/>
              <p:cNvSpPr/>
              <p:nvPr/>
            </p:nvSpPr>
            <p:spPr>
              <a:xfrm>
                <a:off x="3834707" y="3672458"/>
                <a:ext cx="3258000" cy="910500"/>
              </a:xfrm>
              <a:prstGeom prst="rect">
                <a:avLst/>
              </a:pr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121900" tIns="50800" rIns="1463033" bIns="50800" anchor="ctr" anchorCtr="0">
                <a:noAutofit/>
              </a:bodyPr>
              <a:lstStyle/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3" name="Google Shape;223;p20"/>
              <p:cNvSpPr/>
              <p:nvPr/>
            </p:nvSpPr>
            <p:spPr>
              <a:xfrm>
                <a:off x="3834707" y="4665550"/>
                <a:ext cx="3258000" cy="819900"/>
              </a:xfrm>
              <a:prstGeom prst="rect">
                <a:avLst/>
              </a:prstGeom>
              <a:solidFill>
                <a:srgbClr val="8064A2"/>
              </a:solidFill>
              <a:ln>
                <a:noFill/>
              </a:ln>
            </p:spPr>
            <p:txBody>
              <a:bodyPr spcFirstLastPara="1" wrap="square" lIns="121900" tIns="50800" rIns="1463033" bIns="50800" anchor="ctr" anchorCtr="0">
                <a:noAutofit/>
              </a:bodyPr>
              <a:lstStyle/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4" name="Google Shape;224;p20"/>
              <p:cNvSpPr/>
              <p:nvPr/>
            </p:nvSpPr>
            <p:spPr>
              <a:xfrm>
                <a:off x="7822791" y="5338650"/>
                <a:ext cx="1676376" cy="136269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21600" y="10790"/>
                    </a:moveTo>
                    <a:lnTo>
                      <a:pt x="0" y="21600"/>
                    </a:lnTo>
                    <a:lnTo>
                      <a:pt x="0" y="563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79646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5" name="Google Shape;225;p20"/>
              <p:cNvSpPr/>
              <p:nvPr/>
            </p:nvSpPr>
            <p:spPr>
              <a:xfrm>
                <a:off x="7060790" y="5287850"/>
                <a:ext cx="2434590" cy="407646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0" y="15006"/>
                    </a:moveTo>
                    <a:lnTo>
                      <a:pt x="14163" y="0"/>
                    </a:lnTo>
                    <a:lnTo>
                      <a:pt x="21600" y="2759"/>
                    </a:lnTo>
                    <a:lnTo>
                      <a:pt x="6727" y="21600"/>
                    </a:lnTo>
                    <a:close/>
                  </a:path>
                </a:pathLst>
              </a:custGeom>
              <a:solidFill>
                <a:srgbClr val="F79646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6" name="Google Shape;226;p20"/>
              <p:cNvSpPr/>
              <p:nvPr/>
            </p:nvSpPr>
            <p:spPr>
              <a:xfrm>
                <a:off x="7060790" y="1541351"/>
                <a:ext cx="2438401" cy="1781810"/>
              </a:xfrm>
              <a:custGeom>
                <a:avLst/>
                <a:gdLst/>
                <a:ahLst/>
                <a:cxnLst/>
                <a:rect l="l" t="t" r="r" b="b"/>
                <a:pathLst>
                  <a:path w="2438401" h="1781810" extrusionOk="0">
                    <a:moveTo>
                      <a:pt x="758192" y="0"/>
                    </a:moveTo>
                    <a:lnTo>
                      <a:pt x="762001" y="0"/>
                    </a:lnTo>
                    <a:lnTo>
                      <a:pt x="2438401" y="1083288"/>
                    </a:lnTo>
                    <a:lnTo>
                      <a:pt x="2438401" y="1772921"/>
                    </a:lnTo>
                    <a:lnTo>
                      <a:pt x="2434592" y="1772285"/>
                    </a:lnTo>
                    <a:lnTo>
                      <a:pt x="1663751" y="1781810"/>
                    </a:lnTo>
                    <a:lnTo>
                      <a:pt x="0" y="1297954"/>
                    </a:lnTo>
                    <a:cubicBezTo>
                      <a:pt x="0" y="1294986"/>
                      <a:pt x="1" y="1292018"/>
                      <a:pt x="1" y="1289050"/>
                    </a:cubicBezTo>
                    <a:lnTo>
                      <a:pt x="1" y="311162"/>
                    </a:lnTo>
                    <a:lnTo>
                      <a:pt x="758192" y="0"/>
                    </a:lnTo>
                    <a:close/>
                  </a:path>
                </a:pathLst>
              </a:custGeom>
              <a:solidFill>
                <a:srgbClr val="366092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7" name="Google Shape;227;p20"/>
              <p:cNvSpPr/>
              <p:nvPr/>
            </p:nvSpPr>
            <p:spPr>
              <a:xfrm>
                <a:off x="7822791" y="1541351"/>
                <a:ext cx="1676376" cy="1772928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13198"/>
                    </a:lnTo>
                    <a:lnTo>
                      <a:pt x="21600" y="21600"/>
                    </a:lnTo>
                    <a:lnTo>
                      <a:pt x="0" y="12889"/>
                    </a:lnTo>
                    <a:close/>
                  </a:path>
                </a:pathLst>
              </a:custGeom>
              <a:solidFill>
                <a:srgbClr val="4F81BD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8" name="Google Shape;228;p20"/>
              <p:cNvSpPr/>
              <p:nvPr/>
            </p:nvSpPr>
            <p:spPr>
              <a:xfrm>
                <a:off x="7060790" y="2598617"/>
                <a:ext cx="2434590" cy="724548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888" extrusionOk="0">
                    <a:moveTo>
                      <a:pt x="0" y="7271"/>
                    </a:moveTo>
                    <a:lnTo>
                      <a:pt x="14761" y="21888"/>
                    </a:lnTo>
                    <a:lnTo>
                      <a:pt x="21600" y="21600"/>
                    </a:lnTo>
                    <a:lnTo>
                      <a:pt x="6727" y="0"/>
                    </a:lnTo>
                    <a:cubicBezTo>
                      <a:pt x="4485" y="2328"/>
                      <a:pt x="2242" y="4943"/>
                      <a:pt x="0" y="7271"/>
                    </a:cubicBezTo>
                    <a:close/>
                  </a:path>
                </a:pathLst>
              </a:custGeom>
              <a:solidFill>
                <a:srgbClr val="244061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29" name="Google Shape;229;p20"/>
              <p:cNvSpPr/>
              <p:nvPr/>
            </p:nvSpPr>
            <p:spPr>
              <a:xfrm>
                <a:off x="7056982" y="2709750"/>
                <a:ext cx="2438400" cy="1170942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1170942" extrusionOk="0">
                    <a:moveTo>
                      <a:pt x="762000" y="0"/>
                    </a:moveTo>
                    <a:lnTo>
                      <a:pt x="2438400" y="683281"/>
                    </a:lnTo>
                    <a:lnTo>
                      <a:pt x="2438400" y="1166339"/>
                    </a:lnTo>
                    <a:lnTo>
                      <a:pt x="2395219" y="1162524"/>
                    </a:lnTo>
                    <a:lnTo>
                      <a:pt x="1689110" y="1170942"/>
                    </a:lnTo>
                    <a:lnTo>
                      <a:pt x="0" y="906782"/>
                    </a:lnTo>
                    <a:lnTo>
                      <a:pt x="0" y="895357"/>
                    </a:lnTo>
                    <a:lnTo>
                      <a:pt x="0" y="204488"/>
                    </a:lnTo>
                    <a:lnTo>
                      <a:pt x="758191" y="1"/>
                    </a:lnTo>
                    <a:lnTo>
                      <a:pt x="762000" y="0"/>
                    </a:lnTo>
                    <a:close/>
                  </a:path>
                </a:pathLst>
              </a:custGeom>
              <a:solidFill>
                <a:srgbClr val="953734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30" name="Google Shape;230;p20"/>
              <p:cNvSpPr/>
              <p:nvPr/>
            </p:nvSpPr>
            <p:spPr>
              <a:xfrm>
                <a:off x="7822791" y="2709750"/>
                <a:ext cx="1676376" cy="1173474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0" y="13769"/>
                    </a:moveTo>
                    <a:lnTo>
                      <a:pt x="21600" y="21600"/>
                    </a:lnTo>
                    <a:lnTo>
                      <a:pt x="21600" y="125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504D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4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31" name="Google Shape;231;p20"/>
              <p:cNvSpPr/>
              <p:nvPr/>
            </p:nvSpPr>
            <p:spPr>
              <a:xfrm>
                <a:off x="7058419" y="3446352"/>
                <a:ext cx="2443165" cy="434945"/>
              </a:xfrm>
              <a:custGeom>
                <a:avLst/>
                <a:gdLst/>
                <a:ahLst/>
                <a:cxnLst/>
                <a:rect l="l" t="t" r="r" b="b"/>
                <a:pathLst>
                  <a:path w="21642" h="21631" extrusionOk="0">
                    <a:moveTo>
                      <a:pt x="0" y="8487"/>
                    </a:moveTo>
                    <a:lnTo>
                      <a:pt x="15007" y="21600"/>
                    </a:lnTo>
                    <a:lnTo>
                      <a:pt x="21642" y="21631"/>
                    </a:lnTo>
                    <a:lnTo>
                      <a:pt x="6748" y="0"/>
                    </a:lnTo>
                    <a:cubicBezTo>
                      <a:pt x="4506" y="2632"/>
                      <a:pt x="2242" y="5855"/>
                      <a:pt x="0" y="8487"/>
                    </a:cubicBezTo>
                    <a:close/>
                  </a:path>
                </a:pathLst>
              </a:custGeom>
              <a:solidFill>
                <a:srgbClr val="632423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4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grpSp>
            <p:nvGrpSpPr>
              <p:cNvPr id="232" name="Google Shape;232;p20"/>
              <p:cNvGrpSpPr/>
              <p:nvPr/>
            </p:nvGrpSpPr>
            <p:grpSpPr>
              <a:xfrm>
                <a:off x="7060790" y="3560650"/>
                <a:ext cx="2438401" cy="1073167"/>
                <a:chOff x="6661199" y="3560650"/>
                <a:chExt cx="2438401" cy="1073167"/>
              </a:xfrm>
            </p:grpSpPr>
            <p:sp>
              <p:nvSpPr>
                <p:cNvPr id="233" name="Google Shape;233;p20"/>
                <p:cNvSpPr/>
                <p:nvPr/>
              </p:nvSpPr>
              <p:spPr>
                <a:xfrm>
                  <a:off x="6661199" y="3560650"/>
                  <a:ext cx="2438401" cy="10731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8401" h="1073151" extrusionOk="0">
                      <a:moveTo>
                        <a:pt x="758192" y="0"/>
                      </a:moveTo>
                      <a:lnTo>
                        <a:pt x="762001" y="0"/>
                      </a:lnTo>
                      <a:lnTo>
                        <a:pt x="2438401" y="374659"/>
                      </a:lnTo>
                      <a:lnTo>
                        <a:pt x="2438401" y="1073151"/>
                      </a:lnTo>
                      <a:lnTo>
                        <a:pt x="2419370" y="1072402"/>
                      </a:lnTo>
                      <a:lnTo>
                        <a:pt x="2434592" y="1073151"/>
                      </a:lnTo>
                      <a:lnTo>
                        <a:pt x="1948237" y="1073151"/>
                      </a:lnTo>
                      <a:lnTo>
                        <a:pt x="0" y="1023621"/>
                      </a:lnTo>
                      <a:lnTo>
                        <a:pt x="1" y="1023621"/>
                      </a:lnTo>
                      <a:lnTo>
                        <a:pt x="1" y="111745"/>
                      </a:lnTo>
                      <a:lnTo>
                        <a:pt x="758192" y="0"/>
                      </a:lnTo>
                      <a:close/>
                    </a:path>
                  </a:pathLst>
                </a:custGeom>
                <a:solidFill>
                  <a:srgbClr val="76923C"/>
                </a:solidFill>
                <a:ln>
                  <a:noFill/>
                </a:ln>
              </p:spPr>
              <p:txBody>
                <a:bodyPr spcFirstLastPara="1" wrap="square" lIns="50800" tIns="50800" rIns="50800" bIns="50800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endParaRPr>
                </a:p>
              </p:txBody>
            </p:sp>
            <p:sp>
              <p:nvSpPr>
                <p:cNvPr id="234" name="Google Shape;234;p20"/>
                <p:cNvSpPr/>
                <p:nvPr/>
              </p:nvSpPr>
              <p:spPr>
                <a:xfrm>
                  <a:off x="7423200" y="3560650"/>
                  <a:ext cx="1676376" cy="10731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00" h="21600" extrusionOk="0">
                      <a:moveTo>
                        <a:pt x="21600" y="21600"/>
                      </a:moveTo>
                      <a:lnTo>
                        <a:pt x="0" y="20271"/>
                      </a:lnTo>
                      <a:lnTo>
                        <a:pt x="0" y="0"/>
                      </a:lnTo>
                      <a:lnTo>
                        <a:pt x="21600" y="7541"/>
                      </a:lnTo>
                      <a:close/>
                    </a:path>
                  </a:pathLst>
                </a:custGeom>
                <a:solidFill>
                  <a:srgbClr val="9BBB59"/>
                </a:solidFill>
                <a:ln>
                  <a:noFill/>
                </a:ln>
              </p:spPr>
              <p:txBody>
                <a:bodyPr spcFirstLastPara="1" wrap="square" lIns="50800" tIns="50800" rIns="50800" bIns="50800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endParaRPr>
                </a:p>
              </p:txBody>
            </p:sp>
            <p:sp>
              <p:nvSpPr>
                <p:cNvPr id="235" name="Google Shape;235;p20"/>
                <p:cNvSpPr/>
                <p:nvPr/>
              </p:nvSpPr>
              <p:spPr>
                <a:xfrm>
                  <a:off x="6661199" y="4551251"/>
                  <a:ext cx="2434590" cy="82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00" h="21600" extrusionOk="0">
                      <a:moveTo>
                        <a:pt x="0" y="8640"/>
                      </a:moveTo>
                      <a:lnTo>
                        <a:pt x="17285" y="21600"/>
                      </a:lnTo>
                      <a:lnTo>
                        <a:pt x="21600" y="21600"/>
                      </a:lnTo>
                      <a:lnTo>
                        <a:pt x="6727" y="0"/>
                      </a:lnTo>
                      <a:close/>
                    </a:path>
                  </a:pathLst>
                </a:custGeom>
                <a:solidFill>
                  <a:srgbClr val="4F6128"/>
                </a:solidFill>
                <a:ln>
                  <a:noFill/>
                </a:ln>
              </p:spPr>
              <p:txBody>
                <a:bodyPr spcFirstLastPara="1" wrap="square" lIns="50800" tIns="50800" rIns="50800" bIns="50800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endParaRPr>
                </a:p>
              </p:txBody>
            </p:sp>
          </p:grpSp>
          <p:sp>
            <p:nvSpPr>
              <p:cNvPr id="236" name="Google Shape;236;p20"/>
              <p:cNvSpPr/>
              <p:nvPr/>
            </p:nvSpPr>
            <p:spPr>
              <a:xfrm>
                <a:off x="7060791" y="4665550"/>
                <a:ext cx="2438400" cy="920751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920751" extrusionOk="0">
                    <a:moveTo>
                      <a:pt x="0" y="0"/>
                    </a:moveTo>
                    <a:lnTo>
                      <a:pt x="758191" y="0"/>
                    </a:lnTo>
                    <a:lnTo>
                      <a:pt x="762000" y="0"/>
                    </a:lnTo>
                    <a:lnTo>
                      <a:pt x="2438400" y="0"/>
                    </a:lnTo>
                    <a:lnTo>
                      <a:pt x="2438400" y="618481"/>
                    </a:lnTo>
                    <a:lnTo>
                      <a:pt x="762000" y="920751"/>
                    </a:lnTo>
                    <a:lnTo>
                      <a:pt x="758191" y="920751"/>
                    </a:lnTo>
                    <a:lnTo>
                      <a:pt x="0" y="820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F497A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37" name="Google Shape;237;p20"/>
              <p:cNvSpPr/>
              <p:nvPr/>
            </p:nvSpPr>
            <p:spPr>
              <a:xfrm>
                <a:off x="7822791" y="4665550"/>
                <a:ext cx="1676376" cy="920754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21600" y="14509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64A2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grpSp>
            <p:nvGrpSpPr>
              <p:cNvPr id="238" name="Google Shape;238;p20"/>
              <p:cNvGrpSpPr/>
              <p:nvPr/>
            </p:nvGrpSpPr>
            <p:grpSpPr>
              <a:xfrm>
                <a:off x="8234563" y="1808050"/>
                <a:ext cx="1500867" cy="4885973"/>
                <a:chOff x="7834972" y="1808050"/>
                <a:chExt cx="1500867" cy="4885973"/>
              </a:xfrm>
            </p:grpSpPr>
            <p:sp>
              <p:nvSpPr>
                <p:cNvPr id="239" name="Google Shape;239;p20"/>
                <p:cNvSpPr/>
                <p:nvPr/>
              </p:nvSpPr>
              <p:spPr>
                <a:xfrm>
                  <a:off x="7834972" y="1808050"/>
                  <a:ext cx="1500848" cy="48859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0848" h="4885973" extrusionOk="0">
                      <a:moveTo>
                        <a:pt x="1148565" y="3853413"/>
                      </a:moveTo>
                      <a:lnTo>
                        <a:pt x="951341" y="3915045"/>
                      </a:lnTo>
                      <a:lnTo>
                        <a:pt x="952959" y="3923356"/>
                      </a:lnTo>
                      <a:lnTo>
                        <a:pt x="1150237" y="3862090"/>
                      </a:lnTo>
                      <a:lnTo>
                        <a:pt x="1148565" y="3853413"/>
                      </a:lnTo>
                      <a:close/>
                      <a:moveTo>
                        <a:pt x="1023935" y="3206862"/>
                      </a:moveTo>
                      <a:lnTo>
                        <a:pt x="814842" y="3214199"/>
                      </a:lnTo>
                      <a:lnTo>
                        <a:pt x="944868" y="3881811"/>
                      </a:lnTo>
                      <a:lnTo>
                        <a:pt x="1142647" y="3822714"/>
                      </a:lnTo>
                      <a:lnTo>
                        <a:pt x="1023935" y="3206862"/>
                      </a:lnTo>
                      <a:close/>
                      <a:moveTo>
                        <a:pt x="1021246" y="3192914"/>
                      </a:moveTo>
                      <a:lnTo>
                        <a:pt x="812196" y="3200613"/>
                      </a:lnTo>
                      <a:lnTo>
                        <a:pt x="812364" y="3201476"/>
                      </a:lnTo>
                      <a:lnTo>
                        <a:pt x="1021320" y="3193296"/>
                      </a:lnTo>
                      <a:cubicBezTo>
                        <a:pt x="1021295" y="3193169"/>
                        <a:pt x="1021271" y="3193041"/>
                        <a:pt x="1021246" y="3192914"/>
                      </a:cubicBezTo>
                      <a:close/>
                      <a:moveTo>
                        <a:pt x="663056" y="2434858"/>
                      </a:moveTo>
                      <a:lnTo>
                        <a:pt x="794840" y="3111500"/>
                      </a:lnTo>
                      <a:lnTo>
                        <a:pt x="1005553" y="3111500"/>
                      </a:lnTo>
                      <a:lnTo>
                        <a:pt x="881831" y="2469662"/>
                      </a:lnTo>
                      <a:lnTo>
                        <a:pt x="663056" y="2434858"/>
                      </a:lnTo>
                      <a:close/>
                      <a:moveTo>
                        <a:pt x="515474" y="1677107"/>
                      </a:moveTo>
                      <a:lnTo>
                        <a:pt x="638346" y="2307988"/>
                      </a:lnTo>
                      <a:lnTo>
                        <a:pt x="859108" y="2351782"/>
                      </a:lnTo>
                      <a:lnTo>
                        <a:pt x="742526" y="1746985"/>
                      </a:lnTo>
                      <a:lnTo>
                        <a:pt x="738854" y="1747520"/>
                      </a:lnTo>
                      <a:lnTo>
                        <a:pt x="515474" y="1677107"/>
                      </a:lnTo>
                      <a:close/>
                      <a:moveTo>
                        <a:pt x="356902" y="862930"/>
                      </a:moveTo>
                      <a:lnTo>
                        <a:pt x="482433" y="1507463"/>
                      </a:lnTo>
                      <a:lnTo>
                        <a:pt x="713506" y="1596434"/>
                      </a:lnTo>
                      <a:lnTo>
                        <a:pt x="592688" y="969659"/>
                      </a:lnTo>
                      <a:lnTo>
                        <a:pt x="356902" y="862930"/>
                      </a:lnTo>
                      <a:close/>
                      <a:moveTo>
                        <a:pt x="134327" y="0"/>
                      </a:moveTo>
                      <a:lnTo>
                        <a:pt x="195266" y="33015"/>
                      </a:lnTo>
                      <a:lnTo>
                        <a:pt x="326181" y="705190"/>
                      </a:lnTo>
                      <a:lnTo>
                        <a:pt x="564433" y="823080"/>
                      </a:lnTo>
                      <a:lnTo>
                        <a:pt x="464528" y="304800"/>
                      </a:lnTo>
                      <a:cubicBezTo>
                        <a:pt x="498192" y="307306"/>
                        <a:pt x="525817" y="308258"/>
                        <a:pt x="545025" y="308583"/>
                      </a:cubicBezTo>
                      <a:lnTo>
                        <a:pt x="566932" y="308716"/>
                      </a:lnTo>
                      <a:lnTo>
                        <a:pt x="566127" y="304800"/>
                      </a:lnTo>
                      <a:lnTo>
                        <a:pt x="573752" y="308626"/>
                      </a:lnTo>
                      <a:lnTo>
                        <a:pt x="575027" y="308608"/>
                      </a:lnTo>
                      <a:cubicBezTo>
                        <a:pt x="575077" y="308853"/>
                        <a:pt x="575128" y="309097"/>
                        <a:pt x="575178" y="309342"/>
                      </a:cubicBezTo>
                      <a:lnTo>
                        <a:pt x="621994" y="332836"/>
                      </a:lnTo>
                      <a:lnTo>
                        <a:pt x="1500848" y="4594774"/>
                      </a:lnTo>
                      <a:lnTo>
                        <a:pt x="1462113" y="4624960"/>
                      </a:lnTo>
                      <a:lnTo>
                        <a:pt x="1464018" y="4634230"/>
                      </a:lnTo>
                      <a:lnTo>
                        <a:pt x="1296372" y="4620200"/>
                      </a:lnTo>
                      <a:lnTo>
                        <a:pt x="1166020" y="3943966"/>
                      </a:lnTo>
                      <a:lnTo>
                        <a:pt x="970425" y="4013036"/>
                      </a:lnTo>
                      <a:lnTo>
                        <a:pt x="1130009" y="4832411"/>
                      </a:lnTo>
                      <a:lnTo>
                        <a:pt x="1072850" y="4884421"/>
                      </a:lnTo>
                      <a:lnTo>
                        <a:pt x="1069340" y="4885973"/>
                      </a:lnTo>
                      <a:lnTo>
                        <a:pt x="863591" y="4849075"/>
                      </a:lnTo>
                      <a:lnTo>
                        <a:pt x="0" y="2716"/>
                      </a:lnTo>
                      <a:cubicBezTo>
                        <a:pt x="4444" y="1131"/>
                        <a:pt x="14763" y="339"/>
                        <a:pt x="27742" y="42"/>
                      </a:cubicBezTo>
                      <a:lnTo>
                        <a:pt x="129559" y="2716"/>
                      </a:lnTo>
                      <a:lnTo>
                        <a:pt x="134327" y="0"/>
                      </a:lnTo>
                      <a:close/>
                    </a:path>
                  </a:pathLst>
                </a:custGeom>
                <a:solidFill>
                  <a:srgbClr val="E4E4E4"/>
                </a:solidFill>
                <a:ln>
                  <a:noFill/>
                </a:ln>
              </p:spPr>
              <p:txBody>
                <a:bodyPr spcFirstLastPara="1" wrap="square" lIns="50800" tIns="50800" rIns="50800" bIns="50800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40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endParaRPr>
                </a:p>
              </p:txBody>
            </p:sp>
            <p:grpSp>
              <p:nvGrpSpPr>
                <p:cNvPr id="240" name="Google Shape;240;p20"/>
                <p:cNvGrpSpPr/>
                <p:nvPr/>
              </p:nvGrpSpPr>
              <p:grpSpPr>
                <a:xfrm>
                  <a:off x="7834972" y="1808050"/>
                  <a:ext cx="1500867" cy="4885970"/>
                  <a:chOff x="7834972" y="1808050"/>
                  <a:chExt cx="1500867" cy="4885970"/>
                </a:xfrm>
              </p:grpSpPr>
              <p:sp>
                <p:nvSpPr>
                  <p:cNvPr id="241" name="Google Shape;241;p20"/>
                  <p:cNvSpPr/>
                  <p:nvPr/>
                </p:nvSpPr>
                <p:spPr>
                  <a:xfrm>
                    <a:off x="7834972" y="1808050"/>
                    <a:ext cx="1069362" cy="48859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584" extrusionOk="0">
                        <a:moveTo>
                          <a:pt x="0" y="12"/>
                        </a:moveTo>
                        <a:cubicBezTo>
                          <a:pt x="359" y="-16"/>
                          <a:pt x="2617" y="12"/>
                          <a:pt x="2617" y="12"/>
                        </a:cubicBezTo>
                        <a:lnTo>
                          <a:pt x="21600" y="21584"/>
                        </a:lnTo>
                        <a:lnTo>
                          <a:pt x="17444" y="21421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E4E4E4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2" name="Google Shape;242;p20"/>
                  <p:cNvSpPr/>
                  <p:nvPr/>
                </p:nvSpPr>
                <p:spPr>
                  <a:xfrm>
                    <a:off x="8299500" y="2112851"/>
                    <a:ext cx="999486" cy="4329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0" y="0"/>
                        </a:moveTo>
                        <a:cubicBezTo>
                          <a:pt x="1455" y="25"/>
                          <a:pt x="2388" y="19"/>
                          <a:pt x="2388" y="19"/>
                        </a:cubicBezTo>
                        <a:lnTo>
                          <a:pt x="21600" y="21600"/>
                        </a:lnTo>
                        <a:lnTo>
                          <a:pt x="17977" y="2153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4E4E4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3" name="Google Shape;243;p20"/>
                  <p:cNvSpPr/>
                  <p:nvPr/>
                </p:nvSpPr>
                <p:spPr>
                  <a:xfrm>
                    <a:off x="8401099" y="2112851"/>
                    <a:ext cx="934740" cy="432561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0" y="0"/>
                        </a:moveTo>
                        <a:lnTo>
                          <a:pt x="1291" y="140"/>
                        </a:lnTo>
                        <a:lnTo>
                          <a:pt x="21600" y="21422"/>
                        </a:lnTo>
                        <a:lnTo>
                          <a:pt x="20543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4" name="Google Shape;244;p20"/>
                  <p:cNvSpPr/>
                  <p:nvPr/>
                </p:nvSpPr>
                <p:spPr>
                  <a:xfrm>
                    <a:off x="8172499" y="2595451"/>
                    <a:ext cx="370818" cy="1828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21600" y="20250"/>
                        </a:moveTo>
                        <a:lnTo>
                          <a:pt x="14942" y="21600"/>
                        </a:lnTo>
                        <a:lnTo>
                          <a:pt x="888" y="87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5" name="Google Shape;245;p20"/>
                  <p:cNvSpPr/>
                  <p:nvPr/>
                </p:nvSpPr>
                <p:spPr>
                  <a:xfrm>
                    <a:off x="8324899" y="3408250"/>
                    <a:ext cx="370818" cy="1473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21600" y="18993"/>
                        </a:moveTo>
                        <a:lnTo>
                          <a:pt x="14499" y="21600"/>
                        </a:lnTo>
                        <a:lnTo>
                          <a:pt x="888" y="108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6" name="Google Shape;246;p20"/>
                  <p:cNvSpPr/>
                  <p:nvPr/>
                </p:nvSpPr>
                <p:spPr>
                  <a:xfrm>
                    <a:off x="8489999" y="4208351"/>
                    <a:ext cx="367038" cy="698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21600" y="18851"/>
                        </a:moveTo>
                        <a:lnTo>
                          <a:pt x="13528" y="21600"/>
                        </a:lnTo>
                        <a:lnTo>
                          <a:pt x="374" y="1060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7" name="Google Shape;247;p20"/>
                  <p:cNvSpPr/>
                  <p:nvPr/>
                </p:nvSpPr>
                <p:spPr>
                  <a:xfrm>
                    <a:off x="8642399" y="4995750"/>
                    <a:ext cx="356886" cy="266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21600" y="0"/>
                        </a:moveTo>
                        <a:lnTo>
                          <a:pt x="13298" y="15429"/>
                        </a:lnTo>
                        <a:lnTo>
                          <a:pt x="154" y="21600"/>
                        </a:lnTo>
                        <a:lnTo>
                          <a:pt x="0" y="11314"/>
                        </a:ln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8" name="Google Shape;248;p20"/>
                  <p:cNvSpPr/>
                  <p:nvPr/>
                </p:nvSpPr>
                <p:spPr>
                  <a:xfrm>
                    <a:off x="8769399" y="5618050"/>
                    <a:ext cx="353052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00" h="21600" extrusionOk="0">
                        <a:moveTo>
                          <a:pt x="21600" y="0"/>
                        </a:moveTo>
                        <a:lnTo>
                          <a:pt x="12742" y="2541"/>
                        </a:lnTo>
                        <a:lnTo>
                          <a:pt x="0" y="14993"/>
                        </a:lnTo>
                        <a:lnTo>
                          <a:pt x="466" y="21600"/>
                        </a:ln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  <p:sp>
                <p:nvSpPr>
                  <p:cNvPr id="249" name="Google Shape;249;p20"/>
                  <p:cNvSpPr/>
                  <p:nvPr/>
                </p:nvSpPr>
                <p:spPr>
                  <a:xfrm>
                    <a:off x="7969299" y="1808051"/>
                    <a:ext cx="1366521" cy="48844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6521" h="4884421" extrusionOk="0">
                        <a:moveTo>
                          <a:pt x="1024311" y="3187854"/>
                        </a:moveTo>
                        <a:lnTo>
                          <a:pt x="677869" y="3200613"/>
                        </a:lnTo>
                        <a:lnTo>
                          <a:pt x="818632" y="3923356"/>
                        </a:lnTo>
                        <a:lnTo>
                          <a:pt x="1154059" y="3819187"/>
                        </a:lnTo>
                        <a:lnTo>
                          <a:pt x="1024311" y="3187854"/>
                        </a:lnTo>
                        <a:close/>
                        <a:moveTo>
                          <a:pt x="521530" y="2397896"/>
                        </a:moveTo>
                        <a:lnTo>
                          <a:pt x="660513" y="3111500"/>
                        </a:lnTo>
                        <a:lnTo>
                          <a:pt x="1008619" y="3111500"/>
                        </a:lnTo>
                        <a:lnTo>
                          <a:pt x="874037" y="2456650"/>
                        </a:lnTo>
                        <a:lnTo>
                          <a:pt x="521530" y="2397896"/>
                        </a:lnTo>
                        <a:close/>
                        <a:moveTo>
                          <a:pt x="365533" y="1596940"/>
                        </a:moveTo>
                        <a:lnTo>
                          <a:pt x="504019" y="2307988"/>
                        </a:lnTo>
                        <a:lnTo>
                          <a:pt x="857913" y="2378192"/>
                        </a:lnTo>
                        <a:lnTo>
                          <a:pt x="723242" y="1722905"/>
                        </a:lnTo>
                        <a:lnTo>
                          <a:pt x="365533" y="1596940"/>
                        </a:lnTo>
                        <a:close/>
                        <a:moveTo>
                          <a:pt x="209215" y="794332"/>
                        </a:moveTo>
                        <a:lnTo>
                          <a:pt x="348106" y="1507463"/>
                        </a:lnTo>
                        <a:lnTo>
                          <a:pt x="707396" y="1645801"/>
                        </a:lnTo>
                        <a:lnTo>
                          <a:pt x="566339" y="959442"/>
                        </a:lnTo>
                        <a:lnTo>
                          <a:pt x="209215" y="794332"/>
                        </a:lnTo>
                        <a:close/>
                        <a:moveTo>
                          <a:pt x="0" y="0"/>
                        </a:moveTo>
                        <a:lnTo>
                          <a:pt x="60939" y="33015"/>
                        </a:lnTo>
                        <a:lnTo>
                          <a:pt x="191854" y="705190"/>
                        </a:lnTo>
                        <a:lnTo>
                          <a:pt x="550564" y="882684"/>
                        </a:lnTo>
                        <a:lnTo>
                          <a:pt x="431800" y="304800"/>
                        </a:lnTo>
                        <a:lnTo>
                          <a:pt x="487667" y="332836"/>
                        </a:lnTo>
                        <a:lnTo>
                          <a:pt x="1366521" y="4594774"/>
                        </a:lnTo>
                        <a:lnTo>
                          <a:pt x="1320780" y="4630420"/>
                        </a:lnTo>
                        <a:lnTo>
                          <a:pt x="1169689" y="3895236"/>
                        </a:lnTo>
                        <a:lnTo>
                          <a:pt x="836098" y="4013036"/>
                        </a:lnTo>
                        <a:lnTo>
                          <a:pt x="995682" y="4832411"/>
                        </a:lnTo>
                        <a:lnTo>
                          <a:pt x="938523" y="488442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50800" tIns="50800" rIns="50800" bIns="50800" anchor="ctr" anchorCtr="0"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wentieth Century"/>
                      <a:ea typeface="Twentieth Century"/>
                      <a:cs typeface="Twentieth Century"/>
                      <a:sym typeface="Twentieth Century"/>
                    </a:endParaRPr>
                  </a:p>
                </p:txBody>
              </p:sp>
            </p:grpSp>
          </p:grpSp>
          <p:pic>
            <p:nvPicPr>
              <p:cNvPr id="250" name="Google Shape;250;p20" descr="Network"/>
              <p:cNvPicPr preferRelativeResize="0"/>
              <p:nvPr/>
            </p:nvPicPr>
            <p:blipFill rotWithShape="1">
              <a:blip r:embed="rId9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98733" y="2919031"/>
                <a:ext cx="701040" cy="7010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51" name="Google Shape;251;p20" descr="Record"/>
              <p:cNvPicPr preferRelativeResize="0"/>
              <p:nvPr/>
            </p:nvPicPr>
            <p:blipFill rotWithShape="1">
              <a:blip r:embed="rId10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94650" y="1997061"/>
                <a:ext cx="701040" cy="7010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52" name="Google Shape;252;p20" descr="Puzzle"/>
              <p:cNvPicPr preferRelativeResize="0"/>
              <p:nvPr/>
            </p:nvPicPr>
            <p:blipFill rotWithShape="1">
              <a:blip r:embed="rId11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94650" y="3777233"/>
                <a:ext cx="701040" cy="7010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53" name="Google Shape;253;p20" descr="Lightbulb"/>
              <p:cNvPicPr preferRelativeResize="0"/>
              <p:nvPr/>
            </p:nvPicPr>
            <p:blipFill rotWithShape="1">
              <a:blip r:embed="rId12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94650" y="4724923"/>
                <a:ext cx="701040" cy="7010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54" name="Google Shape;254;p20"/>
              <p:cNvSpPr/>
              <p:nvPr/>
            </p:nvSpPr>
            <p:spPr>
              <a:xfrm>
                <a:off x="6901143" y="1704797"/>
                <a:ext cx="1080000" cy="108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33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05</a:t>
                </a: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5" name="Google Shape;255;p20"/>
              <p:cNvSpPr/>
              <p:nvPr/>
            </p:nvSpPr>
            <p:spPr>
              <a:xfrm>
                <a:off x="6891324" y="2649004"/>
                <a:ext cx="1080000" cy="108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33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04</a:t>
                </a: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6" name="Google Shape;256;p20"/>
              <p:cNvSpPr/>
              <p:nvPr/>
            </p:nvSpPr>
            <p:spPr>
              <a:xfrm>
                <a:off x="6908851" y="3585430"/>
                <a:ext cx="1080000" cy="108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33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03</a:t>
                </a: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7" name="Google Shape;257;p20"/>
              <p:cNvSpPr/>
              <p:nvPr/>
            </p:nvSpPr>
            <p:spPr>
              <a:xfrm>
                <a:off x="6890694" y="4585865"/>
                <a:ext cx="1080000" cy="108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33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02</a:t>
                </a: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8" name="Google Shape;258;p20"/>
              <p:cNvSpPr/>
              <p:nvPr/>
            </p:nvSpPr>
            <p:spPr>
              <a:xfrm>
                <a:off x="6890694" y="5585873"/>
                <a:ext cx="1080000" cy="108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33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01</a:t>
                </a:r>
                <a:endParaRPr kumimoji="0" sz="133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59" name="Google Shape;259;p20"/>
            <p:cNvSpPr txBox="1"/>
            <p:nvPr/>
          </p:nvSpPr>
          <p:spPr>
            <a:xfrm>
              <a:off x="9571657" y="1992926"/>
              <a:ext cx="1991200" cy="37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67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rPr>
                <a:t>GO GLOBAL</a:t>
              </a:r>
              <a:endParaRPr kumimoji="0" sz="106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60" name="Google Shape;260;p20"/>
            <p:cNvSpPr txBox="1"/>
            <p:nvPr/>
          </p:nvSpPr>
          <p:spPr>
            <a:xfrm>
              <a:off x="9598423" y="2527526"/>
              <a:ext cx="1991200" cy="37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67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rPr>
                <a:t>GO ONLINE</a:t>
              </a:r>
              <a:endParaRPr kumimoji="0" sz="106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61" name="Google Shape;261;p20"/>
            <p:cNvSpPr txBox="1"/>
            <p:nvPr/>
          </p:nvSpPr>
          <p:spPr>
            <a:xfrm>
              <a:off x="9598423" y="3009859"/>
              <a:ext cx="1991200" cy="37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67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rPr>
                <a:t>GO DIGITAL</a:t>
              </a:r>
              <a:endParaRPr kumimoji="0" sz="106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62" name="Google Shape;262;p20"/>
            <p:cNvSpPr txBox="1"/>
            <p:nvPr/>
          </p:nvSpPr>
          <p:spPr>
            <a:xfrm>
              <a:off x="9598423" y="3564659"/>
              <a:ext cx="1991200" cy="37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67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rPr>
                <a:t>GO MODERN</a:t>
              </a:r>
              <a:endParaRPr kumimoji="0" sz="106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63" name="Google Shape;263;p20"/>
            <p:cNvSpPr txBox="1"/>
            <p:nvPr/>
          </p:nvSpPr>
          <p:spPr>
            <a:xfrm>
              <a:off x="9539857" y="4081992"/>
              <a:ext cx="1991200" cy="37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67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rPr>
                <a:t>TRADITIONAL</a:t>
              </a:r>
              <a:endParaRPr kumimoji="0" sz="106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0171AC5-C454-447F-B0CF-F48CB5139752}"/>
              </a:ext>
            </a:extLst>
          </p:cNvPr>
          <p:cNvSpPr txBox="1"/>
          <p:nvPr/>
        </p:nvSpPr>
        <p:spPr>
          <a:xfrm>
            <a:off x="509975" y="1562566"/>
            <a:ext cx="8684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Program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Pemberdayaan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 UMKM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berkelanjutan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terdiri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atas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 Medium" panose="020B0602020204020303" pitchFamily="34" charset="-79"/>
                <a:sym typeface="Montserrat Medium"/>
              </a:rPr>
              <a:t>: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Pembiayaan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murah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sektor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 UMKM dan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Pembinaan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Montserrat"/>
                <a:cs typeface="FUTURA MEDIUM" panose="020B0602020204020303" pitchFamily="34" charset="-79"/>
                <a:sym typeface="Montserrat"/>
              </a:rPr>
              <a:t> UMKM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575936-A37C-B84E-99A6-18C3F2FA2323}"/>
              </a:ext>
            </a:extLst>
          </p:cNvPr>
          <p:cNvSpPr txBox="1"/>
          <p:nvPr/>
        </p:nvSpPr>
        <p:spPr>
          <a:xfrm>
            <a:off x="509975" y="1314424"/>
            <a:ext cx="3175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Montserrat Medium"/>
                <a:cs typeface="Futura" panose="020B0602020204020303" pitchFamily="34" charset="-79"/>
                <a:sym typeface="Montserrat Medium"/>
              </a:rPr>
              <a:t>PROGRAM UMKM NAIK KELAS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859AB49F-87AA-48A6-B0CF-D9C91D1ED3A6}"/>
              </a:ext>
            </a:extLst>
          </p:cNvPr>
          <p:cNvGrpSpPr/>
          <p:nvPr/>
        </p:nvGrpSpPr>
        <p:grpSpPr>
          <a:xfrm>
            <a:off x="0" y="-17047"/>
            <a:ext cx="12211057" cy="770703"/>
            <a:chOff x="-2" y="12706"/>
            <a:chExt cx="12211057" cy="770703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6CC3C332-E7EA-4889-A5B5-E247700DBCF7}"/>
                </a:ext>
              </a:extLst>
            </p:cNvPr>
            <p:cNvSpPr/>
            <p:nvPr/>
          </p:nvSpPr>
          <p:spPr>
            <a:xfrm>
              <a:off x="-2" y="15069"/>
              <a:ext cx="12192000" cy="76834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2B8A607A-93AA-4855-80F9-93BA0B41921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88453" y="12706"/>
              <a:ext cx="2422602" cy="711200"/>
            </a:xfrm>
            <a:prstGeom prst="rect">
              <a:avLst/>
            </a:prstGeom>
          </p:spPr>
        </p:pic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4C47399B-E058-40F6-B0EE-D6E84EBF0CFD}"/>
              </a:ext>
            </a:extLst>
          </p:cNvPr>
          <p:cNvSpPr txBox="1"/>
          <p:nvPr/>
        </p:nvSpPr>
        <p:spPr>
          <a:xfrm>
            <a:off x="228914" y="179348"/>
            <a:ext cx="54097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>
                <a:solidFill>
                  <a:prstClr val="black"/>
                </a:solidFill>
                <a:latin typeface="Tw Cen MT" panose="020B0602020104020603" pitchFamily="34" charset="77"/>
              </a:rPr>
              <a:t>PROGRAM KEMITRAAN (PEMBIAYAAN UMK)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80" name="Round Same Side Corner Rectangle 83">
            <a:extLst>
              <a:ext uri="{FF2B5EF4-FFF2-40B4-BE49-F238E27FC236}">
                <a16:creationId xmlns:a16="http://schemas.microsoft.com/office/drawing/2014/main" id="{ECB521C4-D16D-43BA-96F4-31A67598C307}"/>
              </a:ext>
            </a:extLst>
          </p:cNvPr>
          <p:cNvSpPr/>
          <p:nvPr/>
        </p:nvSpPr>
        <p:spPr>
          <a:xfrm>
            <a:off x="524547" y="851740"/>
            <a:ext cx="1130602" cy="352970"/>
          </a:xfrm>
          <a:prstGeom prst="round2Same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638009B-9E87-4CC1-8F9D-B0FD917D3B29}"/>
              </a:ext>
            </a:extLst>
          </p:cNvPr>
          <p:cNvSpPr/>
          <p:nvPr/>
        </p:nvSpPr>
        <p:spPr>
          <a:xfrm>
            <a:off x="611191" y="874336"/>
            <a:ext cx="9573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utura" panose="020B0602020204020303" pitchFamily="34" charset="-79"/>
                <a:ea typeface="+mn-ea"/>
                <a:cs typeface="Futura" panose="020B0602020204020303" pitchFamily="34" charset="-79"/>
              </a:rPr>
              <a:t>OUTPUT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ounded Rectangle 85">
            <a:extLst>
              <a:ext uri="{FF2B5EF4-FFF2-40B4-BE49-F238E27FC236}">
                <a16:creationId xmlns:a16="http://schemas.microsoft.com/office/drawing/2014/main" id="{ECDF2396-8FB8-9A4A-804B-32B8494F058C}"/>
              </a:ext>
            </a:extLst>
          </p:cNvPr>
          <p:cNvSpPr/>
          <p:nvPr/>
        </p:nvSpPr>
        <p:spPr>
          <a:xfrm>
            <a:off x="5742723" y="162298"/>
            <a:ext cx="1514675" cy="39565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42F67AD-6BBA-4D44-BE0D-8511114D8035}"/>
              </a:ext>
            </a:extLst>
          </p:cNvPr>
          <p:cNvSpPr txBox="1"/>
          <p:nvPr/>
        </p:nvSpPr>
        <p:spPr>
          <a:xfrm>
            <a:off x="5798017" y="148475"/>
            <a:ext cx="1459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WELLBEING</a:t>
            </a:r>
          </a:p>
        </p:txBody>
      </p:sp>
      <p:sp>
        <p:nvSpPr>
          <p:cNvPr id="84" name="Rounded Rectangle 85">
            <a:extLst>
              <a:ext uri="{FF2B5EF4-FFF2-40B4-BE49-F238E27FC236}">
                <a16:creationId xmlns:a16="http://schemas.microsoft.com/office/drawing/2014/main" id="{B29D36A2-C334-7246-B64E-E6C6B2754E4D}"/>
              </a:ext>
            </a:extLst>
          </p:cNvPr>
          <p:cNvSpPr/>
          <p:nvPr/>
        </p:nvSpPr>
        <p:spPr>
          <a:xfrm>
            <a:off x="7321002" y="162298"/>
            <a:ext cx="1514675" cy="395652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A68D56AB-96DD-F74E-8259-FEF1E3ECEB2A}"/>
              </a:ext>
            </a:extLst>
          </p:cNvPr>
          <p:cNvSpPr txBox="1"/>
          <p:nvPr/>
        </p:nvSpPr>
        <p:spPr>
          <a:xfrm>
            <a:off x="7361422" y="163912"/>
            <a:ext cx="1418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ECONOMY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907C12C-BA7A-4D41-9D12-9CA78378DF2C}"/>
              </a:ext>
            </a:extLst>
          </p:cNvPr>
          <p:cNvSpPr/>
          <p:nvPr/>
        </p:nvSpPr>
        <p:spPr>
          <a:xfrm>
            <a:off x="0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5" name="Picture 17" descr="Sebuah gambar berisi teks, tanda, tutup, clipart&#10;&#10;Deskripsi dibuat secara otomatis">
            <a:extLst>
              <a:ext uri="{FF2B5EF4-FFF2-40B4-BE49-F238E27FC236}">
                <a16:creationId xmlns:a16="http://schemas.microsoft.com/office/drawing/2014/main" id="{C58F0B8B-68BC-4531-BFE6-47DED2B0C8DF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14717" y="6332543"/>
            <a:ext cx="400275" cy="401301"/>
          </a:xfrm>
          <a:prstGeom prst="rect">
            <a:avLst/>
          </a:prstGeom>
        </p:spPr>
      </p:pic>
      <p:pic>
        <p:nvPicPr>
          <p:cNvPr id="7" name="Picture 18">
            <a:extLst>
              <a:ext uri="{FF2B5EF4-FFF2-40B4-BE49-F238E27FC236}">
                <a16:creationId xmlns:a16="http://schemas.microsoft.com/office/drawing/2014/main" id="{88DC3D08-6383-4DED-9C6D-AD8A62C11D90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238EDF84-5269-49DE-A53F-5ECD0D30110C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804" y="6430733"/>
            <a:ext cx="2247900" cy="21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 Same Side Corner Rectangle 83">
            <a:extLst>
              <a:ext uri="{FF2B5EF4-FFF2-40B4-BE49-F238E27FC236}">
                <a16:creationId xmlns:a16="http://schemas.microsoft.com/office/drawing/2014/main" id="{245395AB-B7D6-4155-8AE7-3B8DD65D8BC3}"/>
              </a:ext>
            </a:extLst>
          </p:cNvPr>
          <p:cNvSpPr/>
          <p:nvPr/>
        </p:nvSpPr>
        <p:spPr>
          <a:xfrm>
            <a:off x="378663" y="873815"/>
            <a:ext cx="1130602" cy="352970"/>
          </a:xfrm>
          <a:prstGeom prst="round2Same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894B89A-90D2-FD4D-B407-A6858F5A5B96}"/>
              </a:ext>
            </a:extLst>
          </p:cNvPr>
          <p:cNvSpPr/>
          <p:nvPr/>
        </p:nvSpPr>
        <p:spPr>
          <a:xfrm>
            <a:off x="469974" y="2725824"/>
            <a:ext cx="394871" cy="39487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EBA039-62D2-FD46-BC8C-AF540EA136C6}"/>
              </a:ext>
            </a:extLst>
          </p:cNvPr>
          <p:cNvSpPr/>
          <p:nvPr/>
        </p:nvSpPr>
        <p:spPr>
          <a:xfrm>
            <a:off x="477655" y="2171708"/>
            <a:ext cx="376660" cy="37666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115B64-05D9-524D-B528-E46371162098}"/>
              </a:ext>
            </a:extLst>
          </p:cNvPr>
          <p:cNvGrpSpPr/>
          <p:nvPr/>
        </p:nvGrpSpPr>
        <p:grpSpPr>
          <a:xfrm>
            <a:off x="0" y="-17047"/>
            <a:ext cx="12211057" cy="770703"/>
            <a:chOff x="-2" y="12706"/>
            <a:chExt cx="12211057" cy="77070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CAF3400-B51B-BF4B-A503-4EDFB04F42AF}"/>
                </a:ext>
              </a:extLst>
            </p:cNvPr>
            <p:cNvSpPr/>
            <p:nvPr/>
          </p:nvSpPr>
          <p:spPr>
            <a:xfrm>
              <a:off x="-2" y="15069"/>
              <a:ext cx="12192000" cy="76834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1434432-DF7B-994B-A98D-811AB9D99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88453" y="12706"/>
              <a:ext cx="2422602" cy="711200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BED4940-0D29-2B43-BA38-75FD678AADCF}"/>
              </a:ext>
            </a:extLst>
          </p:cNvPr>
          <p:cNvSpPr txBox="1"/>
          <p:nvPr/>
        </p:nvSpPr>
        <p:spPr>
          <a:xfrm>
            <a:off x="94803" y="141836"/>
            <a:ext cx="6424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b="1" dirty="0">
                <a:solidFill>
                  <a:prstClr val="black"/>
                </a:solidFill>
                <a:latin typeface="Tw Cen MT" panose="020B0602020104020603" pitchFamily="34" charset="77"/>
              </a:rPr>
              <a:t>PROGRAM KEMITRAAN (PEMBIAYAAN UMK)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71B051-7D6C-DC48-9491-2587703FE7D2}"/>
              </a:ext>
            </a:extLst>
          </p:cNvPr>
          <p:cNvSpPr txBox="1"/>
          <p:nvPr/>
        </p:nvSpPr>
        <p:spPr>
          <a:xfrm>
            <a:off x="290899" y="1255256"/>
            <a:ext cx="2987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Sesuai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Risalah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RKA PKBL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Tahun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2020 </a:t>
            </a:r>
            <a:r>
              <a:rPr kumimoji="0" lang="en-US" sz="1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Nomor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Ris-12/D7.MBU.2/11/2019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,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yaitu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sebagai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berikut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: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6CD35E1-3136-F344-A650-7CB86A1820C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221" y="2250226"/>
            <a:ext cx="351161" cy="30495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904F909D-8BCD-2B4D-A249-43A01F2EA958}"/>
              </a:ext>
            </a:extLst>
          </p:cNvPr>
          <p:cNvSpPr txBox="1"/>
          <p:nvPr/>
        </p:nvSpPr>
        <p:spPr>
          <a:xfrm>
            <a:off x="974511" y="2199787"/>
            <a:ext cx="2703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Peningkatan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Jumlah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Pegawai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1587AA8A-9A9D-5149-B1CD-534D5338BB2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062" y="2798283"/>
            <a:ext cx="348540" cy="32499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B7A28CB-DB23-BE4C-BD7A-277F6D0D5CD8}"/>
              </a:ext>
            </a:extLst>
          </p:cNvPr>
          <p:cNvSpPr txBox="1"/>
          <p:nvPr/>
        </p:nvSpPr>
        <p:spPr>
          <a:xfrm>
            <a:off x="974511" y="2746154"/>
            <a:ext cx="2703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Peningkatan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Nilai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Pinjaman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5CD9622-1841-3B41-B7B5-F4DA764B0769}"/>
              </a:ext>
            </a:extLst>
          </p:cNvPr>
          <p:cNvSpPr/>
          <p:nvPr/>
        </p:nvSpPr>
        <p:spPr>
          <a:xfrm>
            <a:off x="476812" y="3264185"/>
            <a:ext cx="385897" cy="38589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B65AA07F-EF98-CD4B-B22B-DF0A8AF65B8B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378" y="3279235"/>
            <a:ext cx="352004" cy="36206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769E171-FC6F-8E45-8A2A-851932AB4544}"/>
              </a:ext>
            </a:extLst>
          </p:cNvPr>
          <p:cNvSpPr txBox="1"/>
          <p:nvPr/>
        </p:nvSpPr>
        <p:spPr>
          <a:xfrm>
            <a:off x="974511" y="3293148"/>
            <a:ext cx="2703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Peningkatan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Kapasitas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Produsksi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67F4B5B-1A62-314A-98E0-9847DD23F93C}"/>
              </a:ext>
            </a:extLst>
          </p:cNvPr>
          <p:cNvSpPr/>
          <p:nvPr/>
        </p:nvSpPr>
        <p:spPr>
          <a:xfrm>
            <a:off x="458138" y="3784181"/>
            <a:ext cx="415693" cy="41569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498E500-BE69-D448-9EE6-9F83F4357B4F}"/>
              </a:ext>
            </a:extLst>
          </p:cNvPr>
          <p:cNvSpPr/>
          <p:nvPr/>
        </p:nvSpPr>
        <p:spPr>
          <a:xfrm>
            <a:off x="469974" y="4333973"/>
            <a:ext cx="415693" cy="41569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1734A8B-8128-4E42-A2BE-DBA00FCC9253}"/>
              </a:ext>
            </a:extLst>
          </p:cNvPr>
          <p:cNvSpPr/>
          <p:nvPr/>
        </p:nvSpPr>
        <p:spPr>
          <a:xfrm>
            <a:off x="453949" y="4868828"/>
            <a:ext cx="415693" cy="41569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D3EB109-C541-8643-ACB3-5CD6513E1AB2}"/>
              </a:ext>
            </a:extLst>
          </p:cNvPr>
          <p:cNvSpPr/>
          <p:nvPr/>
        </p:nvSpPr>
        <p:spPr>
          <a:xfrm>
            <a:off x="447016" y="5403683"/>
            <a:ext cx="415693" cy="41569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34E893D-A5DA-AF45-9887-28CC4B19184A}"/>
              </a:ext>
            </a:extLst>
          </p:cNvPr>
          <p:cNvSpPr txBox="1"/>
          <p:nvPr/>
        </p:nvSpPr>
        <p:spPr>
          <a:xfrm>
            <a:off x="974511" y="3803286"/>
            <a:ext cx="2703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Peningkatan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Omzet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DEE3F6-90F6-AE49-AE70-DE51E7063499}"/>
              </a:ext>
            </a:extLst>
          </p:cNvPr>
          <p:cNvSpPr txBox="1"/>
          <p:nvPr/>
        </p:nvSpPr>
        <p:spPr>
          <a:xfrm>
            <a:off x="974511" y="4294193"/>
            <a:ext cx="2703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Pelibatan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masyarakat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sekitar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untuk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menghasilkan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produk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368CF72-E1F5-1948-942C-298A3F7D886A}"/>
              </a:ext>
            </a:extLst>
          </p:cNvPr>
          <p:cNvSpPr txBox="1"/>
          <p:nvPr/>
        </p:nvSpPr>
        <p:spPr>
          <a:xfrm>
            <a:off x="977166" y="4908856"/>
            <a:ext cx="2703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Pemasaran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produk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di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luar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kota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/negeri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146DB6C-E697-0E4A-9A57-7CF175719BCB}"/>
              </a:ext>
            </a:extLst>
          </p:cNvPr>
          <p:cNvSpPr txBox="1"/>
          <p:nvPr/>
        </p:nvSpPr>
        <p:spPr>
          <a:xfrm>
            <a:off x="974511" y="5362339"/>
            <a:ext cx="2816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Memperoleh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sertifikat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nasional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/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 Medium" panose="020B0602020204020303" pitchFamily="34" charset="-79"/>
              </a:rPr>
              <a:t>internasional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 Medium" panose="020B0602020204020303" pitchFamily="34" charset="-79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1D50E566-AE80-A64E-A42D-EB41CB79A836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378" y="3823783"/>
            <a:ext cx="344146" cy="41095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D56F7A48-1AE1-A547-A11C-BFA5A92E7649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485" y="4340969"/>
            <a:ext cx="415693" cy="385424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F9C2172E-AAFA-4541-9B12-2C4B4A5C94B1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062" y="4900125"/>
            <a:ext cx="394479" cy="384396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AB57287-C0EA-504F-AC08-A3B26E4BC8D3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174" y="5433985"/>
            <a:ext cx="352253" cy="379650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2917A43A-13EC-9845-852B-90AB909E17B8}"/>
              </a:ext>
            </a:extLst>
          </p:cNvPr>
          <p:cNvSpPr txBox="1"/>
          <p:nvPr/>
        </p:nvSpPr>
        <p:spPr>
          <a:xfrm>
            <a:off x="400251" y="875732"/>
            <a:ext cx="1109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OUTPUT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7109811-56B1-D54C-A511-260C10900B04}"/>
              </a:ext>
            </a:extLst>
          </p:cNvPr>
          <p:cNvSpPr/>
          <p:nvPr/>
        </p:nvSpPr>
        <p:spPr>
          <a:xfrm>
            <a:off x="5151823" y="1941161"/>
            <a:ext cx="2040072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Pelatihan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dilakukan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diikuti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oleh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11.955 UMKM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Mitra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Binaan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di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seluruh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Indonesia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Futura Medium" panose="020B0602020204020303" pitchFamily="34" charset="-79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AF5D54-3797-D041-9E84-E09F3016A094}"/>
              </a:ext>
            </a:extLst>
          </p:cNvPr>
          <p:cNvSpPr/>
          <p:nvPr/>
        </p:nvSpPr>
        <p:spPr>
          <a:xfrm>
            <a:off x="5105005" y="3331711"/>
            <a:ext cx="2040072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Pameran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secara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online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offline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diikuti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oleh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292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Mitra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Binaan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B19DEE0-039C-BA43-BAAB-C8125353F07A}"/>
              </a:ext>
            </a:extLst>
          </p:cNvPr>
          <p:cNvSpPr/>
          <p:nvPr/>
        </p:nvSpPr>
        <p:spPr>
          <a:xfrm>
            <a:off x="5072920" y="4872055"/>
            <a:ext cx="1899238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Dilakukannya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program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sertifikasi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dan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perizinan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bagi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UMKM Mitra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Binaan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A5B08BE6-DE6C-904C-ACEE-449BE47CC395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9398" y="1627673"/>
            <a:ext cx="1017847" cy="945613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F17AB12E-CF4A-C144-8302-3C0DED7072B4}"/>
              </a:ext>
            </a:extLst>
          </p:cNvPr>
          <p:cNvSpPr txBox="1"/>
          <p:nvPr/>
        </p:nvSpPr>
        <p:spPr>
          <a:xfrm>
            <a:off x="4927870" y="1552210"/>
            <a:ext cx="22568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209 KALI PELATIHAN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DE6B35-9080-2741-B3EE-FE2A055A0453}"/>
              </a:ext>
            </a:extLst>
          </p:cNvPr>
          <p:cNvSpPr txBox="1"/>
          <p:nvPr/>
        </p:nvSpPr>
        <p:spPr>
          <a:xfrm>
            <a:off x="5043424" y="2951418"/>
            <a:ext cx="22568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33 KALI PAMERAN 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0AC7500-FFDB-1C42-B3F9-2B757C50D5CD}"/>
              </a:ext>
            </a:extLst>
          </p:cNvPr>
          <p:cNvSpPr txBox="1"/>
          <p:nvPr/>
        </p:nvSpPr>
        <p:spPr>
          <a:xfrm>
            <a:off x="4980675" y="4270509"/>
            <a:ext cx="2881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PROGRAM SERTIFIKASI DAN PERIZINAN 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3C8E754D-2860-F747-8069-CC341C88E780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2226" y="2986552"/>
            <a:ext cx="842508" cy="84250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5030E99C-F963-2C44-9770-8822B6392000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2226" y="4470572"/>
            <a:ext cx="715679" cy="842508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11C5F886-3109-5540-99AB-39DCE4C45DD6}"/>
              </a:ext>
            </a:extLst>
          </p:cNvPr>
          <p:cNvSpPr/>
          <p:nvPr/>
        </p:nvSpPr>
        <p:spPr>
          <a:xfrm>
            <a:off x="9204772" y="2117481"/>
            <a:ext cx="2379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Sebanyak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621 MB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mendapatkan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izin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usaha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dan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sertifikasi</a:t>
            </a:r>
            <a:endParaRPr kumimoji="0" lang="id-ID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DEC60BA-9B73-C147-9EEC-B06AF68C336E}"/>
              </a:ext>
            </a:extLst>
          </p:cNvPr>
          <p:cNvSpPr txBox="1"/>
          <p:nvPr/>
        </p:nvSpPr>
        <p:spPr>
          <a:xfrm>
            <a:off x="9102288" y="1552210"/>
            <a:ext cx="2692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621 MB MENDAPAT SERTIFIKAT / IZIN USAHA 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B2A351F-1BB7-964C-AD68-D2F95B6BFF73}"/>
              </a:ext>
            </a:extLst>
          </p:cNvPr>
          <p:cNvSpPr/>
          <p:nvPr/>
        </p:nvSpPr>
        <p:spPr>
          <a:xfrm>
            <a:off x="9204770" y="3183435"/>
            <a:ext cx="2379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" panose="020B0602020204020303" pitchFamily="34" charset="-79"/>
              </a:rPr>
              <a:t>795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MB naik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kelas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(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dari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target 230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atau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345% </a:t>
            </a:r>
            <a:r>
              <a:rPr kumimoji="0" lang="en-US" alt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dari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Futura Medium" panose="020B0602020204020303" pitchFamily="34" charset="-79"/>
              </a:rPr>
              <a:t> target) 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Futura Medium" panose="020B0602020204020303" pitchFamily="34" charset="-79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6D2ABC7-8BD4-6247-94CE-2C97CAE69DD9}"/>
              </a:ext>
            </a:extLst>
          </p:cNvPr>
          <p:cNvSpPr txBox="1"/>
          <p:nvPr/>
        </p:nvSpPr>
        <p:spPr>
          <a:xfrm>
            <a:off x="9102287" y="2868887"/>
            <a:ext cx="2347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UMKM NAIK KELAS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35A0D06-1EC0-E54A-9AB8-ADE492989278}"/>
              </a:ext>
            </a:extLst>
          </p:cNvPr>
          <p:cNvSpPr/>
          <p:nvPr/>
        </p:nvSpPr>
        <p:spPr>
          <a:xfrm>
            <a:off x="9204771" y="4190333"/>
            <a:ext cx="2779586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254 UMKM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mendapatkan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penambahan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omset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/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tenaga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kerja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setelah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bergabung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dengan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Pertamina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3EE225A-F6F6-F340-8065-3AFBC8A84223}"/>
              </a:ext>
            </a:extLst>
          </p:cNvPr>
          <p:cNvSpPr txBox="1"/>
          <p:nvPr/>
        </p:nvSpPr>
        <p:spPr>
          <a:xfrm>
            <a:off x="9102288" y="3859981"/>
            <a:ext cx="2961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245 MB OMZET BERTAMBAH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F64B1C1-2306-EC48-B76C-97F912F62DB4}"/>
              </a:ext>
            </a:extLst>
          </p:cNvPr>
          <p:cNvSpPr/>
          <p:nvPr/>
        </p:nvSpPr>
        <p:spPr>
          <a:xfrm>
            <a:off x="9204770" y="5426691"/>
            <a:ext cx="2379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61 UMKM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berhasil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Go Global (UMKM Academy)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D161853-CC8D-4947-96AE-EFB1C01C346A}"/>
              </a:ext>
            </a:extLst>
          </p:cNvPr>
          <p:cNvSpPr txBox="1"/>
          <p:nvPr/>
        </p:nvSpPr>
        <p:spPr>
          <a:xfrm>
            <a:off x="9118093" y="5136513"/>
            <a:ext cx="20967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 pitchFamily="34" charset="77"/>
                <a:ea typeface="Times New Roman" panose="02020603050405020304" pitchFamily="18" charset="0"/>
                <a:cs typeface="Futura" panose="020B0602020204020303" pitchFamily="34" charset="-79"/>
              </a:rPr>
              <a:t>MB GO GLOBAL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 pitchFamily="34" charset="77"/>
              <a:ea typeface="Times New Roman" panose="02020603050405020304" pitchFamily="18" charset="0"/>
              <a:cs typeface="Futura" panose="020B0602020204020303" pitchFamily="34" charset="-79"/>
            </a:endParaRP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2BDD2034-8AE1-CA4A-BC61-D4FB1F76AF7F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7521" y="3924979"/>
            <a:ext cx="415693" cy="875726"/>
          </a:xfrm>
          <a:prstGeom prst="rect">
            <a:avLst/>
          </a:prstGeom>
        </p:spPr>
      </p:pic>
      <p:grpSp>
        <p:nvGrpSpPr>
          <p:cNvPr id="91" name="Group 90">
            <a:extLst>
              <a:ext uri="{FF2B5EF4-FFF2-40B4-BE49-F238E27FC236}">
                <a16:creationId xmlns:a16="http://schemas.microsoft.com/office/drawing/2014/main" id="{9FBA7470-6A62-FE4A-AB53-0FFFC5DC6528}"/>
              </a:ext>
            </a:extLst>
          </p:cNvPr>
          <p:cNvGrpSpPr/>
          <p:nvPr/>
        </p:nvGrpSpPr>
        <p:grpSpPr>
          <a:xfrm>
            <a:off x="8306792" y="5195220"/>
            <a:ext cx="581604" cy="528421"/>
            <a:chOff x="8205747" y="5112275"/>
            <a:chExt cx="679947" cy="617771"/>
          </a:xfrm>
        </p:grpSpPr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73FAA545-C571-1848-B109-EC7B84BDB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87591" y="5112275"/>
              <a:ext cx="598103" cy="582815"/>
            </a:xfrm>
            <a:prstGeom prst="rect">
              <a:avLst/>
            </a:prstGeom>
          </p:spPr>
        </p:pic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D6E14AB9-6EF2-1746-B7C1-5E22C0D32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05747" y="5362339"/>
              <a:ext cx="521734" cy="367707"/>
            </a:xfrm>
            <a:prstGeom prst="rect">
              <a:avLst/>
            </a:prstGeom>
          </p:spPr>
        </p:pic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735230C8-2CB0-C54E-8B75-4A62B8A958A8}"/>
              </a:ext>
            </a:extLst>
          </p:cNvPr>
          <p:cNvGrpSpPr/>
          <p:nvPr/>
        </p:nvGrpSpPr>
        <p:grpSpPr>
          <a:xfrm>
            <a:off x="8099389" y="2982529"/>
            <a:ext cx="676781" cy="593412"/>
            <a:chOff x="8099389" y="3027098"/>
            <a:chExt cx="676781" cy="593412"/>
          </a:xfrm>
        </p:grpSpPr>
        <p:pic>
          <p:nvPicPr>
            <p:cNvPr id="93" name="Picture 92">
              <a:extLst>
                <a:ext uri="{FF2B5EF4-FFF2-40B4-BE49-F238E27FC236}">
                  <a16:creationId xmlns:a16="http://schemas.microsoft.com/office/drawing/2014/main" id="{92A72D6E-94DD-7E4F-81B5-5BFC12932F2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4567" y="3027098"/>
              <a:ext cx="581603" cy="593412"/>
            </a:xfrm>
            <a:prstGeom prst="rect">
              <a:avLst/>
            </a:prstGeom>
          </p:spPr>
        </p:pic>
        <p:pic>
          <p:nvPicPr>
            <p:cNvPr id="95" name="Picture 94">
              <a:extLst>
                <a:ext uri="{FF2B5EF4-FFF2-40B4-BE49-F238E27FC236}">
                  <a16:creationId xmlns:a16="http://schemas.microsoft.com/office/drawing/2014/main" id="{95F95EC4-49CB-CE4E-8FFF-FEAFE9284E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99389" y="3370469"/>
              <a:ext cx="473782" cy="247765"/>
            </a:xfrm>
            <a:prstGeom prst="rect">
              <a:avLst/>
            </a:prstGeom>
          </p:spPr>
        </p:pic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B6D973B0-2BC3-AA4E-9C1B-3D3C5176AA88}"/>
              </a:ext>
            </a:extLst>
          </p:cNvPr>
          <p:cNvGrpSpPr/>
          <p:nvPr/>
        </p:nvGrpSpPr>
        <p:grpSpPr>
          <a:xfrm>
            <a:off x="8099389" y="1841164"/>
            <a:ext cx="734762" cy="527090"/>
            <a:chOff x="8099389" y="1841164"/>
            <a:chExt cx="734762" cy="527090"/>
          </a:xfrm>
        </p:grpSpPr>
        <p:pic>
          <p:nvPicPr>
            <p:cNvPr id="98" name="Picture 97">
              <a:extLst>
                <a:ext uri="{FF2B5EF4-FFF2-40B4-BE49-F238E27FC236}">
                  <a16:creationId xmlns:a16="http://schemas.microsoft.com/office/drawing/2014/main" id="{F7DF614A-32C6-8C40-B9A4-19FF55AE4A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99389" y="1867337"/>
              <a:ext cx="481056" cy="472866"/>
            </a:xfrm>
            <a:prstGeom prst="rect">
              <a:avLst/>
            </a:prstGeom>
          </p:spPr>
        </p:pic>
        <p:pic>
          <p:nvPicPr>
            <p:cNvPr id="100" name="Picture 99">
              <a:extLst>
                <a:ext uri="{FF2B5EF4-FFF2-40B4-BE49-F238E27FC236}">
                  <a16:creationId xmlns:a16="http://schemas.microsoft.com/office/drawing/2014/main" id="{56C967D3-F64F-1A49-BCA9-FFB444C427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55888" y="1841164"/>
              <a:ext cx="578263" cy="527090"/>
            </a:xfrm>
            <a:prstGeom prst="rect">
              <a:avLst/>
            </a:prstGeom>
          </p:spPr>
        </p:pic>
      </p:grpSp>
      <p:sp>
        <p:nvSpPr>
          <p:cNvPr id="79" name="Round Same Side Corner Rectangle 83">
            <a:extLst>
              <a:ext uri="{FF2B5EF4-FFF2-40B4-BE49-F238E27FC236}">
                <a16:creationId xmlns:a16="http://schemas.microsoft.com/office/drawing/2014/main" id="{1CAF5349-6B93-5F4E-9D57-EE6C0C6CA876}"/>
              </a:ext>
            </a:extLst>
          </p:cNvPr>
          <p:cNvSpPr/>
          <p:nvPr/>
        </p:nvSpPr>
        <p:spPr>
          <a:xfrm>
            <a:off x="5301392" y="873815"/>
            <a:ext cx="1130602" cy="352970"/>
          </a:xfrm>
          <a:prstGeom prst="round2Same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E3A0E69-1AB7-F744-8AB0-ADC00C135DAE}"/>
              </a:ext>
            </a:extLst>
          </p:cNvPr>
          <p:cNvSpPr txBox="1"/>
          <p:nvPr/>
        </p:nvSpPr>
        <p:spPr>
          <a:xfrm>
            <a:off x="5322980" y="875732"/>
            <a:ext cx="1109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OUTPUT</a:t>
            </a:r>
          </a:p>
        </p:txBody>
      </p:sp>
      <p:sp>
        <p:nvSpPr>
          <p:cNvPr id="88" name="Round Same Side Corner Rectangle 83">
            <a:extLst>
              <a:ext uri="{FF2B5EF4-FFF2-40B4-BE49-F238E27FC236}">
                <a16:creationId xmlns:a16="http://schemas.microsoft.com/office/drawing/2014/main" id="{BBD95641-BD36-2445-873A-E1A206D8D40E}"/>
              </a:ext>
            </a:extLst>
          </p:cNvPr>
          <p:cNvSpPr/>
          <p:nvPr/>
        </p:nvSpPr>
        <p:spPr>
          <a:xfrm>
            <a:off x="9109303" y="873815"/>
            <a:ext cx="1487715" cy="352970"/>
          </a:xfrm>
          <a:prstGeom prst="round2Same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F4EB1F1-6429-BC4E-B56B-DE920F0F57D3}"/>
              </a:ext>
            </a:extLst>
          </p:cNvPr>
          <p:cNvSpPr txBox="1"/>
          <p:nvPr/>
        </p:nvSpPr>
        <p:spPr>
          <a:xfrm>
            <a:off x="9105840" y="875732"/>
            <a:ext cx="148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OUTCOME</a:t>
            </a:r>
          </a:p>
        </p:txBody>
      </p:sp>
      <p:sp>
        <p:nvSpPr>
          <p:cNvPr id="97" name="Rounded Rectangle 85">
            <a:extLst>
              <a:ext uri="{FF2B5EF4-FFF2-40B4-BE49-F238E27FC236}">
                <a16:creationId xmlns:a16="http://schemas.microsoft.com/office/drawing/2014/main" id="{E063D4E3-D708-B943-9DFB-8F88F35E73DA}"/>
              </a:ext>
            </a:extLst>
          </p:cNvPr>
          <p:cNvSpPr/>
          <p:nvPr/>
        </p:nvSpPr>
        <p:spPr>
          <a:xfrm>
            <a:off x="5485983" y="163495"/>
            <a:ext cx="1514675" cy="39565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AEB8923-86BA-E14D-ACD7-6F3C9A322762}"/>
              </a:ext>
            </a:extLst>
          </p:cNvPr>
          <p:cNvSpPr txBox="1"/>
          <p:nvPr/>
        </p:nvSpPr>
        <p:spPr>
          <a:xfrm>
            <a:off x="5541277" y="149672"/>
            <a:ext cx="1459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WELLBEING</a:t>
            </a:r>
          </a:p>
        </p:txBody>
      </p:sp>
      <p:sp>
        <p:nvSpPr>
          <p:cNvPr id="102" name="Rounded Rectangle 85">
            <a:extLst>
              <a:ext uri="{FF2B5EF4-FFF2-40B4-BE49-F238E27FC236}">
                <a16:creationId xmlns:a16="http://schemas.microsoft.com/office/drawing/2014/main" id="{AAE2AE08-47F0-AD41-AE36-DCCF75DBD925}"/>
              </a:ext>
            </a:extLst>
          </p:cNvPr>
          <p:cNvSpPr/>
          <p:nvPr/>
        </p:nvSpPr>
        <p:spPr>
          <a:xfrm>
            <a:off x="7064262" y="163495"/>
            <a:ext cx="1514675" cy="395652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E11798E-9B74-2245-AB3F-6B33E58257CA}"/>
              </a:ext>
            </a:extLst>
          </p:cNvPr>
          <p:cNvSpPr txBox="1"/>
          <p:nvPr/>
        </p:nvSpPr>
        <p:spPr>
          <a:xfrm>
            <a:off x="7104682" y="165109"/>
            <a:ext cx="1418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ECONOMY</a:t>
            </a:r>
          </a:p>
        </p:txBody>
      </p:sp>
      <p:sp>
        <p:nvSpPr>
          <p:cNvPr id="2" name="Rectangle 16">
            <a:extLst>
              <a:ext uri="{FF2B5EF4-FFF2-40B4-BE49-F238E27FC236}">
                <a16:creationId xmlns:a16="http://schemas.microsoft.com/office/drawing/2014/main" id="{079D6181-DAC9-4B47-9DDF-1B4EAFDF31D1}"/>
              </a:ext>
            </a:extLst>
          </p:cNvPr>
          <p:cNvSpPr/>
          <p:nvPr/>
        </p:nvSpPr>
        <p:spPr>
          <a:xfrm>
            <a:off x="0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3" name="Picture 17" descr="Sebuah gambar berisi teks, tanda, tutup, clipart&#10;&#10;Deskripsi dibuat secara otomatis">
            <a:extLst>
              <a:ext uri="{FF2B5EF4-FFF2-40B4-BE49-F238E27FC236}">
                <a16:creationId xmlns:a16="http://schemas.microsoft.com/office/drawing/2014/main" id="{A281A799-2E30-4EA3-A678-192294CB20D4}"/>
              </a:ext>
            </a:extLst>
          </p:cNvPr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14717" y="6332543"/>
            <a:ext cx="400275" cy="401301"/>
          </a:xfrm>
          <a:prstGeom prst="rect">
            <a:avLst/>
          </a:prstGeom>
        </p:spPr>
      </p:pic>
      <p:pic>
        <p:nvPicPr>
          <p:cNvPr id="12" name="Picture 18">
            <a:extLst>
              <a:ext uri="{FF2B5EF4-FFF2-40B4-BE49-F238E27FC236}">
                <a16:creationId xmlns:a16="http://schemas.microsoft.com/office/drawing/2014/main" id="{B03CA0C1-BD5A-4273-8C09-DF5311273D98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1D29186-2698-4A60-A88D-FB1837BD658E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804" y="6430733"/>
            <a:ext cx="2247900" cy="21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45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62F9D50E-DC09-AC48-82DB-BFD20A311F8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19E5D9-02C6-FC47-BAAC-5EC9597C83C4}"/>
              </a:ext>
            </a:extLst>
          </p:cNvPr>
          <p:cNvSpPr txBox="1"/>
          <p:nvPr/>
        </p:nvSpPr>
        <p:spPr>
          <a:xfrm>
            <a:off x="3141643" y="1803693"/>
            <a:ext cx="59474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TERIMA KASIH</a:t>
            </a:r>
          </a:p>
        </p:txBody>
      </p:sp>
      <p:pic>
        <p:nvPicPr>
          <p:cNvPr id="8" name="Picture 7" descr="A picture containing text, toy, doll, vector graphics&#10;&#10;Description automatically generated">
            <a:extLst>
              <a:ext uri="{FF2B5EF4-FFF2-40B4-BE49-F238E27FC236}">
                <a16:creationId xmlns:a16="http://schemas.microsoft.com/office/drawing/2014/main" id="{D0FDE1A4-3592-514F-B351-77510EF25DE7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8677" y="4641541"/>
            <a:ext cx="2071077" cy="189165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0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14717" y="633254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0C3872-F796-214D-BD7B-B6FC9645DAE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804" y="6430733"/>
            <a:ext cx="2247900" cy="21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4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8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>
            <a:extLst>
              <a:ext uri="{FF2B5EF4-FFF2-40B4-BE49-F238E27FC236}">
                <a16:creationId xmlns:a16="http://schemas.microsoft.com/office/drawing/2014/main" id="{68B578D1-53B7-694F-B6F4-29E272F07586}"/>
              </a:ext>
            </a:extLst>
          </p:cNvPr>
          <p:cNvSpPr/>
          <p:nvPr/>
        </p:nvSpPr>
        <p:spPr>
          <a:xfrm>
            <a:off x="0" y="-5899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BFA285-42D2-C748-981B-BC8893DAB2A7}"/>
              </a:ext>
            </a:extLst>
          </p:cNvPr>
          <p:cNvSpPr txBox="1"/>
          <p:nvPr/>
        </p:nvSpPr>
        <p:spPr>
          <a:xfrm>
            <a:off x="158926" y="1644"/>
            <a:ext cx="72596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w Cen MT" panose="020B0602020104020603" pitchFamily="34" charset="0"/>
              </a:rPr>
              <a:t>Pemetaan</a:t>
            </a:r>
            <a:r>
              <a:rPr lang="en-US" sz="2400" b="1" dirty="0">
                <a:latin typeface="Tw Cen MT" panose="020B0602020104020603" pitchFamily="34" charset="0"/>
              </a:rPr>
              <a:t> SDG </a:t>
            </a:r>
            <a:r>
              <a:rPr lang="en-US" sz="2400" b="1" dirty="0" err="1">
                <a:latin typeface="Tw Cen MT" panose="020B0602020104020603" pitchFamily="34" charset="0"/>
              </a:rPr>
              <a:t>Berdasarkan</a:t>
            </a:r>
            <a:r>
              <a:rPr lang="en-US" sz="2400" b="1" dirty="0">
                <a:latin typeface="Tw Cen MT" panose="020B0602020104020603" pitchFamily="34" charset="0"/>
              </a:rPr>
              <a:t> </a:t>
            </a:r>
            <a:r>
              <a:rPr lang="en-US" sz="2400" b="1" dirty="0" err="1">
                <a:latin typeface="Tw Cen MT" panose="020B0602020104020603" pitchFamily="34" charset="0"/>
              </a:rPr>
              <a:t>Kolaborasi</a:t>
            </a:r>
            <a:r>
              <a:rPr lang="en-US" sz="2400" b="1" dirty="0">
                <a:latin typeface="Tw Cen MT" panose="020B0602020104020603" pitchFamily="34" charset="0"/>
              </a:rPr>
              <a:t> 3 </a:t>
            </a:r>
            <a:r>
              <a:rPr lang="en-US" sz="2400" b="1" dirty="0" err="1">
                <a:latin typeface="Tw Cen MT" panose="020B0602020104020603" pitchFamily="34" charset="0"/>
              </a:rPr>
              <a:t>Kepentingan</a:t>
            </a:r>
            <a:r>
              <a:rPr lang="en-US" sz="2400" b="1" dirty="0">
                <a:latin typeface="Tw Cen MT" panose="020B0602020104020603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</a:br>
            <a:r>
              <a:rPr lang="en-US" sz="2000" i="1" dirty="0">
                <a:latin typeface="Tw Cen MT" panose="020B0602020104020603" pitchFamily="34" charset="0"/>
              </a:rPr>
              <a:t>TJSL: </a:t>
            </a:r>
            <a:r>
              <a:rPr lang="en-US" sz="2000" i="1" dirty="0" err="1">
                <a:latin typeface="Tw Cen MT" panose="020B0602020104020603" pitchFamily="34" charset="0"/>
              </a:rPr>
              <a:t>Membangun</a:t>
            </a:r>
            <a:r>
              <a:rPr lang="en-US" sz="2000" i="1" dirty="0">
                <a:latin typeface="Tw Cen MT" panose="020B0602020104020603" pitchFamily="34" charset="0"/>
              </a:rPr>
              <a:t> </a:t>
            </a:r>
            <a:r>
              <a:rPr lang="en-US" sz="2000" i="1" dirty="0" err="1">
                <a:latin typeface="Tw Cen MT" panose="020B0602020104020603" pitchFamily="34" charset="0"/>
              </a:rPr>
              <a:t>Energi</a:t>
            </a:r>
            <a:r>
              <a:rPr lang="en-US" sz="2000" i="1" dirty="0">
                <a:latin typeface="Tw Cen MT" panose="020B0602020104020603" pitchFamily="34" charset="0"/>
              </a:rPr>
              <a:t> </a:t>
            </a:r>
            <a:r>
              <a:rPr lang="en-US" sz="2000" i="1" dirty="0" err="1">
                <a:latin typeface="Tw Cen MT" panose="020B0602020104020603" pitchFamily="34" charset="0"/>
              </a:rPr>
              <a:t>Kemandirian</a:t>
            </a:r>
            <a:r>
              <a:rPr lang="en-US" sz="2000" i="1" dirty="0">
                <a:latin typeface="Tw Cen MT" panose="020B0602020104020603" pitchFamily="34" charset="0"/>
              </a:rPr>
              <a:t> </a:t>
            </a:r>
            <a:r>
              <a:rPr lang="en-US" sz="2000" i="1" dirty="0" err="1">
                <a:latin typeface="Tw Cen MT" panose="020B0602020104020603" pitchFamily="34" charset="0"/>
              </a:rPr>
              <a:t>untuk</a:t>
            </a:r>
            <a:r>
              <a:rPr lang="en-US" sz="2000" i="1" dirty="0">
                <a:latin typeface="Tw Cen MT" panose="020B0602020104020603" pitchFamily="34" charset="0"/>
              </a:rPr>
              <a:t> Indonesia </a:t>
            </a:r>
            <a:endParaRPr lang="en-US" sz="2000" b="1" dirty="0">
              <a:latin typeface="Tw Cen MT" panose="020B0602020104020603" pitchFamily="34" charset="77"/>
            </a:endParaRPr>
          </a:p>
        </p:txBody>
      </p:sp>
      <p:pic>
        <p:nvPicPr>
          <p:cNvPr id="149" name="Picture 148">
            <a:extLst>
              <a:ext uri="{FF2B5EF4-FFF2-40B4-BE49-F238E27FC236}">
                <a16:creationId xmlns:a16="http://schemas.microsoft.com/office/drawing/2014/main" id="{9BD0F3AF-C29C-7C4F-8B32-37775728FB12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-29496"/>
            <a:ext cx="2422602" cy="711200"/>
          </a:xfrm>
          <a:prstGeom prst="rect">
            <a:avLst/>
          </a:prstGeom>
        </p:spPr>
      </p:pic>
      <p:sp>
        <p:nvSpPr>
          <p:cNvPr id="150" name="Rectangle 149">
            <a:extLst>
              <a:ext uri="{FF2B5EF4-FFF2-40B4-BE49-F238E27FC236}">
                <a16:creationId xmlns:a16="http://schemas.microsoft.com/office/drawing/2014/main" id="{B395976D-70ED-0A4A-9A4C-A53F735A48B7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51" name="Picture 150">
            <a:extLst>
              <a:ext uri="{FF2B5EF4-FFF2-40B4-BE49-F238E27FC236}">
                <a16:creationId xmlns:a16="http://schemas.microsoft.com/office/drawing/2014/main" id="{D47AF0CB-74D4-A744-A310-13F43F96935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52" name="Picture 151">
            <a:extLst>
              <a:ext uri="{FF2B5EF4-FFF2-40B4-BE49-F238E27FC236}">
                <a16:creationId xmlns:a16="http://schemas.microsoft.com/office/drawing/2014/main" id="{54909A97-1A16-1B4B-B04C-E56735A77D1D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0A739BE8-9738-7E44-98A6-2A42A25C83CB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B34CCC60-6117-43FA-A889-FE18EBC74827}"/>
              </a:ext>
            </a:extLst>
          </p:cNvPr>
          <p:cNvCxnSpPr>
            <a:cxnSpLocks/>
          </p:cNvCxnSpPr>
          <p:nvPr/>
        </p:nvCxnSpPr>
        <p:spPr>
          <a:xfrm>
            <a:off x="449706" y="3310193"/>
            <a:ext cx="11377941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606B9A91-975A-4F9E-BF01-9734F58657D9}"/>
              </a:ext>
            </a:extLst>
          </p:cNvPr>
          <p:cNvSpPr txBox="1">
            <a:spLocks/>
          </p:cNvSpPr>
          <p:nvPr/>
        </p:nvSpPr>
        <p:spPr>
          <a:xfrm>
            <a:off x="449706" y="3651831"/>
            <a:ext cx="1074136" cy="553998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vert="horz" wrap="square" lIns="0" tIns="0" rIns="0" bIns="0" rtlCol="0" anchor="ctr" anchorCtr="0">
            <a:spAutoFit/>
          </a:bodyPr>
          <a:lstStyle>
            <a:lvl1pPr lvl="0" indent="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>
                <a:solidFill>
                  <a:schemeClr val="tx1"/>
                </a:solidFill>
                <a:sym typeface="+mn-lt"/>
              </a:defRPr>
            </a:lvl1pPr>
            <a:lvl2pPr marL="284400" lvl="1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solidFill>
                  <a:schemeClr val="tx1"/>
                </a:solidFill>
                <a:sym typeface="+mn-lt"/>
              </a:defRPr>
            </a:lvl2pPr>
            <a:lvl3pPr marL="511200" lvl="2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solidFill>
                  <a:schemeClr val="tx1"/>
                </a:solidFill>
                <a:sym typeface="+mn-lt"/>
              </a:defRPr>
            </a:lvl3pPr>
            <a:lvl4pPr marL="0" lvl="3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tx2"/>
                </a:solidFill>
                <a:sym typeface="+mn-lt"/>
              </a:defRPr>
            </a:lvl4pPr>
            <a:lvl5pPr marL="0" lvl="4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solidFill>
                  <a:schemeClr val="tx1"/>
                </a:solidFill>
                <a:sym typeface="+mn-lt"/>
              </a:defRPr>
            </a:lvl5pPr>
            <a:lvl6pPr marL="269875" lvl="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solidFill>
                  <a:schemeClr val="tx1"/>
                </a:solidFill>
                <a:sym typeface="+mn-lt"/>
              </a:defRPr>
            </a:lvl6pPr>
            <a:lvl7pPr marL="0" lvl="6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solidFill>
                  <a:schemeClr val="tx1"/>
                </a:solidFill>
                <a:sym typeface="+mn-lt"/>
              </a:defRPr>
            </a:lvl7pPr>
            <a:lvl8pPr marL="0" lvl="7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tx2"/>
                </a:solidFill>
                <a:sym typeface="+mn-lt"/>
              </a:defRPr>
            </a:lvl8pPr>
            <a:lvl9pPr marL="0" lvl="8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tx2"/>
                </a:solidFill>
                <a:sym typeface="+mn-lt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-US" b="1" dirty="0">
                <a:solidFill>
                  <a:schemeClr val="tx2"/>
                </a:solidFill>
                <a:latin typeface="Tw Cen MT" panose="020B0602020104020603" pitchFamily="34" charset="0"/>
                <a:ea typeface="ＭＳ Ｐゴシック" panose="020B0600070205080204" pitchFamily="34" charset="-128"/>
              </a:rPr>
              <a:t>Sustainable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-US" b="1" dirty="0">
                <a:solidFill>
                  <a:schemeClr val="tx2"/>
                </a:solidFill>
                <a:latin typeface="Tw Cen MT" panose="020B0602020104020603" pitchFamily="34" charset="0"/>
                <a:ea typeface="ＭＳ Ｐゴシック" panose="020B0600070205080204" pitchFamily="34" charset="-128"/>
              </a:rPr>
              <a:t>Development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</a:pPr>
            <a:r>
              <a:rPr lang="en-US" b="1" dirty="0">
                <a:solidFill>
                  <a:schemeClr val="tx2"/>
                </a:solidFill>
                <a:latin typeface="Tw Cen MT" panose="020B0602020104020603" pitchFamily="34" charset="0"/>
                <a:ea typeface="ＭＳ Ｐゴシック" panose="020B0600070205080204" pitchFamily="34" charset="-128"/>
              </a:rPr>
              <a:t>Goals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449706" y="2165982"/>
            <a:ext cx="1137581" cy="952568"/>
            <a:chOff x="449706" y="2952036"/>
            <a:chExt cx="1137581" cy="952568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26D54E2A-357C-4EDB-AE57-7A9DAB5EE595}"/>
                </a:ext>
              </a:extLst>
            </p:cNvPr>
            <p:cNvSpPr txBox="1">
              <a:spLocks/>
            </p:cNvSpPr>
            <p:nvPr/>
          </p:nvSpPr>
          <p:spPr>
            <a:xfrm>
              <a:off x="449706" y="3182267"/>
              <a:ext cx="893841" cy="193002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vert="horz" wrap="square" lIns="0" tIns="0" rIns="0" bIns="0" rtlCol="0" anchor="ctr" anchorCtr="0">
              <a:spAutoFit/>
            </a:bodyPr>
            <a:lstStyle>
              <a:lvl1pPr lvl="0" indent="0">
                <a:lnSpc>
                  <a:spcPct val="110000"/>
                </a:lnSpc>
                <a:spcBef>
                  <a:spcPts val="600"/>
                </a:spcBef>
                <a:spcAft>
                  <a:spcPts val="300"/>
                </a:spcAft>
                <a:buFont typeface="Arial" panose="020B0604020202020204" pitchFamily="34" charset="0"/>
                <a:buChar char="​"/>
                <a:defRPr lang="en-US" sz="1200">
                  <a:solidFill>
                    <a:schemeClr val="tx1"/>
                  </a:solidFill>
                  <a:sym typeface="+mn-lt"/>
                </a:defRPr>
              </a:lvl1pPr>
              <a:lvl2pPr marL="284400" lvl="1" indent="-172800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 lang="en-US" sz="1200">
                  <a:solidFill>
                    <a:schemeClr val="tx1"/>
                  </a:solidFill>
                  <a:sym typeface="+mn-lt"/>
                </a:defRPr>
              </a:lvl2pPr>
              <a:lvl3pPr marL="511200" lvl="2" indent="-165600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2"/>
                </a:buClr>
                <a:buFont typeface="Trebuchet MS" panose="020B0603020202020204" pitchFamily="34" charset="0"/>
                <a:buChar char="–"/>
                <a:defRPr lang="en-US" sz="1200">
                  <a:solidFill>
                    <a:schemeClr val="tx1"/>
                  </a:solidFill>
                  <a:sym typeface="+mn-lt"/>
                </a:defRPr>
              </a:lvl3pPr>
              <a:lvl4pPr marL="0" lvl="3" indent="0">
                <a:lnSpc>
                  <a:spcPct val="11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2"/>
                </a:buClr>
                <a:buFont typeface="Arial" panose="020B0604020202020204" pitchFamily="34" charset="0"/>
                <a:buChar char="​"/>
                <a:defRPr lang="en-US" sz="1600">
                  <a:solidFill>
                    <a:schemeClr val="tx2"/>
                  </a:solidFill>
                  <a:sym typeface="+mn-lt"/>
                </a:defRPr>
              </a:lvl4pPr>
              <a:lvl5pPr marL="0" lvl="4" indent="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Font typeface="Arial" panose="020B0604020202020204" pitchFamily="34" charset="0"/>
                <a:buChar char="​"/>
                <a:defRPr lang="en-US" sz="1600" b="1" smtClean="0">
                  <a:solidFill>
                    <a:schemeClr val="tx1"/>
                  </a:solidFill>
                  <a:sym typeface="+mn-lt"/>
                </a:defRPr>
              </a:lvl5pPr>
              <a:lvl6pPr marL="269875" lvl="5" indent="-15240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 lang="en-US" sz="1600" smtClean="0">
                  <a:solidFill>
                    <a:schemeClr val="tx1"/>
                  </a:solidFill>
                  <a:sym typeface="+mn-lt"/>
                </a:defRPr>
              </a:lvl6pPr>
              <a:lvl7pPr marL="0" lvl="6" indent="0">
                <a:lnSpc>
                  <a:spcPct val="90000"/>
                </a:lnSpc>
                <a:spcBef>
                  <a:spcPts val="900"/>
                </a:spcBef>
                <a:spcAft>
                  <a:spcPts val="900"/>
                </a:spcAft>
                <a:buFont typeface="Arial" panose="020B0604020202020204" pitchFamily="34" charset="0"/>
                <a:buChar char="​"/>
                <a:defRPr lang="en-US" sz="4400" baseline="0" smtClean="0">
                  <a:solidFill>
                    <a:schemeClr val="tx1"/>
                  </a:solidFill>
                  <a:sym typeface="+mn-lt"/>
                </a:defRPr>
              </a:lvl7pPr>
              <a:lvl8pPr marL="0" lvl="7" indent="0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Font typeface="Arial" panose="020B0604020202020204" pitchFamily="34" charset="0"/>
                <a:buChar char="​"/>
                <a:defRPr lang="en-US" sz="5400" baseline="0" smtClean="0">
                  <a:solidFill>
                    <a:schemeClr val="tx2"/>
                  </a:solidFill>
                  <a:sym typeface="+mn-lt"/>
                </a:defRPr>
              </a:lvl8pPr>
              <a:lvl9pPr marL="0" lvl="8" indent="0">
                <a:lnSpc>
                  <a:spcPct val="100000"/>
                </a:lnSpc>
                <a:spcBef>
                  <a:spcPts val="0"/>
                </a:spcBef>
                <a:spcAft>
                  <a:spcPts val="900"/>
                </a:spcAft>
                <a:buFont typeface="Arial" panose="020B0604020202020204" pitchFamily="34" charset="0"/>
                <a:buChar char="​"/>
                <a:defRPr lang="en-US" sz="2400" baseline="0" dirty="0">
                  <a:solidFill>
                    <a:schemeClr val="tx2"/>
                  </a:solidFill>
                  <a:sym typeface="+mn-lt"/>
                </a:defRPr>
              </a:lvl9pPr>
            </a:lstStyle>
            <a:p>
              <a:pPr>
                <a:buClr>
                  <a:schemeClr val="bg2"/>
                </a:buClr>
              </a:pPr>
              <a:r>
                <a:rPr lang="en-US" b="1" dirty="0" err="1">
                  <a:solidFill>
                    <a:schemeClr val="tx2"/>
                  </a:solidFill>
                  <a:latin typeface="Tw Cen MT" panose="020B0602020104020603" pitchFamily="34" charset="0"/>
                  <a:ea typeface="ＭＳ Ｐゴシック" panose="020B0600070205080204" pitchFamily="34" charset="-128"/>
                </a:rPr>
                <a:t>Kepentingan</a:t>
              </a:r>
              <a:endParaRPr lang="en-US" b="1" dirty="0">
                <a:solidFill>
                  <a:schemeClr val="tx2"/>
                </a:solidFill>
                <a:latin typeface="Tw Cen MT" panose="020B0602020104020603" pitchFamily="34" charset="0"/>
                <a:ea typeface="ＭＳ Ｐゴシック" panose="020B0600070205080204" pitchFamily="34" charset="-128"/>
              </a:endParaRPr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472BD362-D271-4D6C-BE14-AF1C6E750DB2}"/>
                </a:ext>
              </a:extLst>
            </p:cNvPr>
            <p:cNvCxnSpPr>
              <a:cxnSpLocks/>
            </p:cNvCxnSpPr>
            <p:nvPr/>
          </p:nvCxnSpPr>
          <p:spPr>
            <a:xfrm>
              <a:off x="1587287" y="2952036"/>
              <a:ext cx="0" cy="952568"/>
            </a:xfrm>
            <a:prstGeom prst="line">
              <a:avLst/>
            </a:prstGeom>
            <a:ln w="28575" cap="rnd">
              <a:solidFill>
                <a:schemeClr val="tx2"/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4CFA47DD-08BD-4529-A1AE-6118D70D8C06}"/>
              </a:ext>
            </a:extLst>
          </p:cNvPr>
          <p:cNvCxnSpPr>
            <a:cxnSpLocks/>
          </p:cNvCxnSpPr>
          <p:nvPr/>
        </p:nvCxnSpPr>
        <p:spPr>
          <a:xfrm>
            <a:off x="1587287" y="2994145"/>
            <a:ext cx="0" cy="1869371"/>
          </a:xfrm>
          <a:prstGeom prst="line">
            <a:avLst/>
          </a:prstGeom>
          <a:ln w="28575" cap="rnd">
            <a:solidFill>
              <a:schemeClr val="tx2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13E32A63-374B-4BD2-BE5F-155AF87D0CE5}"/>
              </a:ext>
            </a:extLst>
          </p:cNvPr>
          <p:cNvSpPr txBox="1">
            <a:spLocks/>
          </p:cNvSpPr>
          <p:nvPr/>
        </p:nvSpPr>
        <p:spPr>
          <a:xfrm>
            <a:off x="5387746" y="2165982"/>
            <a:ext cx="2488770" cy="104336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>
                <a:solidFill>
                  <a:schemeClr val="tx1"/>
                </a:solidFill>
                <a:sym typeface="+mn-lt"/>
              </a:defRPr>
            </a:lvl1pPr>
            <a:lvl2pPr marL="284400" lvl="1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solidFill>
                  <a:schemeClr val="tx1"/>
                </a:solidFill>
                <a:sym typeface="+mn-lt"/>
              </a:defRPr>
            </a:lvl2pPr>
            <a:lvl3pPr marL="511200" lvl="2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solidFill>
                  <a:schemeClr val="tx1"/>
                </a:solidFill>
                <a:sym typeface="+mn-lt"/>
              </a:defRPr>
            </a:lvl3pPr>
            <a:lvl4pPr marL="0" lvl="3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tx2"/>
                </a:solidFill>
                <a:sym typeface="+mn-lt"/>
              </a:defRPr>
            </a:lvl4pPr>
            <a:lvl5pPr marL="0" lvl="4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solidFill>
                  <a:schemeClr val="tx1"/>
                </a:solidFill>
                <a:sym typeface="+mn-lt"/>
              </a:defRPr>
            </a:lvl5pPr>
            <a:lvl6pPr marL="269875" lvl="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solidFill>
                  <a:schemeClr val="tx1"/>
                </a:solidFill>
                <a:sym typeface="+mn-lt"/>
              </a:defRPr>
            </a:lvl6pPr>
            <a:lvl7pPr marL="0" lvl="6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solidFill>
                  <a:schemeClr val="tx1"/>
                </a:solidFill>
                <a:sym typeface="+mn-lt"/>
              </a:defRPr>
            </a:lvl7pPr>
            <a:lvl8pPr marL="0" lvl="7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tx2"/>
                </a:solidFill>
                <a:sym typeface="+mn-lt"/>
              </a:defRPr>
            </a:lvl8pPr>
            <a:lvl9pPr marL="0" lvl="8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tx2"/>
                </a:solidFill>
                <a:sym typeface="+mn-lt"/>
              </a:defRPr>
            </a:lvl9pPr>
          </a:lstStyle>
          <a:p>
            <a:pPr marL="1588" lvl="1" indent="0">
              <a:spcBef>
                <a:spcPts val="600"/>
              </a:spcBef>
              <a:buNone/>
            </a:pP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Sasaran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RPJMN 2020-2024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adalah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mewujudkan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masyarakat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Indonesia yang </a:t>
            </a:r>
            <a:r>
              <a:rPr lang="en-US" altLang="ko-KR" sz="1100" b="1" dirty="0" err="1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mandiri</a:t>
            </a:r>
            <a:r>
              <a:rPr lang="en-US" altLang="ko-KR" sz="1100" b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, </a:t>
            </a:r>
            <a:r>
              <a:rPr lang="en-US" altLang="ko-KR" sz="1100" b="1" dirty="0" err="1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maju</a:t>
            </a:r>
            <a:r>
              <a:rPr lang="en-US" altLang="ko-KR" sz="1100" b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, </a:t>
            </a:r>
            <a:r>
              <a:rPr lang="en-US" altLang="ko-KR" sz="1100" b="1" dirty="0" err="1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adil</a:t>
            </a:r>
            <a:r>
              <a:rPr lang="en-US" altLang="ko-KR" sz="1100" b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, </a:t>
            </a:r>
            <a:r>
              <a:rPr lang="en-US" altLang="ko-KR" sz="1100" b="1" dirty="0" err="1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dan</a:t>
            </a:r>
            <a:r>
              <a:rPr lang="en-US" altLang="ko-KR" sz="1100" b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makmur</a:t>
            </a:r>
            <a:r>
              <a:rPr lang="en-US" altLang="ko-KR" sz="1100" b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melalui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percepatan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pembangunan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di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berbagai</a:t>
            </a:r>
            <a:r>
              <a:rPr lang="en-US" altLang="ko-KR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  <a:cs typeface="Arial" pitchFamily="34" charset="0"/>
              </a:rPr>
              <a:t>bidang</a:t>
            </a:r>
            <a:endParaRPr lang="en-US" altLang="ko-KR" sz="1100" dirty="0">
              <a:solidFill>
                <a:prstClr val="black">
                  <a:lumMod val="75000"/>
                  <a:lumOff val="25000"/>
                </a:prstClr>
              </a:solidFill>
              <a:latin typeface="Tw Cen MT" panose="020B0602020104020603" pitchFamily="34" charset="0"/>
              <a:cs typeface="Arial" pitchFamily="34" charset="0"/>
            </a:endParaRPr>
          </a:p>
          <a:p>
            <a:pPr marL="1588" lvl="1" indent="0">
              <a:spcBef>
                <a:spcPts val="600"/>
              </a:spcBef>
              <a:buNone/>
            </a:pPr>
            <a:endParaRPr lang="en-US" sz="1100" b="1" dirty="0">
              <a:solidFill>
                <a:schemeClr val="accent2"/>
              </a:solidFill>
              <a:latin typeface="Tw Cen MT" panose="020B06020201040206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E76446CB-288F-4445-ACCE-DCB6AFE3C725}"/>
              </a:ext>
            </a:extLst>
          </p:cNvPr>
          <p:cNvSpPr txBox="1">
            <a:spLocks/>
          </p:cNvSpPr>
          <p:nvPr/>
        </p:nvSpPr>
        <p:spPr>
          <a:xfrm>
            <a:off x="5980782" y="911404"/>
            <a:ext cx="13026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w Cen MT" panose="020B0602020104020603" pitchFamily="34" charset="0"/>
                <a:ea typeface="ＭＳ Ｐゴシック"/>
              </a:rPr>
              <a:t>Nasional</a:t>
            </a:r>
          </a:p>
        </p:txBody>
      </p:sp>
      <p:pic>
        <p:nvPicPr>
          <p:cNvPr id="177" name="Picture 176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92554" y="5833002"/>
            <a:ext cx="448558" cy="445331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5990" y="5833002"/>
            <a:ext cx="450509" cy="447268"/>
          </a:xfrm>
          <a:prstGeom prst="rect">
            <a:avLst/>
          </a:prstGeom>
          <a:ln w="38100">
            <a:noFill/>
          </a:ln>
        </p:spPr>
      </p:pic>
      <p:pic>
        <p:nvPicPr>
          <p:cNvPr id="179" name="Picture 178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5886" y="5833002"/>
            <a:ext cx="445330" cy="445331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11271" y="5833002"/>
            <a:ext cx="456549" cy="453265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20512" y="5833002"/>
            <a:ext cx="447268" cy="447268"/>
          </a:xfrm>
          <a:prstGeom prst="rect">
            <a:avLst/>
          </a:prstGeom>
        </p:spPr>
      </p:pic>
      <p:pic>
        <p:nvPicPr>
          <p:cNvPr id="182" name="Picture 181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82542" y="5833002"/>
            <a:ext cx="454802" cy="458098"/>
          </a:xfrm>
          <a:prstGeom prst="rect">
            <a:avLst/>
          </a:prstGeom>
        </p:spPr>
      </p:pic>
      <p:pic>
        <p:nvPicPr>
          <p:cNvPr id="183" name="Picture 182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2118" y="5833002"/>
            <a:ext cx="455610" cy="455610"/>
          </a:xfrm>
          <a:prstGeom prst="rect">
            <a:avLst/>
          </a:prstGeom>
        </p:spPr>
      </p:pic>
      <p:pic>
        <p:nvPicPr>
          <p:cNvPr id="184" name="Picture 183"/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2502" y="5833002"/>
            <a:ext cx="453236" cy="456521"/>
          </a:xfrm>
          <a:prstGeom prst="rect">
            <a:avLst/>
          </a:prstGeom>
        </p:spPr>
      </p:pic>
      <p:sp>
        <p:nvSpPr>
          <p:cNvPr id="185" name="TextBox 184">
            <a:extLst>
              <a:ext uri="{FF2B5EF4-FFF2-40B4-BE49-F238E27FC236}">
                <a16:creationId xmlns:a16="http://schemas.microsoft.com/office/drawing/2014/main" id="{C0CE93DD-61CD-4F7C-964A-CA31EB5E5571}"/>
              </a:ext>
            </a:extLst>
          </p:cNvPr>
          <p:cNvSpPr txBox="1">
            <a:spLocks/>
          </p:cNvSpPr>
          <p:nvPr/>
        </p:nvSpPr>
        <p:spPr>
          <a:xfrm>
            <a:off x="1769346" y="2165982"/>
            <a:ext cx="2938072" cy="96180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defPPr>
              <a:defRPr lang="en-US"/>
            </a:defPPr>
            <a:lvl1pPr lvl="0" indent="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sz="1200"/>
            </a:lvl1pPr>
            <a:lvl2pPr marL="1588" lvl="1" indent="0"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sz="1200" b="1">
                <a:solidFill>
                  <a:schemeClr val="tx2"/>
                </a:solidFill>
                <a:latin typeface="+mj-lt"/>
                <a:ea typeface="ＭＳ Ｐゴシック" panose="020B0600070205080204" pitchFamily="34" charset="-128"/>
              </a:defRPr>
            </a:lvl2pPr>
            <a:lvl3pPr marL="511200" lvl="2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sz="1200"/>
            </a:lvl3pPr>
            <a:lvl4pPr marL="0" lvl="3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sz="1600">
                <a:solidFill>
                  <a:schemeClr val="tx2"/>
                </a:solidFill>
              </a:defRPr>
            </a:lvl4pPr>
            <a:lvl5pPr marL="0" lvl="4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sz="1600" b="1"/>
            </a:lvl5pPr>
            <a:lvl6pPr marL="269875" lvl="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/>
            </a:lvl6pPr>
            <a:lvl7pPr marL="0" lvl="6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4400" baseline="0"/>
            </a:lvl7pPr>
            <a:lvl8pPr marL="0" lvl="7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5400" baseline="0">
                <a:solidFill>
                  <a:schemeClr val="tx2"/>
                </a:solidFill>
              </a:defRPr>
            </a:lvl8pPr>
            <a:lvl9pPr marL="0" lvl="8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400" baseline="0">
                <a:solidFill>
                  <a:schemeClr val="tx2"/>
                </a:solidFill>
              </a:defRPr>
            </a:lvl9pPr>
          </a:lstStyle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sz="1100" dirty="0" err="1">
                <a:latin typeface="Tw Cen MT" panose="020B0602020104020603" pitchFamily="34" charset="0"/>
              </a:rPr>
              <a:t>Tema</a:t>
            </a:r>
            <a:r>
              <a:rPr lang="en-US" altLang="ko-KR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Mengubah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Dunia</a:t>
            </a:r>
            <a:r>
              <a:rPr lang="en-US" sz="1100" dirty="0">
                <a:latin typeface="Tw Cen MT" panose="020B0602020104020603" pitchFamily="34" charset="0"/>
              </a:rPr>
              <a:t> Kita Agenda 2030 </a:t>
            </a:r>
            <a:r>
              <a:rPr lang="en-US" sz="1100" dirty="0" err="1">
                <a:latin typeface="Tw Cen MT" panose="020B0602020104020603" pitchFamily="34" charset="0"/>
              </a:rPr>
              <a:t>untuk</a:t>
            </a:r>
            <a:r>
              <a:rPr lang="en-US" sz="1100" dirty="0">
                <a:latin typeface="Tw Cen MT" panose="020B0602020104020603" pitchFamily="34" charset="0"/>
              </a:rPr>
              <a:t> Pembangunan </a:t>
            </a:r>
            <a:r>
              <a:rPr lang="en-US" sz="1100" dirty="0" err="1">
                <a:latin typeface="Tw Cen MT" panose="020B0602020104020603" pitchFamily="34" charset="0"/>
              </a:rPr>
              <a:t>Berkelanjutan</a:t>
            </a:r>
            <a:r>
              <a:rPr lang="en-US" altLang="ko-KR" sz="1100" dirty="0">
                <a:latin typeface="Tw Cen MT" panose="020B0602020104020603" pitchFamily="34" charset="0"/>
              </a:rPr>
              <a:t>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latin typeface="Tw Cen MT" panose="020B0602020104020603" pitchFamily="34" charset="0"/>
              </a:rPr>
              <a:t>Tujuan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dan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Rencana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aksi</a:t>
            </a:r>
            <a:r>
              <a:rPr lang="en-US" sz="1100" dirty="0">
                <a:latin typeface="Tw Cen MT" panose="020B0602020104020603" pitchFamily="34" charset="0"/>
              </a:rPr>
              <a:t> global </a:t>
            </a:r>
            <a:r>
              <a:rPr lang="en-US" sz="1100" dirty="0" err="1">
                <a:latin typeface="Tw Cen MT" panose="020B0602020104020603" pitchFamily="34" charset="0"/>
              </a:rPr>
              <a:t>guna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mengakhiri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kemiskinan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,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kesenjangan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dan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melindungi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lingkungan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.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185BD3C-CC4D-4D0C-93FC-BBA8A3F5F1B7}"/>
              </a:ext>
            </a:extLst>
          </p:cNvPr>
          <p:cNvSpPr txBox="1">
            <a:spLocks/>
          </p:cNvSpPr>
          <p:nvPr/>
        </p:nvSpPr>
        <p:spPr>
          <a:xfrm>
            <a:off x="2587033" y="911404"/>
            <a:ext cx="13026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w Cen MT" panose="020B0602020104020603" pitchFamily="34" charset="0"/>
                <a:ea typeface="ＭＳ Ｐゴシック"/>
              </a:rPr>
              <a:t>Global</a:t>
            </a:r>
          </a:p>
        </p:txBody>
      </p:sp>
      <p:pic>
        <p:nvPicPr>
          <p:cNvPr id="188" name="Picture 187"/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9410" y="1389279"/>
            <a:ext cx="532738" cy="569675"/>
          </a:xfrm>
          <a:prstGeom prst="rect">
            <a:avLst/>
          </a:prstGeom>
        </p:spPr>
      </p:pic>
      <p:sp>
        <p:nvSpPr>
          <p:cNvPr id="189" name="TextBox 188">
            <a:extLst>
              <a:ext uri="{FF2B5EF4-FFF2-40B4-BE49-F238E27FC236}">
                <a16:creationId xmlns:a16="http://schemas.microsoft.com/office/drawing/2014/main" id="{8BAA7C99-D8E5-4CD3-9BE0-4FA5E740261F}"/>
              </a:ext>
            </a:extLst>
          </p:cNvPr>
          <p:cNvSpPr txBox="1">
            <a:spLocks/>
          </p:cNvSpPr>
          <p:nvPr/>
        </p:nvSpPr>
        <p:spPr>
          <a:xfrm>
            <a:off x="9068805" y="2178699"/>
            <a:ext cx="2540564" cy="104336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>
                <a:solidFill>
                  <a:schemeClr val="tx1"/>
                </a:solidFill>
                <a:sym typeface="+mn-lt"/>
              </a:defRPr>
            </a:lvl1pPr>
            <a:lvl2pPr marL="284400" lvl="1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solidFill>
                  <a:schemeClr val="tx1"/>
                </a:solidFill>
                <a:sym typeface="+mn-lt"/>
              </a:defRPr>
            </a:lvl2pPr>
            <a:lvl3pPr marL="511200" lvl="2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solidFill>
                  <a:schemeClr val="tx1"/>
                </a:solidFill>
                <a:sym typeface="+mn-lt"/>
              </a:defRPr>
            </a:lvl3pPr>
            <a:lvl4pPr marL="0" lvl="3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tx2"/>
                </a:solidFill>
                <a:sym typeface="+mn-lt"/>
              </a:defRPr>
            </a:lvl4pPr>
            <a:lvl5pPr marL="0" lvl="4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solidFill>
                  <a:schemeClr val="tx1"/>
                </a:solidFill>
                <a:sym typeface="+mn-lt"/>
              </a:defRPr>
            </a:lvl5pPr>
            <a:lvl6pPr marL="269875" lvl="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solidFill>
                  <a:schemeClr val="tx1"/>
                </a:solidFill>
                <a:sym typeface="+mn-lt"/>
              </a:defRPr>
            </a:lvl6pPr>
            <a:lvl7pPr marL="0" lvl="6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solidFill>
                  <a:schemeClr val="tx1"/>
                </a:solidFill>
                <a:sym typeface="+mn-lt"/>
              </a:defRPr>
            </a:lvl7pPr>
            <a:lvl8pPr marL="0" lvl="7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tx2"/>
                </a:solidFill>
                <a:sym typeface="+mn-lt"/>
              </a:defRPr>
            </a:lvl8pPr>
            <a:lvl9pPr marL="0" lvl="8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tx2"/>
                </a:solidFill>
                <a:sym typeface="+mn-lt"/>
              </a:defRPr>
            </a:lvl9pPr>
          </a:lstStyle>
          <a:p>
            <a:pPr marL="1588" lvl="1" indent="0">
              <a:spcBef>
                <a:spcPts val="600"/>
              </a:spcBef>
              <a:buNone/>
            </a:pPr>
            <a:r>
              <a:rPr lang="en-US" sz="1100" dirty="0" err="1">
                <a:latin typeface="Tw Cen MT" panose="020B0602020104020603" pitchFamily="34" charset="0"/>
              </a:rPr>
              <a:t>Pertumbuhan</a:t>
            </a:r>
            <a:r>
              <a:rPr lang="en-US" sz="1100" dirty="0">
                <a:latin typeface="Tw Cen MT" panose="020B0602020104020603" pitchFamily="34" charset="0"/>
              </a:rPr>
              <a:t> Perusahaan </a:t>
            </a:r>
            <a:r>
              <a:rPr lang="en-US" sz="1100" dirty="0" err="1">
                <a:latin typeface="Tw Cen MT" panose="020B0602020104020603" pitchFamily="34" charset="0"/>
              </a:rPr>
              <a:t>secara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berkelanjutan</a:t>
            </a:r>
            <a:r>
              <a:rPr lang="en-US" sz="1100" dirty="0">
                <a:latin typeface="Tw Cen MT" panose="020B0602020104020603" pitchFamily="34" charset="0"/>
              </a:rPr>
              <a:t> , </a:t>
            </a:r>
            <a:r>
              <a:rPr lang="en-US" sz="1100" dirty="0" err="1">
                <a:latin typeface="Tw Cen MT" panose="020B0602020104020603" pitchFamily="34" charset="0"/>
              </a:rPr>
              <a:t>guna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mendukung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terwujudnya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kemandirian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energi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w Cen MT" panose="020B0602020104020603" pitchFamily="34" charset="0"/>
              </a:rPr>
              <a:t>nasional</a:t>
            </a:r>
            <a:r>
              <a:rPr lang="en-US" sz="1100" b="1" dirty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dan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mencapai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posisi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Pertamina</a:t>
            </a:r>
            <a:r>
              <a:rPr lang="en-US" sz="1100" dirty="0">
                <a:latin typeface="Tw Cen MT" panose="020B0602020104020603" pitchFamily="34" charset="0"/>
              </a:rPr>
              <a:t> </a:t>
            </a:r>
            <a:r>
              <a:rPr lang="en-US" sz="1100" dirty="0" err="1">
                <a:latin typeface="Tw Cen MT" panose="020B0602020104020603" pitchFamily="34" charset="0"/>
              </a:rPr>
              <a:t>sebagai</a:t>
            </a:r>
            <a:r>
              <a:rPr lang="en-US" sz="1100" dirty="0">
                <a:latin typeface="Tw Cen MT" panose="020B0602020104020603" pitchFamily="34" charset="0"/>
              </a:rPr>
              <a:t> “World Class National Energy Company”</a:t>
            </a:r>
            <a:endParaRPr lang="en-US" altLang="ko-KR" sz="900" dirty="0">
              <a:solidFill>
                <a:prstClr val="black">
                  <a:lumMod val="75000"/>
                  <a:lumOff val="25000"/>
                </a:prstClr>
              </a:solidFill>
              <a:latin typeface="Tw Cen MT" panose="020B0602020104020603" pitchFamily="34" charset="0"/>
              <a:cs typeface="Arial" pitchFamily="34" charset="0"/>
            </a:endParaRPr>
          </a:p>
          <a:p>
            <a:pPr marL="1588" lvl="1" indent="0">
              <a:spcBef>
                <a:spcPts val="600"/>
              </a:spcBef>
              <a:buNone/>
            </a:pPr>
            <a:endParaRPr lang="en-US" sz="1100" b="1" dirty="0">
              <a:solidFill>
                <a:schemeClr val="tx2"/>
              </a:solidFill>
              <a:latin typeface="Tw Cen MT" panose="020B06020201040206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C9B571E-1671-429F-968D-14587A3006C5}"/>
              </a:ext>
            </a:extLst>
          </p:cNvPr>
          <p:cNvSpPr txBox="1">
            <a:spLocks/>
          </p:cNvSpPr>
          <p:nvPr/>
        </p:nvSpPr>
        <p:spPr>
          <a:xfrm>
            <a:off x="9687738" y="911404"/>
            <a:ext cx="13026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w Cen MT" panose="020B0602020104020603" pitchFamily="34" charset="0"/>
                <a:ea typeface="ＭＳ Ｐゴシック"/>
              </a:rPr>
              <a:t>Pertamina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w Cen MT" panose="020B0602020104020603" pitchFamily="34" charset="0"/>
              <a:ea typeface="ＭＳ Ｐゴシック"/>
            </a:endParaRPr>
          </a:p>
        </p:txBody>
      </p:sp>
      <p:pic>
        <p:nvPicPr>
          <p:cNvPr id="192" name="Picture 191"/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52635" y="1361334"/>
            <a:ext cx="573753" cy="573753"/>
          </a:xfrm>
          <a:prstGeom prst="rect">
            <a:avLst/>
          </a:prstGeom>
        </p:spPr>
      </p:pic>
      <p:sp>
        <p:nvSpPr>
          <p:cNvPr id="193" name="TextBox 192"/>
          <p:cNvSpPr txBox="1"/>
          <p:nvPr/>
        </p:nvSpPr>
        <p:spPr>
          <a:xfrm>
            <a:off x="1812648" y="4168695"/>
            <a:ext cx="62761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r" latinLnBrk="1">
              <a:defRPr sz="2000" b="1">
                <a:solidFill>
                  <a:schemeClr val="accent1">
                    <a:lumMod val="50000"/>
                  </a:schemeClr>
                </a:solidFill>
                <a:latin typeface="Arial"/>
                <a:cs typeface="Arial" pitchFamily="34" charset="0"/>
              </a:defRPr>
            </a:lvl1pPr>
          </a:lstStyle>
          <a:p>
            <a:r>
              <a:rPr lang="en-US" altLang="ko-KR" sz="1800" dirty="0">
                <a:latin typeface="Tw Cen MT" panose="020B0602020104020603" pitchFamily="34" charset="0"/>
              </a:rPr>
              <a:t>169</a:t>
            </a:r>
            <a:endParaRPr lang="ko-KR" altLang="en-US" sz="1800" dirty="0">
              <a:latin typeface="Tw Cen MT" panose="020B0602020104020603" pitchFamily="34" charset="0"/>
            </a:endParaRPr>
          </a:p>
        </p:txBody>
      </p:sp>
      <p:grpSp>
        <p:nvGrpSpPr>
          <p:cNvPr id="194" name="Group 193"/>
          <p:cNvGrpSpPr/>
          <p:nvPr/>
        </p:nvGrpSpPr>
        <p:grpSpPr>
          <a:xfrm>
            <a:off x="1893071" y="3370888"/>
            <a:ext cx="2911866" cy="600164"/>
            <a:chOff x="1893071" y="4310210"/>
            <a:chExt cx="2911866" cy="600164"/>
          </a:xfrm>
        </p:grpSpPr>
        <p:sp>
          <p:nvSpPr>
            <p:cNvPr id="195" name="TextBox 194"/>
            <p:cNvSpPr txBox="1"/>
            <p:nvPr/>
          </p:nvSpPr>
          <p:spPr>
            <a:xfrm>
              <a:off x="1893071" y="4325599"/>
              <a:ext cx="536514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 latinLnBrk="1"/>
              <a:r>
                <a:rPr lang="en-US" altLang="ko-KR" b="1" dirty="0">
                  <a:solidFill>
                    <a:schemeClr val="accent1">
                      <a:lumMod val="50000"/>
                    </a:schemeClr>
                  </a:solidFill>
                  <a:latin typeface="Tw Cen MT" panose="020B0602020104020603" pitchFamily="34" charset="0"/>
                  <a:cs typeface="Arial" pitchFamily="34" charset="0"/>
                </a:rPr>
                <a:t>17</a:t>
              </a:r>
              <a:endParaRPr lang="ko-KR" altLang="en-US" b="1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  <a:cs typeface="Arial" pitchFamily="34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2432481" y="4310210"/>
              <a:ext cx="2372456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atinLnBrk="1"/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Target SDG 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yang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meliputi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aspek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i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people, planet, prosperity, partnership,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dan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i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peace.</a:t>
              </a:r>
            </a:p>
          </p:txBody>
        </p:sp>
      </p:grpSp>
      <p:sp>
        <p:nvSpPr>
          <p:cNvPr id="198" name="Rectangle 197"/>
          <p:cNvSpPr/>
          <p:nvPr/>
        </p:nvSpPr>
        <p:spPr>
          <a:xfrm>
            <a:off x="2432481" y="4153306"/>
            <a:ext cx="257331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en-US" altLang="ko-KR" sz="1100" b="1" dirty="0" err="1">
                <a:latin typeface="Tw Cen MT" panose="020B0602020104020603" pitchFamily="34" charset="0"/>
                <a:cs typeface="Arial" pitchFamily="34" charset="0"/>
              </a:rPr>
              <a:t>Deskripsi</a:t>
            </a:r>
            <a:r>
              <a:rPr lang="en-US" altLang="ko-KR" sz="1100" b="1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b="1" dirty="0" err="1">
                <a:latin typeface="Tw Cen MT" panose="020B0602020104020603" pitchFamily="34" charset="0"/>
                <a:cs typeface="Arial" pitchFamily="34" charset="0"/>
              </a:rPr>
              <a:t>kegiatan</a:t>
            </a:r>
            <a:r>
              <a:rPr lang="en-US" altLang="ko-KR" sz="1100" b="1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yang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dapat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dilakukan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untuk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mendukung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tercapainya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Tujuan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 Pembangunan </a:t>
            </a:r>
            <a:r>
              <a:rPr lang="en-US" altLang="ko-KR" sz="1100" dirty="0" err="1">
                <a:latin typeface="Tw Cen MT" panose="020B0602020104020603" pitchFamily="34" charset="0"/>
                <a:cs typeface="Arial" pitchFamily="34" charset="0"/>
              </a:rPr>
              <a:t>Berkelanjutan</a:t>
            </a:r>
            <a:r>
              <a:rPr lang="en-US" altLang="ko-KR" sz="1100" dirty="0">
                <a:latin typeface="Tw Cen MT" panose="020B0602020104020603" pitchFamily="34" charset="0"/>
                <a:cs typeface="Arial" pitchFamily="34" charset="0"/>
              </a:rPr>
              <a:t>.   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5264204" y="3370888"/>
            <a:ext cx="3385116" cy="600164"/>
            <a:chOff x="4964404" y="4310210"/>
            <a:chExt cx="3385116" cy="600164"/>
          </a:xfrm>
        </p:grpSpPr>
        <p:sp>
          <p:nvSpPr>
            <p:cNvPr id="201" name="TextBox 200"/>
            <p:cNvSpPr txBox="1"/>
            <p:nvPr/>
          </p:nvSpPr>
          <p:spPr>
            <a:xfrm>
              <a:off x="4964404" y="4325599"/>
              <a:ext cx="331217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 latinLnBrk="1"/>
              <a:r>
                <a:rPr lang="en-US" altLang="ko-KR" b="1" dirty="0">
                  <a:solidFill>
                    <a:schemeClr val="accent1">
                      <a:lumMod val="50000"/>
                    </a:schemeClr>
                  </a:solidFill>
                  <a:latin typeface="Tw Cen MT" panose="020B0602020104020603" pitchFamily="34" charset="0"/>
                  <a:cs typeface="Arial" pitchFamily="34" charset="0"/>
                </a:rPr>
                <a:t>5</a:t>
              </a:r>
              <a:endParaRPr lang="ko-KR" altLang="en-US" b="1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  <a:cs typeface="Arial" pitchFamily="34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5324673" y="4310210"/>
              <a:ext cx="3024847" cy="6001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1"/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Fokus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Utama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Pembangunan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: </a:t>
              </a:r>
            </a:p>
            <a:p>
              <a:pPr latinLnBrk="1"/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Infrastruktur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Investasi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APBN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Tepat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Sasaran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SDM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dan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Reformasi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Birokrasi</a:t>
              </a:r>
              <a:endParaRPr lang="en-US" altLang="ko-KR" sz="1100" i="1" dirty="0">
                <a:latin typeface="Tw Cen MT" panose="020B0602020104020603" pitchFamily="34" charset="0"/>
                <a:cs typeface="Arial" pitchFamily="34" charset="0"/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5264204" y="4071754"/>
            <a:ext cx="3356064" cy="600164"/>
            <a:chOff x="4949044" y="5098468"/>
            <a:chExt cx="3868192" cy="600164"/>
          </a:xfrm>
        </p:grpSpPr>
        <p:sp>
          <p:nvSpPr>
            <p:cNvPr id="204" name="TextBox 203"/>
            <p:cNvSpPr txBox="1"/>
            <p:nvPr/>
          </p:nvSpPr>
          <p:spPr>
            <a:xfrm>
              <a:off x="4949044" y="5113857"/>
              <a:ext cx="33245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 latinLnBrk="1"/>
              <a:r>
                <a:rPr lang="en-US" altLang="ko-KR" b="1" dirty="0">
                  <a:solidFill>
                    <a:schemeClr val="accent1">
                      <a:lumMod val="50000"/>
                    </a:schemeClr>
                  </a:solidFill>
                  <a:latin typeface="Tw Cen MT" panose="020B0602020104020603" pitchFamily="34" charset="0"/>
                  <a:cs typeface="Arial" pitchFamily="34" charset="0"/>
                </a:rPr>
                <a:t>3</a:t>
              </a:r>
              <a:endParaRPr lang="ko-KR" altLang="en-US" b="1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  <a:cs typeface="Arial" pitchFamily="34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324674" y="5098468"/>
              <a:ext cx="3492562" cy="6001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1"/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Prioritas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Presiden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: </a:t>
              </a:r>
            </a:p>
            <a:p>
              <a:pPr latinLnBrk="1"/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5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Desitinasi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Pariwisata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Super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Prioritas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Daerah 3T,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dan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Ibukota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baru</a:t>
              </a:r>
              <a:endParaRPr lang="en-US" altLang="ko-KR" sz="1100" dirty="0">
                <a:latin typeface="Tw Cen MT" panose="020B0602020104020603" pitchFamily="34" charset="0"/>
                <a:cs typeface="Arial" pitchFamily="34" charset="0"/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5264204" y="4657205"/>
            <a:ext cx="3356064" cy="1138773"/>
            <a:chOff x="4964404" y="5493007"/>
            <a:chExt cx="3356064" cy="1138773"/>
          </a:xfrm>
        </p:grpSpPr>
        <p:sp>
          <p:nvSpPr>
            <p:cNvPr id="208" name="TextBox 207"/>
            <p:cNvSpPr txBox="1"/>
            <p:nvPr/>
          </p:nvSpPr>
          <p:spPr>
            <a:xfrm>
              <a:off x="4964404" y="5493007"/>
              <a:ext cx="360269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r" latinLnBrk="1">
                <a:defRPr sz="2000" b="1">
                  <a:solidFill>
                    <a:schemeClr val="accent1">
                      <a:lumMod val="50000"/>
                    </a:schemeClr>
                  </a:solidFill>
                  <a:latin typeface="Arial"/>
                  <a:cs typeface="Arial" pitchFamily="34" charset="0"/>
                </a:defRPr>
              </a:lvl1pPr>
            </a:lstStyle>
            <a:p>
              <a:pPr algn="l"/>
              <a:r>
                <a:rPr lang="en-US" altLang="ko-KR" sz="1800" dirty="0">
                  <a:latin typeface="Tw Cen MT" panose="020B0602020104020603" pitchFamily="34" charset="0"/>
                </a:rPr>
                <a:t>4</a:t>
              </a:r>
              <a:endParaRPr lang="ko-KR" altLang="en-US" sz="1800" dirty="0">
                <a:latin typeface="Tw Cen MT" panose="020B0602020104020603" pitchFamily="34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295621" y="5523784"/>
              <a:ext cx="3024847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1"/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Pilar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RPJMN IV</a:t>
              </a:r>
            </a:p>
            <a:p>
              <a:pPr latinLnBrk="1"/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Kelembagaan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Politik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dan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Hukum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yang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mantap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Kesejahteraan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Masyarakat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yang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terus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meningkat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,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Struktur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Ekonomi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yang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semakin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maju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dan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kokoh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Terwujudnya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keanekaragaman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hayati</a:t>
              </a:r>
              <a:r>
                <a:rPr lang="en-US" altLang="ko-KR" sz="1100" b="1" dirty="0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 yang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terjaga</a:t>
              </a:r>
              <a:endParaRPr lang="en-US" altLang="ko-KR" sz="1100" b="1" i="1" dirty="0">
                <a:solidFill>
                  <a:srgbClr val="C00000"/>
                </a:solidFill>
                <a:latin typeface="Tw Cen MT" panose="020B0602020104020603" pitchFamily="34" charset="0"/>
                <a:cs typeface="Arial" pitchFamily="34" charset="0"/>
              </a:endParaRPr>
            </a:p>
          </p:txBody>
        </p:sp>
      </p:grpSp>
      <p:pic>
        <p:nvPicPr>
          <p:cNvPr id="216" name="Picture 215"/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1726" y="1368126"/>
            <a:ext cx="708524" cy="601064"/>
          </a:xfrm>
          <a:prstGeom prst="rect">
            <a:avLst/>
          </a:prstGeom>
        </p:spPr>
      </p:pic>
      <p:grpSp>
        <p:nvGrpSpPr>
          <p:cNvPr id="217" name="Group 216"/>
          <p:cNvGrpSpPr/>
          <p:nvPr/>
        </p:nvGrpSpPr>
        <p:grpSpPr>
          <a:xfrm>
            <a:off x="8993853" y="3370888"/>
            <a:ext cx="2833794" cy="769441"/>
            <a:chOff x="8993853" y="4380134"/>
            <a:chExt cx="2833794" cy="769441"/>
          </a:xfrm>
        </p:grpSpPr>
        <p:sp>
          <p:nvSpPr>
            <p:cNvPr id="218" name="TextBox 217"/>
            <p:cNvSpPr txBox="1"/>
            <p:nvPr/>
          </p:nvSpPr>
          <p:spPr>
            <a:xfrm>
              <a:off x="8993853" y="4395523"/>
              <a:ext cx="24439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r" latinLnBrk="1">
                <a:defRPr sz="2000" b="1">
                  <a:solidFill>
                    <a:schemeClr val="accent1">
                      <a:lumMod val="50000"/>
                    </a:schemeClr>
                  </a:solidFill>
                  <a:latin typeface="Arial"/>
                  <a:cs typeface="Arial" pitchFamily="34" charset="0"/>
                </a:defRPr>
              </a:lvl1pPr>
            </a:lstStyle>
            <a:p>
              <a:pPr algn="ctr"/>
              <a:r>
                <a:rPr lang="en-US" altLang="ko-KR" sz="1800" dirty="0">
                  <a:latin typeface="Tw Cen MT" panose="020B0602020104020603" pitchFamily="34" charset="0"/>
                </a:rPr>
                <a:t>4</a:t>
              </a:r>
              <a:endParaRPr lang="ko-KR" altLang="en-US" sz="1800" dirty="0">
                <a:latin typeface="Tw Cen MT" panose="020B0602020104020603" pitchFamily="34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9305202" y="4380134"/>
              <a:ext cx="2522445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atinLnBrk="1"/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Pengembangan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latin typeface="Tw Cen MT" panose="020B0602020104020603" pitchFamily="34" charset="0"/>
                  <a:cs typeface="Arial" pitchFamily="34" charset="0"/>
                </a:rPr>
                <a:t>Bisnis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b="1" dirty="0" err="1">
                  <a:solidFill>
                    <a:srgbClr val="C00000"/>
                  </a:solidFill>
                  <a:latin typeface="Tw Cen MT" panose="020B0602020104020603" pitchFamily="34" charset="0"/>
                  <a:cs typeface="Arial" pitchFamily="34" charset="0"/>
                </a:rPr>
                <a:t>Energi</a:t>
              </a:r>
              <a:r>
                <a:rPr lang="en-US" altLang="ko-KR" sz="1100" b="1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Pengembangan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sektor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hulu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Pengembangan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Midstream Gas,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Pengembangan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Hilir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, </a:t>
              </a:r>
              <a:r>
                <a:rPr lang="en-US" altLang="ko-KR" sz="1100" dirty="0" err="1">
                  <a:latin typeface="Tw Cen MT" panose="020B0602020104020603" pitchFamily="34" charset="0"/>
                  <a:cs typeface="Arial" pitchFamily="34" charset="0"/>
                </a:rPr>
                <a:t>Pengembangan</a:t>
              </a:r>
              <a:r>
                <a:rPr lang="en-US" altLang="ko-KR" sz="1100" dirty="0">
                  <a:latin typeface="Tw Cen MT" panose="020B0602020104020603" pitchFamily="34" charset="0"/>
                  <a:cs typeface="Arial" pitchFamily="34" charset="0"/>
                </a:rPr>
                <a:t> EBT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259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8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>
            <a:extLst>
              <a:ext uri="{FF2B5EF4-FFF2-40B4-BE49-F238E27FC236}">
                <a16:creationId xmlns:a16="http://schemas.microsoft.com/office/drawing/2014/main" id="{68B578D1-53B7-694F-B6F4-29E272F07586}"/>
              </a:ext>
            </a:extLst>
          </p:cNvPr>
          <p:cNvSpPr/>
          <p:nvPr/>
        </p:nvSpPr>
        <p:spPr>
          <a:xfrm>
            <a:off x="0" y="0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BFA285-42D2-C748-981B-BC8893DAB2A7}"/>
              </a:ext>
            </a:extLst>
          </p:cNvPr>
          <p:cNvSpPr txBox="1"/>
          <p:nvPr/>
        </p:nvSpPr>
        <p:spPr>
          <a:xfrm>
            <a:off x="307049" y="136528"/>
            <a:ext cx="4908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w Cen MT" panose="020B0602020104020603" pitchFamily="34" charset="0"/>
              </a:rPr>
              <a:t>TJSL </a:t>
            </a:r>
            <a:r>
              <a:rPr lang="en-US" sz="2400" b="1" dirty="0" err="1">
                <a:latin typeface="Tw Cen MT" panose="020B0602020104020603" pitchFamily="34" charset="0"/>
              </a:rPr>
              <a:t>Strategis</a:t>
            </a:r>
            <a:r>
              <a:rPr lang="en-US" sz="2400" b="1" dirty="0">
                <a:latin typeface="Tw Cen MT" panose="020B0602020104020603" pitchFamily="34" charset="0"/>
              </a:rPr>
              <a:t> PT Pertamina (</a:t>
            </a:r>
            <a:r>
              <a:rPr lang="en-US" sz="2400" b="1" dirty="0" err="1">
                <a:latin typeface="Tw Cen MT" panose="020B0602020104020603" pitchFamily="34" charset="0"/>
              </a:rPr>
              <a:t>Persero</a:t>
            </a:r>
            <a:r>
              <a:rPr lang="en-US" sz="2400" b="1" dirty="0">
                <a:latin typeface="Tw Cen MT" panose="020B0602020104020603" pitchFamily="34" charset="0"/>
              </a:rPr>
              <a:t>)</a:t>
            </a:r>
            <a:endParaRPr lang="en-US" sz="2400" b="1" dirty="0">
              <a:latin typeface="Tw Cen MT" panose="020B0602020104020603" pitchFamily="34" charset="77"/>
            </a:endParaRPr>
          </a:p>
        </p:txBody>
      </p:sp>
      <p:pic>
        <p:nvPicPr>
          <p:cNvPr id="149" name="Picture 148">
            <a:extLst>
              <a:ext uri="{FF2B5EF4-FFF2-40B4-BE49-F238E27FC236}">
                <a16:creationId xmlns:a16="http://schemas.microsoft.com/office/drawing/2014/main" id="{9BD0F3AF-C29C-7C4F-8B32-37775728FB12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150" name="Rectangle 149">
            <a:extLst>
              <a:ext uri="{FF2B5EF4-FFF2-40B4-BE49-F238E27FC236}">
                <a16:creationId xmlns:a16="http://schemas.microsoft.com/office/drawing/2014/main" id="{B395976D-70ED-0A4A-9A4C-A53F735A48B7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51" name="Picture 150">
            <a:extLst>
              <a:ext uri="{FF2B5EF4-FFF2-40B4-BE49-F238E27FC236}">
                <a16:creationId xmlns:a16="http://schemas.microsoft.com/office/drawing/2014/main" id="{D47AF0CB-74D4-A744-A310-13F43F96935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52" name="Picture 151">
            <a:extLst>
              <a:ext uri="{FF2B5EF4-FFF2-40B4-BE49-F238E27FC236}">
                <a16:creationId xmlns:a16="http://schemas.microsoft.com/office/drawing/2014/main" id="{54909A97-1A16-1B4B-B04C-E56735A77D1D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0A739BE8-9738-7E44-98A6-2A42A25C83CB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grpSp>
        <p:nvGrpSpPr>
          <p:cNvPr id="113" name="Group 112"/>
          <p:cNvGrpSpPr/>
          <p:nvPr/>
        </p:nvGrpSpPr>
        <p:grpSpPr>
          <a:xfrm>
            <a:off x="1371403" y="1298905"/>
            <a:ext cx="9489309" cy="4706410"/>
            <a:chOff x="980571" y="1067064"/>
            <a:chExt cx="10330553" cy="5123642"/>
          </a:xfrm>
        </p:grpSpPr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C00323F-BCA5-4F69-9D99-E5EBA8578E02}"/>
                </a:ext>
              </a:extLst>
            </p:cNvPr>
            <p:cNvCxnSpPr>
              <a:cxnSpLocks/>
              <a:endCxn id="165" idx="3"/>
            </p:cNvCxnSpPr>
            <p:nvPr/>
          </p:nvCxnSpPr>
          <p:spPr>
            <a:xfrm flipV="1">
              <a:off x="980571" y="3993016"/>
              <a:ext cx="10330553" cy="6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20434E6D-75E0-4394-B4FA-855C42641413}"/>
                </a:ext>
              </a:extLst>
            </p:cNvPr>
            <p:cNvCxnSpPr/>
            <p:nvPr/>
          </p:nvCxnSpPr>
          <p:spPr>
            <a:xfrm>
              <a:off x="1378777" y="1795325"/>
              <a:ext cx="0" cy="4262035"/>
            </a:xfrm>
            <a:prstGeom prst="line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64095FDC-EB4A-44B8-A113-15AF24D82EE7}"/>
                </a:ext>
              </a:extLst>
            </p:cNvPr>
            <p:cNvSpPr txBox="1"/>
            <p:nvPr/>
          </p:nvSpPr>
          <p:spPr>
            <a:xfrm rot="16200000">
              <a:off x="487135" y="4558005"/>
              <a:ext cx="13562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w Cen MT" panose="020B0602020104020603" pitchFamily="34" charset="0"/>
                </a:rPr>
                <a:t>MITIGATION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CF4BE0E2-2C68-4CDD-A384-789D7517355E}"/>
                </a:ext>
              </a:extLst>
            </p:cNvPr>
            <p:cNvSpPr txBox="1"/>
            <p:nvPr/>
          </p:nvSpPr>
          <p:spPr>
            <a:xfrm rot="16200000">
              <a:off x="358822" y="2825736"/>
              <a:ext cx="1612833" cy="3685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w Cen MT" panose="020B0602020104020603" pitchFamily="34" charset="0"/>
                </a:rPr>
                <a:t>ENHANCEMENT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6083E670-BBFF-4E2B-8B6D-186155221A63}"/>
                </a:ext>
              </a:extLst>
            </p:cNvPr>
            <p:cNvSpPr txBox="1"/>
            <p:nvPr/>
          </p:nvSpPr>
          <p:spPr>
            <a:xfrm>
              <a:off x="2354630" y="3778233"/>
              <a:ext cx="106317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w Cen MT" panose="020B0602020104020603" pitchFamily="34" charset="0"/>
                </a:rPr>
                <a:t>INDIRECT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172472BB-912C-4042-8083-FC23B960E11A}"/>
                </a:ext>
              </a:extLst>
            </p:cNvPr>
            <p:cNvSpPr txBox="1"/>
            <p:nvPr/>
          </p:nvSpPr>
          <p:spPr>
            <a:xfrm>
              <a:off x="5140891" y="3778233"/>
              <a:ext cx="21692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w Cen MT" panose="020B0602020104020603" pitchFamily="34" charset="0"/>
                </a:rPr>
                <a:t>MODERATELY DIRECT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1DB0FFA5-3A6E-4B94-A475-A4CD1E59C2D2}"/>
                </a:ext>
              </a:extLst>
            </p:cNvPr>
            <p:cNvSpPr txBox="1"/>
            <p:nvPr/>
          </p:nvSpPr>
          <p:spPr>
            <a:xfrm>
              <a:off x="9261640" y="3759603"/>
              <a:ext cx="85638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w Cen MT" panose="020B0602020104020603" pitchFamily="34" charset="0"/>
                </a:rPr>
                <a:t>DIRECT</a:t>
              </a:r>
            </a:p>
          </p:txBody>
        </p: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41ACE9BD-54EC-45DD-97F6-E445A2287F53}"/>
                </a:ext>
              </a:extLst>
            </p:cNvPr>
            <p:cNvCxnSpPr/>
            <p:nvPr/>
          </p:nvCxnSpPr>
          <p:spPr>
            <a:xfrm flipV="1">
              <a:off x="4365327" y="3557010"/>
              <a:ext cx="0" cy="8732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E24EE71-48D6-4EFC-B661-3BF6391833BF}"/>
                </a:ext>
              </a:extLst>
            </p:cNvPr>
            <p:cNvCxnSpPr/>
            <p:nvPr/>
          </p:nvCxnSpPr>
          <p:spPr>
            <a:xfrm flipV="1">
              <a:off x="8116334" y="3557010"/>
              <a:ext cx="0" cy="8732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9" name="Picture 128">
              <a:extLst>
                <a:ext uri="{FF2B5EF4-FFF2-40B4-BE49-F238E27FC236}">
                  <a16:creationId xmlns:a16="http://schemas.microsoft.com/office/drawing/2014/main" id="{0A6CF510-90B0-4A2C-A43F-D4F9919FF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42473" y="1941086"/>
              <a:ext cx="792514" cy="792514"/>
            </a:xfrm>
            <a:prstGeom prst="rect">
              <a:avLst/>
            </a:prstGeom>
          </p:spPr>
        </p:pic>
        <p:pic>
          <p:nvPicPr>
            <p:cNvPr id="130" name="Picture 129">
              <a:extLst>
                <a:ext uri="{FF2B5EF4-FFF2-40B4-BE49-F238E27FC236}">
                  <a16:creationId xmlns:a16="http://schemas.microsoft.com/office/drawing/2014/main" id="{EA3767B8-78DA-4F95-9C5A-247E4F2AA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4133" y="1936921"/>
              <a:ext cx="804512" cy="798724"/>
            </a:xfrm>
            <a:prstGeom prst="rect">
              <a:avLst/>
            </a:prstGeom>
          </p:spPr>
        </p:pic>
        <p:pic>
          <p:nvPicPr>
            <p:cNvPr id="131" name="Picture 130">
              <a:extLst>
                <a:ext uri="{FF2B5EF4-FFF2-40B4-BE49-F238E27FC236}">
                  <a16:creationId xmlns:a16="http://schemas.microsoft.com/office/drawing/2014/main" id="{27C94219-DF11-4258-B773-15ED3FD55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68367" y="2019589"/>
              <a:ext cx="798258" cy="792515"/>
            </a:xfrm>
            <a:prstGeom prst="rect">
              <a:avLst/>
            </a:prstGeom>
          </p:spPr>
        </p:pic>
        <p:pic>
          <p:nvPicPr>
            <p:cNvPr id="132" name="Picture 131">
              <a:extLst>
                <a:ext uri="{FF2B5EF4-FFF2-40B4-BE49-F238E27FC236}">
                  <a16:creationId xmlns:a16="http://schemas.microsoft.com/office/drawing/2014/main" id="{D1E32DB4-8981-4ED4-827A-855D2CA3E0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39197" y="2905872"/>
              <a:ext cx="798257" cy="792514"/>
            </a:xfrm>
            <a:prstGeom prst="rect">
              <a:avLst/>
            </a:prstGeom>
          </p:spPr>
        </p:pic>
        <p:pic>
          <p:nvPicPr>
            <p:cNvPr id="134" name="Picture 133">
              <a:extLst>
                <a:ext uri="{FF2B5EF4-FFF2-40B4-BE49-F238E27FC236}">
                  <a16:creationId xmlns:a16="http://schemas.microsoft.com/office/drawing/2014/main" id="{98B27FC7-935B-46FC-BB29-335094E56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93364" y="4137313"/>
              <a:ext cx="818317" cy="812429"/>
            </a:xfrm>
            <a:prstGeom prst="rect">
              <a:avLst/>
            </a:prstGeom>
          </p:spPr>
        </p:pic>
        <p:pic>
          <p:nvPicPr>
            <p:cNvPr id="135" name="Picture 134">
              <a:extLst>
                <a:ext uri="{FF2B5EF4-FFF2-40B4-BE49-F238E27FC236}">
                  <a16:creationId xmlns:a16="http://schemas.microsoft.com/office/drawing/2014/main" id="{B355E307-F8EE-4825-85DA-6DCEA8C5C0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25524" y="2914568"/>
              <a:ext cx="801730" cy="795963"/>
            </a:xfrm>
            <a:prstGeom prst="rect">
              <a:avLst/>
            </a:prstGeom>
            <a:ln w="38100">
              <a:noFill/>
            </a:ln>
          </p:spPr>
        </p:pic>
        <p:pic>
          <p:nvPicPr>
            <p:cNvPr id="136" name="Picture 135">
              <a:extLst>
                <a:ext uri="{FF2B5EF4-FFF2-40B4-BE49-F238E27FC236}">
                  <a16:creationId xmlns:a16="http://schemas.microsoft.com/office/drawing/2014/main" id="{9851F191-1001-4DE9-B710-6E71F940A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54695" y="2901793"/>
              <a:ext cx="792515" cy="792515"/>
            </a:xfrm>
            <a:prstGeom prst="rect">
              <a:avLst/>
            </a:prstGeom>
          </p:spPr>
        </p:pic>
        <p:pic>
          <p:nvPicPr>
            <p:cNvPr id="137" name="Picture 136">
              <a:extLst>
                <a:ext uri="{FF2B5EF4-FFF2-40B4-BE49-F238E27FC236}">
                  <a16:creationId xmlns:a16="http://schemas.microsoft.com/office/drawing/2014/main" id="{8BE6AF5A-54B5-4891-85F2-0F8DFF20F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01877" y="2001066"/>
              <a:ext cx="835572" cy="829560"/>
            </a:xfrm>
            <a:prstGeom prst="rect">
              <a:avLst/>
            </a:prstGeom>
          </p:spPr>
        </p:pic>
        <p:pic>
          <p:nvPicPr>
            <p:cNvPr id="138" name="Picture 137">
              <a:extLst>
                <a:ext uri="{FF2B5EF4-FFF2-40B4-BE49-F238E27FC236}">
                  <a16:creationId xmlns:a16="http://schemas.microsoft.com/office/drawing/2014/main" id="{CF6395B4-8314-4334-8F99-52121C017C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94417" y="2829995"/>
              <a:ext cx="806996" cy="806996"/>
            </a:xfrm>
            <a:prstGeom prst="rect">
              <a:avLst/>
            </a:prstGeom>
          </p:spPr>
        </p:pic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id="{8C595C60-5417-424B-9406-C2F164AF3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46918" y="2017747"/>
              <a:ext cx="814135" cy="808278"/>
            </a:xfrm>
            <a:prstGeom prst="rect">
              <a:avLst/>
            </a:prstGeom>
          </p:spPr>
        </p:pic>
        <p:pic>
          <p:nvPicPr>
            <p:cNvPr id="140" name="Picture 139">
              <a:extLst>
                <a:ext uri="{FF2B5EF4-FFF2-40B4-BE49-F238E27FC236}">
                  <a16:creationId xmlns:a16="http://schemas.microsoft.com/office/drawing/2014/main" id="{E89016C8-F77F-40BF-A943-EF27FC6C0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70257" y="4134072"/>
              <a:ext cx="812480" cy="806635"/>
            </a:xfrm>
            <a:prstGeom prst="rect">
              <a:avLst/>
            </a:prstGeom>
          </p:spPr>
        </p:pic>
        <p:pic>
          <p:nvPicPr>
            <p:cNvPr id="141" name="Picture 140">
              <a:extLst>
                <a:ext uri="{FF2B5EF4-FFF2-40B4-BE49-F238E27FC236}">
                  <a16:creationId xmlns:a16="http://schemas.microsoft.com/office/drawing/2014/main" id="{BCB20928-E15C-4248-B788-BA24EFD1AE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02481" y="4108389"/>
              <a:ext cx="795963" cy="795963"/>
            </a:xfrm>
            <a:prstGeom prst="rect">
              <a:avLst/>
            </a:prstGeom>
          </p:spPr>
        </p:pic>
        <p:pic>
          <p:nvPicPr>
            <p:cNvPr id="142" name="Picture 141">
              <a:extLst>
                <a:ext uri="{FF2B5EF4-FFF2-40B4-BE49-F238E27FC236}">
                  <a16:creationId xmlns:a16="http://schemas.microsoft.com/office/drawing/2014/main" id="{C40DCCD4-6B66-4C54-B87F-703D2C6FA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94432" y="4108662"/>
              <a:ext cx="809371" cy="815236"/>
            </a:xfrm>
            <a:prstGeom prst="rect">
              <a:avLst/>
            </a:prstGeom>
          </p:spPr>
        </p:pic>
        <p:pic>
          <p:nvPicPr>
            <p:cNvPr id="143" name="Picture 142">
              <a:extLst>
                <a:ext uri="{FF2B5EF4-FFF2-40B4-BE49-F238E27FC236}">
                  <a16:creationId xmlns:a16="http://schemas.microsoft.com/office/drawing/2014/main" id="{8F6B9D6C-5DEF-4E4E-9060-B73580A64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137756" y="4108662"/>
              <a:ext cx="810808" cy="810808"/>
            </a:xfrm>
            <a:prstGeom prst="rect">
              <a:avLst/>
            </a:prstGeom>
          </p:spPr>
        </p:pic>
        <p:pic>
          <p:nvPicPr>
            <p:cNvPr id="144" name="Picture 143">
              <a:extLst>
                <a:ext uri="{FF2B5EF4-FFF2-40B4-BE49-F238E27FC236}">
                  <a16:creationId xmlns:a16="http://schemas.microsoft.com/office/drawing/2014/main" id="{1B99ECF2-23BF-494D-9C2F-90027631A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97219" y="5036238"/>
              <a:ext cx="806584" cy="812429"/>
            </a:xfrm>
            <a:prstGeom prst="rect">
              <a:avLst/>
            </a:prstGeom>
          </p:spPr>
        </p:pic>
        <p:pic>
          <p:nvPicPr>
            <p:cNvPr id="145" name="Picture 144">
              <a:extLst>
                <a:ext uri="{FF2B5EF4-FFF2-40B4-BE49-F238E27FC236}">
                  <a16:creationId xmlns:a16="http://schemas.microsoft.com/office/drawing/2014/main" id="{5FFACE36-F405-4D81-B6CB-DE9E4DC08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69515" y="2904148"/>
              <a:ext cx="795962" cy="795962"/>
            </a:xfrm>
            <a:prstGeom prst="rect">
              <a:avLst/>
            </a:prstGeom>
          </p:spPr>
        </p:pic>
        <p:pic>
          <p:nvPicPr>
            <p:cNvPr id="146" name="Picture 145">
              <a:extLst>
                <a:ext uri="{FF2B5EF4-FFF2-40B4-BE49-F238E27FC236}">
                  <a16:creationId xmlns:a16="http://schemas.microsoft.com/office/drawing/2014/main" id="{C556BB4A-1D61-4FA0-8069-E57B2709D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09774" y="2904805"/>
              <a:ext cx="789503" cy="789503"/>
            </a:xfrm>
            <a:prstGeom prst="rect">
              <a:avLst/>
            </a:prstGeom>
          </p:spPr>
        </p:pic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C0E16E0F-3263-4828-96A0-C1859705DF05}"/>
                </a:ext>
              </a:extLst>
            </p:cNvPr>
            <p:cNvSpPr txBox="1"/>
            <p:nvPr/>
          </p:nvSpPr>
          <p:spPr>
            <a:xfrm>
              <a:off x="5151433" y="5595695"/>
              <a:ext cx="1031781" cy="435580"/>
            </a:xfrm>
            <a:prstGeom prst="rect">
              <a:avLst/>
            </a:prstGeom>
            <a:solidFill>
              <a:srgbClr val="FF0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Tw Cen MT" panose="020B0602020104020603" pitchFamily="34" charset="0"/>
                </a:rPr>
                <a:t>THREAT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66E6242-C207-46DC-9C91-14F2AD399F3F}"/>
                </a:ext>
              </a:extLst>
            </p:cNvPr>
            <p:cNvSpPr txBox="1"/>
            <p:nvPr/>
          </p:nvSpPr>
          <p:spPr>
            <a:xfrm>
              <a:off x="4691725" y="1067064"/>
              <a:ext cx="1864129" cy="435580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Tw Cen MT" panose="020B0602020104020603" pitchFamily="34" charset="0"/>
                </a:rPr>
                <a:t>OPPORTUNITY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D3A1B97-7C2C-478C-B950-C52D675ABB88}"/>
                </a:ext>
              </a:extLst>
            </p:cNvPr>
            <p:cNvSpPr/>
            <p:nvPr/>
          </p:nvSpPr>
          <p:spPr>
            <a:xfrm>
              <a:off x="7735271" y="1795325"/>
              <a:ext cx="3575853" cy="439538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Tw Cen MT" panose="020B0602020104020603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83EA9A1B-A03B-4A0D-9E3C-583E8D698223}"/>
                </a:ext>
              </a:extLst>
            </p:cNvPr>
            <p:cNvSpPr txBox="1"/>
            <p:nvPr/>
          </p:nvSpPr>
          <p:spPr>
            <a:xfrm>
              <a:off x="8814799" y="1564492"/>
              <a:ext cx="1232398" cy="4355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Tw Cen MT" panose="020B0602020104020603" pitchFamily="34" charset="0"/>
                </a:rPr>
                <a:t>PRIORITY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307049" y="456861"/>
            <a:ext cx="4119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w Cen MT" panose="020B0602020104020603" pitchFamily="34" charset="0"/>
              </a:rPr>
              <a:t>Risk Mitigation, Shared Value, 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FCD35CA8-38BF-E743-AFA3-2EB4ECD5170A}"/>
              </a:ext>
            </a:extLst>
          </p:cNvPr>
          <p:cNvSpPr/>
          <p:nvPr/>
        </p:nvSpPr>
        <p:spPr>
          <a:xfrm>
            <a:off x="0" y="0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309ED6-AD18-DB4B-9414-5266703140C4}"/>
              </a:ext>
            </a:extLst>
          </p:cNvPr>
          <p:cNvSpPr txBox="1"/>
          <p:nvPr/>
        </p:nvSpPr>
        <p:spPr>
          <a:xfrm>
            <a:off x="459237" y="221569"/>
            <a:ext cx="9040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PRIORITAS TUJUAN PEMBANGUNAN BERKELANJUTAN KLUSTER ENERGI &amp; MIGAS</a:t>
            </a: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5DD0B6F8-D18D-6F4A-83ED-30048EBFC3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94" name="Rectangle 93">
            <a:extLst>
              <a:ext uri="{FF2B5EF4-FFF2-40B4-BE49-F238E27FC236}">
                <a16:creationId xmlns:a16="http://schemas.microsoft.com/office/drawing/2014/main" id="{3617C4DD-FB37-FE48-B428-093E0239102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29094023-0475-3342-B08F-521A214B4D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5D1EC518-7E35-D344-AE01-094911E4F62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B5CBB050-8D07-1541-B86B-44C143CA176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sp>
        <p:nvSpPr>
          <p:cNvPr id="85" name="Slide Number Placeholder 4">
            <a:extLst>
              <a:ext uri="{FF2B5EF4-FFF2-40B4-BE49-F238E27FC236}">
                <a16:creationId xmlns:a16="http://schemas.microsoft.com/office/drawing/2014/main" id="{29F2DC05-B408-634C-9B7C-A58CEC667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49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ED9603-CE29-4DF5-A47E-D2F9D9769DA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33533" y="3015340"/>
            <a:ext cx="10124934" cy="827321"/>
            <a:chOff x="492482" y="1729183"/>
            <a:chExt cx="10124934" cy="827321"/>
          </a:xfrm>
        </p:grpSpPr>
        <p:pic>
          <p:nvPicPr>
            <p:cNvPr id="92" name="Picture 91">
              <a:extLst>
                <a:ext uri="{FF2B5EF4-FFF2-40B4-BE49-F238E27FC236}">
                  <a16:creationId xmlns:a16="http://schemas.microsoft.com/office/drawing/2014/main" id="{B355E307-F8EE-4825-85DA-6DCEA8C5C06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83664" y="1737820"/>
              <a:ext cx="801730" cy="795963"/>
            </a:xfrm>
            <a:prstGeom prst="rect">
              <a:avLst/>
            </a:prstGeom>
            <a:ln w="38100">
              <a:noFill/>
            </a:ln>
          </p:spPr>
        </p:pic>
        <p:pic>
          <p:nvPicPr>
            <p:cNvPr id="98" name="Picture 97">
              <a:extLst>
                <a:ext uri="{FF2B5EF4-FFF2-40B4-BE49-F238E27FC236}">
                  <a16:creationId xmlns:a16="http://schemas.microsoft.com/office/drawing/2014/main" id="{9851F191-1001-4DE9-B710-6E71F940A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9445" y="1741268"/>
              <a:ext cx="792515" cy="792515"/>
            </a:xfrm>
            <a:prstGeom prst="rect">
              <a:avLst/>
            </a:prstGeom>
          </p:spPr>
        </p:pic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27C94219-DF11-4258-B773-15ED3FD55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9047" y="1729183"/>
              <a:ext cx="798258" cy="792515"/>
            </a:xfrm>
            <a:prstGeom prst="rect">
              <a:avLst/>
            </a:prstGeom>
          </p:spPr>
        </p:pic>
        <p:pic>
          <p:nvPicPr>
            <p:cNvPr id="101" name="Picture 100">
              <a:extLst>
                <a:ext uri="{FF2B5EF4-FFF2-40B4-BE49-F238E27FC236}">
                  <a16:creationId xmlns:a16="http://schemas.microsoft.com/office/drawing/2014/main" id="{5FFACE36-F405-4D81-B6CB-DE9E4DC08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821454" y="1751941"/>
              <a:ext cx="795962" cy="795962"/>
            </a:xfrm>
            <a:prstGeom prst="rect">
              <a:avLst/>
            </a:prstGeom>
          </p:spPr>
        </p:pic>
        <p:pic>
          <p:nvPicPr>
            <p:cNvPr id="102" name="Picture 101">
              <a:extLst>
                <a:ext uri="{FF2B5EF4-FFF2-40B4-BE49-F238E27FC236}">
                  <a16:creationId xmlns:a16="http://schemas.microsoft.com/office/drawing/2014/main" id="{0A6CF510-90B0-4A2C-A43F-D4F9919FF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482" y="1729184"/>
              <a:ext cx="792514" cy="792514"/>
            </a:xfrm>
            <a:prstGeom prst="rect">
              <a:avLst/>
            </a:prstGeom>
          </p:spPr>
        </p:pic>
        <p:pic>
          <p:nvPicPr>
            <p:cNvPr id="103" name="Picture 102">
              <a:extLst>
                <a:ext uri="{FF2B5EF4-FFF2-40B4-BE49-F238E27FC236}">
                  <a16:creationId xmlns:a16="http://schemas.microsoft.com/office/drawing/2014/main" id="{D1E32DB4-8981-4ED4-827A-855D2CA3E0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1356" y="1729183"/>
              <a:ext cx="798257" cy="792514"/>
            </a:xfrm>
            <a:prstGeom prst="rect">
              <a:avLst/>
            </a:prstGeom>
          </p:spPr>
        </p:pic>
        <p:pic>
          <p:nvPicPr>
            <p:cNvPr id="104" name="Picture 103">
              <a:extLst>
                <a:ext uri="{FF2B5EF4-FFF2-40B4-BE49-F238E27FC236}">
                  <a16:creationId xmlns:a16="http://schemas.microsoft.com/office/drawing/2014/main" id="{E89016C8-F77F-40BF-A943-EF27FC6C0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6011" y="1741268"/>
              <a:ext cx="812480" cy="806635"/>
            </a:xfrm>
            <a:prstGeom prst="rect">
              <a:avLst/>
            </a:prstGeom>
          </p:spPr>
        </p:pic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C40DCCD4-6B66-4C54-B87F-703D2C6FA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692542" y="1741268"/>
              <a:ext cx="809371" cy="815236"/>
            </a:xfrm>
            <a:prstGeom prst="rect">
              <a:avLst/>
            </a:prstGeom>
          </p:spPr>
        </p:pic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id="{8F6B9D6C-5DEF-4E4E-9060-B73580A64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5964" y="1742889"/>
              <a:ext cx="810808" cy="810808"/>
            </a:xfrm>
            <a:prstGeom prst="rect">
              <a:avLst/>
            </a:prstGeom>
          </p:spPr>
        </p:pic>
        <p:pic>
          <p:nvPicPr>
            <p:cNvPr id="107" name="Picture 106">
              <a:extLst>
                <a:ext uri="{FF2B5EF4-FFF2-40B4-BE49-F238E27FC236}">
                  <a16:creationId xmlns:a16="http://schemas.microsoft.com/office/drawing/2014/main" id="{1B99ECF2-23BF-494D-9C2F-90027631A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0823" y="1741268"/>
              <a:ext cx="806584" cy="812429"/>
            </a:xfrm>
            <a:prstGeom prst="rect">
              <a:avLst/>
            </a:prstGeom>
          </p:spPr>
        </p:pic>
      </p:grpSp>
      <p:grpSp>
        <p:nvGrpSpPr>
          <p:cNvPr id="31" name="Group 30"/>
          <p:cNvGrpSpPr/>
          <p:nvPr/>
        </p:nvGrpSpPr>
        <p:grpSpPr>
          <a:xfrm>
            <a:off x="2203630" y="4184130"/>
            <a:ext cx="7784740" cy="833004"/>
            <a:chOff x="1492759" y="4184130"/>
            <a:chExt cx="7784740" cy="833004"/>
          </a:xfrm>
        </p:grpSpPr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BCB20928-E15C-4248-B788-BA24EFD1AE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0561" y="4194467"/>
              <a:ext cx="795963" cy="795963"/>
            </a:xfrm>
            <a:prstGeom prst="rect">
              <a:avLst/>
            </a:prstGeom>
          </p:spPr>
        </p:pic>
        <p:pic>
          <p:nvPicPr>
            <p:cNvPr id="109" name="Picture 108">
              <a:extLst>
                <a:ext uri="{FF2B5EF4-FFF2-40B4-BE49-F238E27FC236}">
                  <a16:creationId xmlns:a16="http://schemas.microsoft.com/office/drawing/2014/main" id="{8BE6AF5A-54B5-4891-85F2-0F8DFF20F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4971421" y="4187424"/>
              <a:ext cx="835572" cy="815805"/>
            </a:xfrm>
            <a:prstGeom prst="rect">
              <a:avLst/>
            </a:prstGeom>
          </p:spPr>
        </p:pic>
        <p:pic>
          <p:nvPicPr>
            <p:cNvPr id="110" name="Picture 109">
              <a:extLst>
                <a:ext uri="{FF2B5EF4-FFF2-40B4-BE49-F238E27FC236}">
                  <a16:creationId xmlns:a16="http://schemas.microsoft.com/office/drawing/2014/main" id="{8C595C60-5417-424B-9406-C2F164AF3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0569" y="4191187"/>
              <a:ext cx="814135" cy="808278"/>
            </a:xfrm>
            <a:prstGeom prst="rect">
              <a:avLst/>
            </a:prstGeom>
          </p:spPr>
        </p:pic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id="{C556BB4A-1D61-4FA0-8069-E57B2709D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7996" y="4196233"/>
              <a:ext cx="789503" cy="820901"/>
            </a:xfrm>
            <a:prstGeom prst="rect">
              <a:avLst/>
            </a:prstGeom>
          </p:spPr>
        </p:pic>
        <p:pic>
          <p:nvPicPr>
            <p:cNvPr id="112" name="Picture 111">
              <a:extLst>
                <a:ext uri="{FF2B5EF4-FFF2-40B4-BE49-F238E27FC236}">
                  <a16:creationId xmlns:a16="http://schemas.microsoft.com/office/drawing/2014/main" id="{EA3767B8-78DA-4F95-9C5A-247E4F2AA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759" y="4191706"/>
              <a:ext cx="804512" cy="798724"/>
            </a:xfrm>
            <a:prstGeom prst="rect">
              <a:avLst/>
            </a:prstGeom>
          </p:spPr>
        </p:pic>
        <p:pic>
          <p:nvPicPr>
            <p:cNvPr id="113" name="Picture 112">
              <a:extLst>
                <a:ext uri="{FF2B5EF4-FFF2-40B4-BE49-F238E27FC236}">
                  <a16:creationId xmlns:a16="http://schemas.microsoft.com/office/drawing/2014/main" id="{98B27FC7-935B-46FC-BB29-335094E56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814" y="4184130"/>
              <a:ext cx="818317" cy="812429"/>
            </a:xfrm>
            <a:prstGeom prst="rect">
              <a:avLst/>
            </a:prstGeom>
          </p:spPr>
        </p:pic>
        <p:pic>
          <p:nvPicPr>
            <p:cNvPr id="114" name="Picture 113">
              <a:extLst>
                <a:ext uri="{FF2B5EF4-FFF2-40B4-BE49-F238E27FC236}">
                  <a16:creationId xmlns:a16="http://schemas.microsoft.com/office/drawing/2014/main" id="{CF6395B4-8314-4334-8F99-52121C017C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0283" y="4196233"/>
              <a:ext cx="806996" cy="806996"/>
            </a:xfrm>
            <a:prstGeom prst="rect">
              <a:avLst/>
            </a:prstGeom>
          </p:spPr>
        </p:pic>
      </p:grpSp>
      <p:cxnSp>
        <p:nvCxnSpPr>
          <p:cNvPr id="115" name="Straight Connector 114"/>
          <p:cNvCxnSpPr/>
          <p:nvPr/>
        </p:nvCxnSpPr>
        <p:spPr>
          <a:xfrm>
            <a:off x="349837" y="4069149"/>
            <a:ext cx="11492326" cy="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6103258" y="2901678"/>
            <a:ext cx="4105267" cy="104038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036797" y="2913178"/>
            <a:ext cx="1993277" cy="10253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922576" y="2913178"/>
            <a:ext cx="3027271" cy="10253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54861" y="2035434"/>
            <a:ext cx="962700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Penguatan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242917" y="2035434"/>
            <a:ext cx="1825949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Mitigasi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Risiko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Operasi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4066247" y="2035434"/>
            <a:ext cx="1934376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Peluang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Pengembangan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1" name="Straight Arrow Connector 40"/>
          <p:cNvCxnSpPr>
            <a:stCxn id="32" idx="2"/>
            <a:endCxn id="118" idx="0"/>
          </p:cNvCxnSpPr>
          <p:nvPr/>
        </p:nvCxnSpPr>
        <p:spPr>
          <a:xfrm>
            <a:off x="2436211" y="2343211"/>
            <a:ext cx="1" cy="569967"/>
          </a:xfrm>
          <a:prstGeom prst="straightConnector1">
            <a:avLst/>
          </a:prstGeom>
          <a:ln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20" idx="2"/>
            <a:endCxn id="117" idx="0"/>
          </p:cNvCxnSpPr>
          <p:nvPr/>
        </p:nvCxnSpPr>
        <p:spPr>
          <a:xfrm>
            <a:off x="5033435" y="2343211"/>
            <a:ext cx="1" cy="56996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19" idx="2"/>
            <a:endCxn id="116" idx="0"/>
          </p:cNvCxnSpPr>
          <p:nvPr/>
        </p:nvCxnSpPr>
        <p:spPr>
          <a:xfrm>
            <a:off x="8155892" y="2343211"/>
            <a:ext cx="0" cy="55846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10265827" y="2901678"/>
            <a:ext cx="980384" cy="104038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9680827" y="2035434"/>
            <a:ext cx="2150397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Tata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kelola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Komunikasi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3" name="Straight Connector 122"/>
          <p:cNvCxnSpPr>
            <a:stCxn id="122" idx="2"/>
            <a:endCxn id="121" idx="0"/>
          </p:cNvCxnSpPr>
          <p:nvPr/>
        </p:nvCxnSpPr>
        <p:spPr>
          <a:xfrm flipH="1">
            <a:off x="10756019" y="2343211"/>
            <a:ext cx="7" cy="55846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086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30AF8C-D9E5-554B-B828-983AC4EFCC5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82" y="2269863"/>
            <a:ext cx="3704102" cy="37434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989E2E-3E3D-6144-B739-74F1E71804D2}"/>
              </a:ext>
            </a:extLst>
          </p:cNvPr>
          <p:cNvSpPr txBox="1"/>
          <p:nvPr/>
        </p:nvSpPr>
        <p:spPr>
          <a:xfrm>
            <a:off x="2495816" y="1000270"/>
            <a:ext cx="7301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Full Cycle Community Involvement &amp; Development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EF6D5A-6D97-7C4F-A83A-F5EC6541EB1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35725" y="2473784"/>
            <a:ext cx="2373460" cy="35923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EF3824F-0C35-DD48-A09F-943ED3F3B286}"/>
              </a:ext>
            </a:extLst>
          </p:cNvPr>
          <p:cNvGrpSpPr/>
          <p:nvPr/>
        </p:nvGrpSpPr>
        <p:grpSpPr>
          <a:xfrm>
            <a:off x="2253879" y="1735121"/>
            <a:ext cx="10362812" cy="4323801"/>
            <a:chOff x="821107" y="1797185"/>
            <a:chExt cx="10362812" cy="4323801"/>
          </a:xfrm>
        </p:grpSpPr>
        <p:sp>
          <p:nvSpPr>
            <p:cNvPr id="15" name="Isosceles Triangle 61">
              <a:extLst>
                <a:ext uri="{FF2B5EF4-FFF2-40B4-BE49-F238E27FC236}">
                  <a16:creationId xmlns:a16="http://schemas.microsoft.com/office/drawing/2014/main" id="{769951F0-B8FC-9F46-AE5E-5BE4627FCC13}"/>
                </a:ext>
              </a:extLst>
            </p:cNvPr>
            <p:cNvSpPr/>
            <p:nvPr/>
          </p:nvSpPr>
          <p:spPr>
            <a:xfrm rot="3584032">
              <a:off x="4999627" y="1917995"/>
              <a:ext cx="2921856" cy="3834460"/>
            </a:xfrm>
            <a:custGeom>
              <a:avLst/>
              <a:gdLst/>
              <a:ahLst/>
              <a:cxnLst/>
              <a:rect l="l" t="t" r="r" b="b"/>
              <a:pathLst>
                <a:path w="2571340" h="3374463">
                  <a:moveTo>
                    <a:pt x="194133" y="1409566"/>
                  </a:moveTo>
                  <a:lnTo>
                    <a:pt x="344169" y="1502938"/>
                  </a:lnTo>
                  <a:cubicBezTo>
                    <a:pt x="73307" y="1938169"/>
                    <a:pt x="136087" y="2502332"/>
                    <a:pt x="496001" y="2867371"/>
                  </a:cubicBezTo>
                  <a:cubicBezTo>
                    <a:pt x="855916" y="3232410"/>
                    <a:pt x="1419135" y="3303158"/>
                    <a:pt x="1858151" y="3038476"/>
                  </a:cubicBezTo>
                  <a:cubicBezTo>
                    <a:pt x="2297167" y="2773793"/>
                    <a:pt x="2497527" y="2242683"/>
                    <a:pt x="2342723" y="1753984"/>
                  </a:cubicBezTo>
                  <a:cubicBezTo>
                    <a:pt x="2190311" y="1272834"/>
                    <a:pt x="1732744" y="956291"/>
                    <a:pt x="1230673" y="982086"/>
                  </a:cubicBezTo>
                  <a:lnTo>
                    <a:pt x="1230777" y="982870"/>
                  </a:lnTo>
                  <a:lnTo>
                    <a:pt x="970744" y="982870"/>
                  </a:lnTo>
                  <a:lnTo>
                    <a:pt x="1100761" y="0"/>
                  </a:lnTo>
                  <a:lnTo>
                    <a:pt x="1207395" y="806117"/>
                  </a:lnTo>
                  <a:cubicBezTo>
                    <a:pt x="1795169" y="769721"/>
                    <a:pt x="2333023" y="1138157"/>
                    <a:pt x="2511192" y="1700619"/>
                  </a:cubicBezTo>
                  <a:cubicBezTo>
                    <a:pt x="2690666" y="2267201"/>
                    <a:pt x="2458375" y="2882952"/>
                    <a:pt x="1949395" y="3189817"/>
                  </a:cubicBezTo>
                  <a:cubicBezTo>
                    <a:pt x="1440415" y="3496681"/>
                    <a:pt x="787436" y="3414658"/>
                    <a:pt x="370163" y="2991444"/>
                  </a:cubicBezTo>
                  <a:cubicBezTo>
                    <a:pt x="-47111" y="2568231"/>
                    <a:pt x="-119895" y="1914158"/>
                    <a:pt x="194133" y="1409566"/>
                  </a:cubicBezTo>
                  <a:close/>
                </a:path>
              </a:pathLst>
            </a:custGeom>
            <a:solidFill>
              <a:srgbClr val="1F497D">
                <a:lumMod val="50000"/>
                <a:alpha val="7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7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F7F2859-E4AC-B148-888C-81E69952A578}"/>
                </a:ext>
              </a:extLst>
            </p:cNvPr>
            <p:cNvSpPr/>
            <p:nvPr/>
          </p:nvSpPr>
          <p:spPr>
            <a:xfrm>
              <a:off x="5443237" y="2255762"/>
              <a:ext cx="762478" cy="762478"/>
            </a:xfrm>
            <a:prstGeom prst="ellipse">
              <a:avLst/>
            </a:prstGeom>
            <a:solidFill>
              <a:srgbClr val="07A39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7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B6655AE-4140-F74C-98DB-40B4A3AFF5F7}"/>
                </a:ext>
              </a:extLst>
            </p:cNvPr>
            <p:cNvSpPr/>
            <p:nvPr/>
          </p:nvSpPr>
          <p:spPr>
            <a:xfrm>
              <a:off x="5368629" y="5017156"/>
              <a:ext cx="762478" cy="762478"/>
            </a:xfrm>
            <a:prstGeom prst="ellipse">
              <a:avLst/>
            </a:prstGeom>
            <a:solidFill>
              <a:srgbClr val="FBA2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7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3B12E69-94DC-2D46-82FA-62659306B2AA}"/>
                </a:ext>
              </a:extLst>
            </p:cNvPr>
            <p:cNvSpPr/>
            <p:nvPr/>
          </p:nvSpPr>
          <p:spPr>
            <a:xfrm>
              <a:off x="4362386" y="3656356"/>
              <a:ext cx="762478" cy="762478"/>
            </a:xfrm>
            <a:prstGeom prst="ellipse">
              <a:avLst/>
            </a:prstGeom>
            <a:solidFill>
              <a:srgbClr val="90C22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7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4C3EA69-B115-0F44-B92A-4490F5CCB61D}"/>
                </a:ext>
              </a:extLst>
            </p:cNvPr>
            <p:cNvSpPr/>
            <p:nvPr/>
          </p:nvSpPr>
          <p:spPr>
            <a:xfrm>
              <a:off x="6920742" y="3872917"/>
              <a:ext cx="762478" cy="762478"/>
            </a:xfrm>
            <a:prstGeom prst="ellipse">
              <a:avLst/>
            </a:prstGeom>
            <a:solidFill>
              <a:srgbClr val="E6260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7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38613BA-0B0C-874D-9B1D-A9E7DC542CF0}"/>
                </a:ext>
              </a:extLst>
            </p:cNvPr>
            <p:cNvGrpSpPr/>
            <p:nvPr/>
          </p:nvGrpSpPr>
          <p:grpSpPr>
            <a:xfrm>
              <a:off x="1323987" y="1840861"/>
              <a:ext cx="3563553" cy="1232690"/>
              <a:chOff x="489847" y="3317454"/>
              <a:chExt cx="2059659" cy="1232690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B452AEA-0FC6-E84E-85EA-9526B63CCB75}"/>
                  </a:ext>
                </a:extLst>
              </p:cNvPr>
              <p:cNvSpPr txBox="1"/>
              <p:nvPr/>
            </p:nvSpPr>
            <p:spPr>
              <a:xfrm>
                <a:off x="489847" y="3534481"/>
                <a:ext cx="20596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Perusahaan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melakukan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pemetaan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pemangku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kepentingan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,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potensi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sosial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ekonomi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,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budaya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sebagai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landasan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untuk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menjalankan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program community involvement and development (CID). </a:t>
                </a:r>
                <a:r>
                  <a:rPr kumimoji="0" lang="en-US" altLang="ko-KR" sz="1200" b="0" i="1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Dituangkan</a:t>
                </a:r>
                <a:r>
                  <a:rPr kumimoji="0" lang="en-US" altLang="ko-KR" sz="1200" b="0" i="1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1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dalam</a:t>
                </a:r>
                <a:r>
                  <a:rPr kumimoji="0" lang="en-US" altLang="ko-KR" sz="1200" b="0" i="1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roadmap.</a:t>
                </a:r>
                <a:endParaRPr kumimoji="0" lang="ko-KR" altLang="en-US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4FDBDF4-F9B3-E546-A2D1-39DA14807829}"/>
                  </a:ext>
                </a:extLst>
              </p:cNvPr>
              <p:cNvSpPr txBox="1"/>
              <p:nvPr/>
            </p:nvSpPr>
            <p:spPr>
              <a:xfrm>
                <a:off x="489849" y="3317454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7A398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PEMETAAN POTENSI LOKAL</a:t>
                </a:r>
                <a:endParaRPr kumimoji="0" lang="ko-KR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7A398"/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8C71DCB-9CA8-2349-9898-D2470945F08D}"/>
                </a:ext>
              </a:extLst>
            </p:cNvPr>
            <p:cNvGrpSpPr/>
            <p:nvPr/>
          </p:nvGrpSpPr>
          <p:grpSpPr>
            <a:xfrm>
              <a:off x="821107" y="3468940"/>
              <a:ext cx="3505136" cy="1048024"/>
              <a:chOff x="871953" y="3226817"/>
              <a:chExt cx="2059658" cy="1048024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953732C-B51A-714A-AA1A-8CD059AFDD78}"/>
                  </a:ext>
                </a:extLst>
              </p:cNvPr>
              <p:cNvSpPr txBox="1"/>
              <p:nvPr/>
            </p:nvSpPr>
            <p:spPr>
              <a:xfrm>
                <a:off x="871954" y="3443844"/>
                <a:ext cx="205965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Penguatan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pondasi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awal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program CID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melalui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pendekatan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bantuan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hibah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fasilitas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sarana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prasarana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pendukung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yang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sesuai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dengan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potensi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yang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akan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dikembangkan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. </a:t>
                </a:r>
                <a:endParaRPr kumimoji="0" lang="ko-KR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29A9A-F6CD-7F44-93BD-DB4ECCEACD8B}"/>
                  </a:ext>
                </a:extLst>
              </p:cNvPr>
              <p:cNvSpPr txBox="1"/>
              <p:nvPr/>
            </p:nvSpPr>
            <p:spPr>
              <a:xfrm>
                <a:off x="871953" y="3226817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ko-KR" sz="1200" b="1" kern="0" dirty="0" smtClean="0">
                    <a:solidFill>
                      <a:srgbClr val="90C221"/>
                    </a:solidFill>
                    <a:latin typeface="Tw Cen MT" panose="020B0602020104020603" pitchFamily="34" charset="77"/>
                    <a:cs typeface="Arial" pitchFamily="34" charset="0"/>
                  </a:rPr>
                  <a:t>BANTUAN</a:t>
                </a:r>
                <a:endParaRPr kumimoji="0" lang="ko-KR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90C221"/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DAAF581-B386-1C49-B44B-EF22A6854184}"/>
                </a:ext>
              </a:extLst>
            </p:cNvPr>
            <p:cNvGrpSpPr/>
            <p:nvPr/>
          </p:nvGrpSpPr>
          <p:grpSpPr>
            <a:xfrm>
              <a:off x="1379805" y="5072962"/>
              <a:ext cx="3563549" cy="1048024"/>
              <a:chOff x="522109" y="3146800"/>
              <a:chExt cx="2059657" cy="1048024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331B28A-44D4-A044-BF74-E33FF49BA70C}"/>
                  </a:ext>
                </a:extLst>
              </p:cNvPr>
              <p:cNvSpPr txBox="1"/>
              <p:nvPr/>
            </p:nvSpPr>
            <p:spPr>
              <a:xfrm>
                <a:off x="867902" y="3363827"/>
                <a:ext cx="171386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Mengembangkan</a:t>
                </a:r>
                <a:r>
                  <a:rPr kumimoji="0" lang="en-US" altLang="ko-K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kapasitas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sumber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daya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potensi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lokal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dalam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4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pilar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dengan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berbasis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lang="en-US" altLang="ko-KR" sz="1200" kern="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Tw Cen MT" panose="020B0602020104020603" pitchFamily="34" charset="77"/>
                    <a:cs typeface="Arial" pitchFamily="34" charset="0"/>
                  </a:rPr>
                  <a:t>pada</a:t>
                </a:r>
                <a:r>
                  <a:rPr lang="en-US" altLang="ko-KR" sz="1200" kern="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pemberdayaan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ekonomi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ditujukan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untuk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membangun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lang="en-US" altLang="ko-KR" sz="1200" kern="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Tw Cen MT" panose="020B0602020104020603" pitchFamily="34" charset="77"/>
                    <a:cs typeface="Arial" pitchFamily="34" charset="0"/>
                  </a:rPr>
                  <a:t>kemandirian</a:t>
                </a:r>
                <a:r>
                  <a:rPr lang="en-US" altLang="ko-KR" sz="1200" kern="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Tw Cen MT" panose="020B0602020104020603" pitchFamily="34" charset="77"/>
                    <a:cs typeface="Arial" pitchFamily="34" charset="0"/>
                  </a:rPr>
                  <a:t>. 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C925F5B-2A8E-FF4A-8DBB-34040DCE2B79}"/>
                  </a:ext>
                </a:extLst>
              </p:cNvPr>
              <p:cNvSpPr txBox="1"/>
              <p:nvPr/>
            </p:nvSpPr>
            <p:spPr>
              <a:xfrm>
                <a:off x="522109" y="3146800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BA200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PROGRAM</a:t>
                </a:r>
                <a:r>
                  <a:rPr kumimoji="0" lang="en-US" altLang="ko-KR" sz="1200" b="1" i="0" u="none" strike="noStrike" kern="0" cap="none" spc="0" normalizeH="0" noProof="0" dirty="0">
                    <a:ln>
                      <a:noFill/>
                    </a:ln>
                    <a:solidFill>
                      <a:srgbClr val="FBA200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1" i="0" u="none" strike="noStrike" kern="0" cap="none" spc="0" normalizeH="0" noProof="0" dirty="0" smtClean="0">
                    <a:ln>
                      <a:noFill/>
                    </a:ln>
                    <a:solidFill>
                      <a:srgbClr val="FBA200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PEMBERDAYAAN</a:t>
                </a:r>
                <a:endParaRPr kumimoji="0" lang="ko-KR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BA200"/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A1B31F7-E356-A745-B94C-43512AC16D7C}"/>
                </a:ext>
              </a:extLst>
            </p:cNvPr>
            <p:cNvGrpSpPr/>
            <p:nvPr/>
          </p:nvGrpSpPr>
          <p:grpSpPr>
            <a:xfrm>
              <a:off x="7684235" y="3941312"/>
              <a:ext cx="3499684" cy="1181890"/>
              <a:chOff x="664418" y="3699189"/>
              <a:chExt cx="2059659" cy="1181890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A485123-3D68-EB43-A681-222ABA7A1EAA}"/>
                  </a:ext>
                </a:extLst>
              </p:cNvPr>
              <p:cNvSpPr txBox="1"/>
              <p:nvPr/>
            </p:nvSpPr>
            <p:spPr>
              <a:xfrm>
                <a:off x="664418" y="3865416"/>
                <a:ext cx="154719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Mengantarkan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sumberdaya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yang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telah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dibangun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melalui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program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kemitraan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berupa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pinjaman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modal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usaha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dan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pendampingan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untuk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pengembangan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kemandirian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sumber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0" i="0" u="none" strike="noStrike" kern="0" cap="none" spc="0" normalizeH="0" noProof="0" dirty="0" err="1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daya</a:t>
                </a:r>
                <a:r>
                  <a:rPr kumimoji="0" lang="en-US" altLang="ko-KR" sz="1200" b="0" i="0" u="none" strike="noStrike" kern="0" cap="none" spc="0" normalizeH="0" noProof="0" dirty="0">
                    <a:ln>
                      <a:noFill/>
                    </a:ln>
                    <a:solidFill>
                      <a:srgbClr val="000000">
                        <a:lumMod val="75000"/>
                        <a:lumOff val="25000"/>
                      </a:srgbClr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08D723A-6E33-DE42-8E75-8C8ECBC470A9}"/>
                  </a:ext>
                </a:extLst>
              </p:cNvPr>
              <p:cNvSpPr txBox="1"/>
              <p:nvPr/>
            </p:nvSpPr>
            <p:spPr>
              <a:xfrm>
                <a:off x="664420" y="3699189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62601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PROGRAM</a:t>
                </a:r>
                <a:r>
                  <a:rPr kumimoji="0" lang="en-US" altLang="ko-KR" sz="1200" b="1" i="0" u="none" strike="noStrike" kern="0" cap="none" spc="0" normalizeH="0" noProof="0" dirty="0">
                    <a:ln>
                      <a:noFill/>
                    </a:ln>
                    <a:solidFill>
                      <a:srgbClr val="E62601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 </a:t>
                </a:r>
                <a:r>
                  <a:rPr kumimoji="0" lang="en-US" altLang="ko-KR" sz="1200" b="1" i="0" u="none" strike="noStrike" kern="0" cap="none" spc="0" normalizeH="0" noProof="0" dirty="0" smtClean="0">
                    <a:ln>
                      <a:noFill/>
                    </a:ln>
                    <a:solidFill>
                      <a:srgbClr val="E62601"/>
                    </a:solidFill>
                    <a:effectLst/>
                    <a:uLnTx/>
                    <a:uFillTx/>
                    <a:latin typeface="Tw Cen MT" panose="020B0602020104020603" pitchFamily="34" charset="77"/>
                    <a:cs typeface="Arial" pitchFamily="34" charset="0"/>
                  </a:rPr>
                  <a:t>KEMITRAAN</a:t>
                </a:r>
                <a:endParaRPr kumimoji="0" lang="ko-KR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E62601"/>
                  </a:solidFill>
                  <a:effectLst/>
                  <a:uLnTx/>
                  <a:uFillTx/>
                  <a:latin typeface="Tw Cen MT" panose="020B0602020104020603" pitchFamily="34" charset="77"/>
                  <a:cs typeface="Arial" pitchFamily="34" charset="0"/>
                </a:endParaRPr>
              </a:p>
            </p:txBody>
          </p:sp>
        </p:grpSp>
        <p:sp>
          <p:nvSpPr>
            <p:cNvPr id="24" name="Freeform 53">
              <a:extLst>
                <a:ext uri="{FF2B5EF4-FFF2-40B4-BE49-F238E27FC236}">
                  <a16:creationId xmlns:a16="http://schemas.microsoft.com/office/drawing/2014/main" id="{CB8DC616-F20A-FB4F-9C03-3A56969E3945}"/>
                </a:ext>
              </a:extLst>
            </p:cNvPr>
            <p:cNvSpPr/>
            <p:nvPr/>
          </p:nvSpPr>
          <p:spPr>
            <a:xfrm rot="6300000">
              <a:off x="8141472" y="1783115"/>
              <a:ext cx="1113907" cy="1142047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80220 w 2296986"/>
                <a:gd name="connsiteY0" fmla="*/ 1747818 h 2354521"/>
                <a:gd name="connsiteX1" fmla="*/ 1828126 w 2296986"/>
                <a:gd name="connsiteY1" fmla="*/ 1826304 h 2354521"/>
                <a:gd name="connsiteX2" fmla="*/ 1955684 w 2296986"/>
                <a:gd name="connsiteY2" fmla="*/ 2095900 h 2354521"/>
                <a:gd name="connsiteX3" fmla="*/ 1683117 w 2296986"/>
                <a:gd name="connsiteY3" fmla="*/ 1962549 h 2354521"/>
                <a:gd name="connsiteX4" fmla="*/ 1529193 w 2296986"/>
                <a:gd name="connsiteY4" fmla="*/ 2354521 h 2354521"/>
                <a:gd name="connsiteX5" fmla="*/ 1381062 w 2296986"/>
                <a:gd name="connsiteY5" fmla="*/ 2120816 h 2354521"/>
                <a:gd name="connsiteX6" fmla="*/ 1496122 w 2296986"/>
                <a:gd name="connsiteY6" fmla="*/ 1788127 h 2354521"/>
                <a:gd name="connsiteX7" fmla="*/ 910069 w 2296986"/>
                <a:gd name="connsiteY7" fmla="*/ 1225390 h 2354521"/>
                <a:gd name="connsiteX8" fmla="*/ 415531 w 2296986"/>
                <a:gd name="connsiteY8" fmla="*/ 2322212 h 2354521"/>
                <a:gd name="connsiteX9" fmla="*/ 293764 w 2296986"/>
                <a:gd name="connsiteY9" fmla="*/ 2052845 h 2354521"/>
                <a:gd name="connsiteX10" fmla="*/ 497994 w 2296986"/>
                <a:gd name="connsiteY10" fmla="*/ 836420 h 2354521"/>
                <a:gd name="connsiteX11" fmla="*/ 11747 w 2296986"/>
                <a:gd name="connsiteY11" fmla="*/ 5505 h 2354521"/>
                <a:gd name="connsiteX12" fmla="*/ 772299 w 2296986"/>
                <a:gd name="connsiteY12" fmla="*/ 578452 h 2354521"/>
                <a:gd name="connsiteX13" fmla="*/ 2042020 w 2296986"/>
                <a:gd name="connsiteY13" fmla="*/ 514597 h 2354521"/>
                <a:gd name="connsiteX14" fmla="*/ 2296986 w 2296986"/>
                <a:gd name="connsiteY14" fmla="*/ 662729 h 2354521"/>
                <a:gd name="connsiteX15" fmla="*/ 1125486 w 2296986"/>
                <a:gd name="connsiteY15" fmla="*/ 1004182 h 2354521"/>
                <a:gd name="connsiteX16" fmla="*/ 1677097 w 2296986"/>
                <a:gd name="connsiteY16" fmla="*/ 1608523 h 2354521"/>
                <a:gd name="connsiteX17" fmla="*/ 2095511 w 2296986"/>
                <a:gd name="connsiteY17" fmla="*/ 1557316 h 2354521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910069 w 2296986"/>
                <a:gd name="connsiteY7" fmla="*/ 1225483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209809 w 2296986"/>
                <a:gd name="connsiteY15" fmla="*/ 996610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63683 w 2296594"/>
                <a:gd name="connsiteY7" fmla="*/ 1325138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56016 w 2296594"/>
                <a:gd name="connsiteY7" fmla="*/ 1302141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96594" h="2354614">
                  <a:moveTo>
                    <a:pt x="2279828" y="1747911"/>
                  </a:moveTo>
                  <a:lnTo>
                    <a:pt x="1827734" y="1826397"/>
                  </a:lnTo>
                  <a:cubicBezTo>
                    <a:pt x="1873911" y="1907728"/>
                    <a:pt x="1985925" y="2047581"/>
                    <a:pt x="1955292" y="2095993"/>
                  </a:cubicBezTo>
                  <a:cubicBezTo>
                    <a:pt x="1897354" y="2139325"/>
                    <a:pt x="1773581" y="2007092"/>
                    <a:pt x="1682725" y="1962642"/>
                  </a:cubicBezTo>
                  <a:lnTo>
                    <a:pt x="1528801" y="2354614"/>
                  </a:lnTo>
                  <a:lnTo>
                    <a:pt x="1380670" y="2120909"/>
                  </a:lnTo>
                  <a:lnTo>
                    <a:pt x="1495730" y="1788220"/>
                  </a:lnTo>
                  <a:lnTo>
                    <a:pt x="856016" y="1302141"/>
                  </a:lnTo>
                  <a:lnTo>
                    <a:pt x="415139" y="2322305"/>
                  </a:lnTo>
                  <a:lnTo>
                    <a:pt x="293372" y="2052938"/>
                  </a:lnTo>
                  <a:cubicBezTo>
                    <a:pt x="369114" y="1624466"/>
                    <a:pt x="437192" y="1303314"/>
                    <a:pt x="512934" y="874842"/>
                  </a:cubicBezTo>
                  <a:cubicBezTo>
                    <a:pt x="317583" y="650129"/>
                    <a:pt x="-71270" y="102295"/>
                    <a:pt x="11355" y="5598"/>
                  </a:cubicBezTo>
                  <a:cubicBezTo>
                    <a:pt x="111253" y="-52136"/>
                    <a:pt x="623957" y="350637"/>
                    <a:pt x="840899" y="570880"/>
                  </a:cubicBezTo>
                  <a:lnTo>
                    <a:pt x="2041628" y="514690"/>
                  </a:lnTo>
                  <a:lnTo>
                    <a:pt x="2296594" y="662822"/>
                  </a:lnTo>
                  <a:lnTo>
                    <a:pt x="1209417" y="996610"/>
                  </a:lnTo>
                  <a:lnTo>
                    <a:pt x="1676705" y="1608616"/>
                  </a:lnTo>
                  <a:cubicBezTo>
                    <a:pt x="1795450" y="1589109"/>
                    <a:pt x="2095119" y="1557409"/>
                    <a:pt x="2095119" y="1557409"/>
                  </a:cubicBezTo>
                </a:path>
              </a:pathLst>
            </a:custGeom>
            <a:solidFill>
              <a:srgbClr val="E6260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A1D4A3C-70F7-FF4F-B7FB-713548578032}"/>
              </a:ext>
            </a:extLst>
          </p:cNvPr>
          <p:cNvSpPr txBox="1"/>
          <p:nvPr/>
        </p:nvSpPr>
        <p:spPr>
          <a:xfrm>
            <a:off x="9106196" y="5047332"/>
            <a:ext cx="26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Exit program 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kemitraan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, 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diarahkan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 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kepada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 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pembiayaan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 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perbankan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 (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konvensional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/</a:t>
            </a:r>
            <a:r>
              <a:rPr lang="en-US" altLang="ko-KR" sz="1200" i="1" kern="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syariah</a:t>
            </a:r>
            <a:r>
              <a:rPr lang="en-US" altLang="ko-KR" sz="1200" i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Tw Cen MT" panose="020B0602020104020603" pitchFamily="34" charset="77"/>
                <a:cs typeface="Arial" pitchFamily="34" charset="0"/>
              </a:rPr>
              <a:t>)</a:t>
            </a:r>
            <a:endParaRPr lang="ko-KR" altLang="en-US" sz="1200" i="1" kern="0" dirty="0">
              <a:solidFill>
                <a:srgbClr val="000000">
                  <a:lumMod val="75000"/>
                  <a:lumOff val="25000"/>
                </a:srgbClr>
              </a:solidFill>
              <a:latin typeface="Tw Cen MT" panose="020B0602020104020603" pitchFamily="34" charset="77"/>
              <a:cs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74DC7B-86A8-A241-87B8-015212F39E6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0955" y="3771493"/>
            <a:ext cx="351700" cy="3906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BBE5DF-367E-2948-AEF4-AA66E0E0D72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1523" y="2377886"/>
            <a:ext cx="351450" cy="3514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C9359A-407F-6441-B002-2AB189EF6867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913" y="3975531"/>
            <a:ext cx="388453" cy="38845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49334C-0DE6-A547-B338-A0A9DD86F23A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135" y="5080712"/>
            <a:ext cx="450495" cy="4755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58EF5C1-B4C2-FB46-BA20-9478BAFAB533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2448" y="3192097"/>
            <a:ext cx="1549400" cy="154940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B395976D-70ED-0A4A-9A4C-A53F735A48B7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47AF0CB-74D4-A744-A310-13F43F969350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909A97-1A16-1B4B-B04C-E56735A77D1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A739BE8-9738-7E44-98A6-2A42A25C83CB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68B578D1-53B7-694F-B6F4-29E272F07586}"/>
              </a:ext>
            </a:extLst>
          </p:cNvPr>
          <p:cNvSpPr/>
          <p:nvPr/>
        </p:nvSpPr>
        <p:spPr>
          <a:xfrm>
            <a:off x="0" y="0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2BFA285-42D2-C748-981B-BC8893DAB2A7}"/>
              </a:ext>
            </a:extLst>
          </p:cNvPr>
          <p:cNvSpPr txBox="1"/>
          <p:nvPr/>
        </p:nvSpPr>
        <p:spPr>
          <a:xfrm>
            <a:off x="307049" y="136528"/>
            <a:ext cx="5217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w Cen MT" panose="020B0602020104020603" pitchFamily="34" charset="0"/>
              </a:rPr>
              <a:t>Community Involvement &amp; </a:t>
            </a:r>
            <a:r>
              <a:rPr lang="en-US" sz="2400" b="1" dirty="0" err="1" smtClean="0">
                <a:latin typeface="Tw Cen MT" panose="020B0602020104020603" pitchFamily="34" charset="0"/>
              </a:rPr>
              <a:t>Developmet</a:t>
            </a:r>
            <a:endParaRPr lang="en-US" sz="2400" b="1" dirty="0">
              <a:latin typeface="Tw Cen MT" panose="020B0602020104020603" pitchFamily="34" charset="77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BD0F3AF-C29C-7C4F-8B32-37775728FB12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307049" y="456861"/>
            <a:ext cx="2517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latin typeface="Tw Cen MT" panose="020B0602020104020603" pitchFamily="34" charset="0"/>
              </a:rPr>
              <a:t>Jalan</a:t>
            </a:r>
            <a:r>
              <a:rPr lang="en-US" i="1" dirty="0" smtClean="0">
                <a:latin typeface="Tw Cen MT" panose="020B0602020104020603" pitchFamily="34" charset="0"/>
              </a:rPr>
              <a:t> </a:t>
            </a:r>
            <a:r>
              <a:rPr lang="en-US" i="1" dirty="0" err="1" smtClean="0">
                <a:latin typeface="Tw Cen MT" panose="020B0602020104020603" pitchFamily="34" charset="0"/>
              </a:rPr>
              <a:t>Menuju</a:t>
            </a:r>
            <a:r>
              <a:rPr lang="en-US" i="1" dirty="0" smtClean="0">
                <a:latin typeface="Tw Cen MT" panose="020B0602020104020603" pitchFamily="34" charset="0"/>
              </a:rPr>
              <a:t> </a:t>
            </a:r>
            <a:r>
              <a:rPr lang="en-US" i="1" dirty="0" err="1" smtClean="0">
                <a:latin typeface="Tw Cen MT" panose="020B0602020104020603" pitchFamily="34" charset="0"/>
              </a:rPr>
              <a:t>Kemandirian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0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E09A30-9124-4C02-B9A0-60FAE5C25E13}"/>
              </a:ext>
            </a:extLst>
          </p:cNvPr>
          <p:cNvGrpSpPr/>
          <p:nvPr/>
        </p:nvGrpSpPr>
        <p:grpSpPr>
          <a:xfrm>
            <a:off x="8705122" y="3308221"/>
            <a:ext cx="3355786" cy="3470545"/>
            <a:chOff x="6223525" y="3323747"/>
            <a:chExt cx="3355786" cy="3470545"/>
          </a:xfrm>
        </p:grpSpPr>
        <p:sp>
          <p:nvSpPr>
            <p:cNvPr id="90" name="Rounded Rectangle 89">
              <a:extLst>
                <a:ext uri="{FF2B5EF4-FFF2-40B4-BE49-F238E27FC236}">
                  <a16:creationId xmlns:a16="http://schemas.microsoft.com/office/drawing/2014/main" id="{23C595FE-27F7-3440-8E2B-7A2DD73585E2}"/>
                </a:ext>
              </a:extLst>
            </p:cNvPr>
            <p:cNvSpPr/>
            <p:nvPr/>
          </p:nvSpPr>
          <p:spPr>
            <a:xfrm>
              <a:off x="6477773" y="3602713"/>
              <a:ext cx="3101538" cy="3191579"/>
            </a:xfrm>
            <a:prstGeom prst="roundRect">
              <a:avLst>
                <a:gd name="adj" fmla="val 5169"/>
              </a:avLst>
            </a:prstGeom>
            <a:solidFill>
              <a:srgbClr val="E4F3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Rounded Rectangle 69">
              <a:extLst>
                <a:ext uri="{FF2B5EF4-FFF2-40B4-BE49-F238E27FC236}">
                  <a16:creationId xmlns:a16="http://schemas.microsoft.com/office/drawing/2014/main" id="{A18B1B45-D679-824E-A067-CB7F2F422C3C}"/>
                </a:ext>
              </a:extLst>
            </p:cNvPr>
            <p:cNvSpPr/>
            <p:nvPr/>
          </p:nvSpPr>
          <p:spPr>
            <a:xfrm>
              <a:off x="6440203" y="3459274"/>
              <a:ext cx="2528812" cy="30777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9297449-C392-7042-BDB7-959BFC3959B2}"/>
                </a:ext>
              </a:extLst>
            </p:cNvPr>
            <p:cNvSpPr txBox="1"/>
            <p:nvPr/>
          </p:nvSpPr>
          <p:spPr>
            <a:xfrm>
              <a:off x="6737480" y="3470218"/>
              <a:ext cx="23038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>
                  <a:solidFill>
                    <a:schemeClr val="bg1"/>
                  </a:solidFill>
                  <a:latin typeface="Tw Cen MT"/>
                </a:rPr>
                <a:t>CONTOH PUBLIKASI ANTARA LAIN</a:t>
              </a:r>
              <a:endParaRPr lang="id-ID" sz="1100">
                <a:solidFill>
                  <a:schemeClr val="bg1"/>
                </a:solidFill>
              </a:endParaRP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3E42A28-A47F-8349-BE72-2B3ADA49F327}"/>
                </a:ext>
              </a:extLst>
            </p:cNvPr>
            <p:cNvSpPr/>
            <p:nvPr/>
          </p:nvSpPr>
          <p:spPr>
            <a:xfrm>
              <a:off x="6223525" y="3323747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pic>
          <p:nvPicPr>
            <p:cNvPr id="109" name="Picture 108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785D22FE-1532-AE4F-A343-562B0269F2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3274" t="-10849" r="-4850"/>
            <a:stretch/>
          </p:blipFill>
          <p:spPr>
            <a:xfrm>
              <a:off x="6249992" y="3342925"/>
              <a:ext cx="489669" cy="484933"/>
            </a:xfrm>
            <a:prstGeom prst="ellipse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5024" y="6332543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sp>
        <p:nvSpPr>
          <p:cNvPr id="24" name="Rounded Rectangle 56">
            <a:extLst>
              <a:ext uri="{FF2B5EF4-FFF2-40B4-BE49-F238E27FC236}">
                <a16:creationId xmlns:a16="http://schemas.microsoft.com/office/drawing/2014/main" id="{03AA7373-4894-404F-958F-9F6335201CD0}"/>
              </a:ext>
            </a:extLst>
          </p:cNvPr>
          <p:cNvSpPr/>
          <p:nvPr/>
        </p:nvSpPr>
        <p:spPr>
          <a:xfrm>
            <a:off x="3616632" y="1102206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25" name="Rounded Rectangle 46">
            <a:extLst>
              <a:ext uri="{FF2B5EF4-FFF2-40B4-BE49-F238E27FC236}">
                <a16:creationId xmlns:a16="http://schemas.microsoft.com/office/drawing/2014/main" id="{58628FF3-987D-46CA-9B6B-824A969EAAC4}"/>
              </a:ext>
            </a:extLst>
          </p:cNvPr>
          <p:cNvSpPr/>
          <p:nvPr/>
        </p:nvSpPr>
        <p:spPr>
          <a:xfrm>
            <a:off x="238647" y="1134208"/>
            <a:ext cx="1871874" cy="30475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31" name="Rounded Rectangle 45">
            <a:extLst>
              <a:ext uri="{FF2B5EF4-FFF2-40B4-BE49-F238E27FC236}">
                <a16:creationId xmlns:a16="http://schemas.microsoft.com/office/drawing/2014/main" id="{65FE3828-201A-47C3-A6BA-6DF062760D99}"/>
              </a:ext>
            </a:extLst>
          </p:cNvPr>
          <p:cNvSpPr/>
          <p:nvPr/>
        </p:nvSpPr>
        <p:spPr>
          <a:xfrm>
            <a:off x="478515" y="2840042"/>
            <a:ext cx="3833924" cy="3302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A3711F3-0F92-4EC1-8F06-62DA86461BC9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C357F57-96B1-4595-9D94-49089097DC19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F9B67BC9-68A5-4FA3-B231-8DCD3CF91E2D}"/>
              </a:ext>
            </a:extLst>
          </p:cNvPr>
          <p:cNvSpPr txBox="1"/>
          <p:nvPr/>
        </p:nvSpPr>
        <p:spPr>
          <a:xfrm>
            <a:off x="1840275" y="147159"/>
            <a:ext cx="691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WESTECO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(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WASTE ENERGY FOR COMMUNITY)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709022C-3EC6-4987-8C0D-67726F566A0C}"/>
              </a:ext>
            </a:extLst>
          </p:cNvPr>
          <p:cNvSpPr txBox="1"/>
          <p:nvPr/>
        </p:nvSpPr>
        <p:spPr>
          <a:xfrm>
            <a:off x="642861" y="2849013"/>
            <a:ext cx="3733971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DAMPAK PROGRAM (SUSTAINABLE COMPASS)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730F930-6FB9-489B-840E-A5F5618DB2D8}"/>
              </a:ext>
            </a:extLst>
          </p:cNvPr>
          <p:cNvSpPr txBox="1"/>
          <p:nvPr/>
        </p:nvSpPr>
        <p:spPr>
          <a:xfrm>
            <a:off x="695353" y="1130972"/>
            <a:ext cx="1334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KONDISI AWAL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EB6AD62-D018-4E23-B141-1590105D0228}"/>
              </a:ext>
            </a:extLst>
          </p:cNvPr>
          <p:cNvSpPr txBox="1"/>
          <p:nvPr/>
        </p:nvSpPr>
        <p:spPr>
          <a:xfrm>
            <a:off x="3961874" y="1094874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ROADMAP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84AAA2B-A17B-4CA0-8679-DDD33DFA7AE4}"/>
              </a:ext>
            </a:extLst>
          </p:cNvPr>
          <p:cNvSpPr/>
          <p:nvPr/>
        </p:nvSpPr>
        <p:spPr>
          <a:xfrm>
            <a:off x="98454" y="1040413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4BEF901-CB7D-476B-B17E-915B5571566A}"/>
              </a:ext>
            </a:extLst>
          </p:cNvPr>
          <p:cNvSpPr/>
          <p:nvPr/>
        </p:nvSpPr>
        <p:spPr>
          <a:xfrm>
            <a:off x="3379131" y="993185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0069EC5-6F2C-4E14-A136-DEA33C123266}"/>
              </a:ext>
            </a:extLst>
          </p:cNvPr>
          <p:cNvSpPr/>
          <p:nvPr/>
        </p:nvSpPr>
        <p:spPr>
          <a:xfrm>
            <a:off x="106160" y="2756267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C75C7DA-138C-4D29-BE55-8FFD453945D6}"/>
              </a:ext>
            </a:extLst>
          </p:cNvPr>
          <p:cNvSpPr txBox="1"/>
          <p:nvPr/>
        </p:nvSpPr>
        <p:spPr>
          <a:xfrm>
            <a:off x="69240" y="1527935"/>
            <a:ext cx="32458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Produksi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sampah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yang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meningkat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pertahunnya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perhari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bisa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mencapai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350 ton.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Presepsi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masyarakat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yang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menganggap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sampah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adalah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benda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tidak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berguna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Kondisi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msyarakat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pemulung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yang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berada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sekitar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area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belum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terdedayakan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secara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optimal.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1E8EA4C-096C-479F-929C-C9650EA4022F}"/>
              </a:ext>
            </a:extLst>
          </p:cNvPr>
          <p:cNvSpPr txBox="1"/>
          <p:nvPr/>
        </p:nvSpPr>
        <p:spPr>
          <a:xfrm>
            <a:off x="9687936" y="2463377"/>
            <a:ext cx="15392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Monitoring program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Kemitraan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strategis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65BBF08-2539-4F55-BE61-45CA782C1CDC}"/>
              </a:ext>
            </a:extLst>
          </p:cNvPr>
          <p:cNvSpPr txBox="1"/>
          <p:nvPr/>
        </p:nvSpPr>
        <p:spPr>
          <a:xfrm>
            <a:off x="3362358" y="1815266"/>
            <a:ext cx="286904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Perbaikan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instalasi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gas methane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penyambungan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warga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Penambahan</a:t>
            </a:r>
            <a:r>
              <a:rPr kumimoji="0" lang="es-E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s-E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sumur</a:t>
            </a:r>
            <a:r>
              <a:rPr kumimoji="0" lang="es-E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gas </a:t>
            </a:r>
            <a:r>
              <a:rPr kumimoji="0" lang="es-E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methane</a:t>
            </a:r>
            <a:r>
              <a:rPr kumimoji="0" lang="es-E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di 2 zona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Pengadaan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alat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ukur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gas methane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890CE95-0E50-435F-88A7-E327A803AEE6}"/>
              </a:ext>
            </a:extLst>
          </p:cNvPr>
          <p:cNvSpPr txBox="1"/>
          <p:nvPr/>
        </p:nvSpPr>
        <p:spPr>
          <a:xfrm>
            <a:off x="6127812" y="1254029"/>
            <a:ext cx="35131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Pembentuk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kelompok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pengelola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gas methane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Peningkatan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produksi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kontinuitas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gas methane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Inovasi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sampah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anorganik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sebagai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sumber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alternative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6611125-917F-48D9-B2D6-08C61DE4BD0B}"/>
              </a:ext>
            </a:extLst>
          </p:cNvPr>
          <p:cNvGrpSpPr/>
          <p:nvPr/>
        </p:nvGrpSpPr>
        <p:grpSpPr>
          <a:xfrm>
            <a:off x="6154449" y="2001385"/>
            <a:ext cx="486030" cy="261609"/>
            <a:chOff x="5972408" y="1500356"/>
            <a:chExt cx="663318" cy="357037"/>
          </a:xfrm>
        </p:grpSpPr>
        <p:sp>
          <p:nvSpPr>
            <p:cNvPr id="62" name="Rounded Rectangle 88">
              <a:extLst>
                <a:ext uri="{FF2B5EF4-FFF2-40B4-BE49-F238E27FC236}">
                  <a16:creationId xmlns:a16="http://schemas.microsoft.com/office/drawing/2014/main" id="{C1D04C3E-10EA-4F92-B0EE-23196B544A64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BA7A122-C807-40EC-A62F-0ED6784D91E2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2020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3B03275F-29E2-47A0-AB80-205FD4678870}"/>
              </a:ext>
            </a:extLst>
          </p:cNvPr>
          <p:cNvSpPr txBox="1"/>
          <p:nvPr/>
        </p:nvSpPr>
        <p:spPr>
          <a:xfrm>
            <a:off x="6102484" y="2200626"/>
            <a:ext cx="3538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Pembangunan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minigas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powerplan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untuk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listrik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TPAS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Penyediaan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peralatan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K3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pembentukan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tim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tanggap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darurat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Bantuan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sarpras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pendukungkepada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kelompok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UKM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81CCB8D-C188-4072-AB55-764C06F89947}"/>
              </a:ext>
            </a:extLst>
          </p:cNvPr>
          <p:cNvSpPr txBox="1"/>
          <p:nvPr/>
        </p:nvSpPr>
        <p:spPr>
          <a:xfrm>
            <a:off x="9661586" y="1278797"/>
            <a:ext cx="2549469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Monitoring program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Peltihan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tim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tanggap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darurat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TPAS dan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pelatihan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UKM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Pernaikan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taman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edukasi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gas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methane</a:t>
            </a:r>
            <a:endParaRPr kumimoji="0" lang="fi-FI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Pembangunan Café gas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964B669-5229-41EA-B4EB-5895C49A0DE0}"/>
              </a:ext>
            </a:extLst>
          </p:cNvPr>
          <p:cNvSpPr txBox="1"/>
          <p:nvPr/>
        </p:nvSpPr>
        <p:spPr>
          <a:xfrm>
            <a:off x="1842626" y="427842"/>
            <a:ext cx="261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PERTAMINA HULU MAHAKAN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556A62EC-D676-4286-94FE-9B2C1567C98E}"/>
              </a:ext>
            </a:extLst>
          </p:cNvPr>
          <p:cNvGrpSpPr/>
          <p:nvPr/>
        </p:nvGrpSpPr>
        <p:grpSpPr>
          <a:xfrm>
            <a:off x="9753375" y="1064488"/>
            <a:ext cx="486030" cy="261609"/>
            <a:chOff x="5972408" y="1500357"/>
            <a:chExt cx="663318" cy="357037"/>
          </a:xfrm>
        </p:grpSpPr>
        <p:sp>
          <p:nvSpPr>
            <p:cNvPr id="95" name="Rounded Rectangle 95">
              <a:extLst>
                <a:ext uri="{FF2B5EF4-FFF2-40B4-BE49-F238E27FC236}">
                  <a16:creationId xmlns:a16="http://schemas.microsoft.com/office/drawing/2014/main" id="{82D6E1F9-9ABA-4CC3-B86F-E755A49BD371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1C25EA7-ECAD-4C89-AF55-C90CFDF613C7}"/>
                </a:ext>
              </a:extLst>
            </p:cNvPr>
            <p:cNvSpPr txBox="1"/>
            <p:nvPr/>
          </p:nvSpPr>
          <p:spPr>
            <a:xfrm>
              <a:off x="5972408" y="1500357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2021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DDF4392-D075-4A12-BE3A-EEC318DBFD1A}"/>
              </a:ext>
            </a:extLst>
          </p:cNvPr>
          <p:cNvGrpSpPr/>
          <p:nvPr/>
        </p:nvGrpSpPr>
        <p:grpSpPr>
          <a:xfrm>
            <a:off x="9762154" y="2213118"/>
            <a:ext cx="486030" cy="261610"/>
            <a:chOff x="2875569" y="1624311"/>
            <a:chExt cx="486030" cy="261610"/>
          </a:xfrm>
        </p:grpSpPr>
        <p:sp>
          <p:nvSpPr>
            <p:cNvPr id="97" name="Rounded Rectangle 98">
              <a:extLst>
                <a:ext uri="{FF2B5EF4-FFF2-40B4-BE49-F238E27FC236}">
                  <a16:creationId xmlns:a16="http://schemas.microsoft.com/office/drawing/2014/main" id="{7E4E6ED7-A470-4E9D-AE83-8B4FC1C9DECE}"/>
                </a:ext>
              </a:extLst>
            </p:cNvPr>
            <p:cNvSpPr/>
            <p:nvPr/>
          </p:nvSpPr>
          <p:spPr>
            <a:xfrm>
              <a:off x="2884348" y="1655743"/>
              <a:ext cx="468473" cy="18893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17E93DB-64FE-4E9F-8960-FBFDE9B1286C}"/>
                </a:ext>
              </a:extLst>
            </p:cNvPr>
            <p:cNvSpPr txBox="1"/>
            <p:nvPr/>
          </p:nvSpPr>
          <p:spPr>
            <a:xfrm>
              <a:off x="2875569" y="1624311"/>
              <a:ext cx="4860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2022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A2E4608-3989-4431-9B15-52B4BBC665E5}"/>
              </a:ext>
            </a:extLst>
          </p:cNvPr>
          <p:cNvGrpSpPr/>
          <p:nvPr/>
        </p:nvGrpSpPr>
        <p:grpSpPr>
          <a:xfrm>
            <a:off x="3427516" y="1563874"/>
            <a:ext cx="486030" cy="261609"/>
            <a:chOff x="5972408" y="1500356"/>
            <a:chExt cx="663318" cy="357037"/>
          </a:xfrm>
        </p:grpSpPr>
        <p:sp>
          <p:nvSpPr>
            <p:cNvPr id="100" name="Rounded Rectangle 101">
              <a:extLst>
                <a:ext uri="{FF2B5EF4-FFF2-40B4-BE49-F238E27FC236}">
                  <a16:creationId xmlns:a16="http://schemas.microsoft.com/office/drawing/2014/main" id="{CBFA0789-FE21-459A-B3CD-A69DF113993E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87524FB4-8C55-47E8-98DE-ED8779FD29D4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2018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45532947-9E54-47D7-A5AE-6623A685FE6C}"/>
              </a:ext>
            </a:extLst>
          </p:cNvPr>
          <p:cNvGrpSpPr/>
          <p:nvPr/>
        </p:nvGrpSpPr>
        <p:grpSpPr>
          <a:xfrm>
            <a:off x="6188549" y="1045359"/>
            <a:ext cx="486030" cy="261609"/>
            <a:chOff x="5972408" y="1500356"/>
            <a:chExt cx="663318" cy="357037"/>
          </a:xfrm>
        </p:grpSpPr>
        <p:sp>
          <p:nvSpPr>
            <p:cNvPr id="103" name="Rounded Rectangle 104">
              <a:extLst>
                <a:ext uri="{FF2B5EF4-FFF2-40B4-BE49-F238E27FC236}">
                  <a16:creationId xmlns:a16="http://schemas.microsoft.com/office/drawing/2014/main" id="{471E54A4-6471-4D5E-B925-25417FC2D185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264A4EF-9427-4A13-A8E1-7195C14AE26A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2019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pic>
        <p:nvPicPr>
          <p:cNvPr id="105" name="Picture 104" descr="A toy figurine of a person and person&#10;&#10;Description automatically generated with low confidence">
            <a:extLst>
              <a:ext uri="{FF2B5EF4-FFF2-40B4-BE49-F238E27FC236}">
                <a16:creationId xmlns:a16="http://schemas.microsoft.com/office/drawing/2014/main" id="{B282DC1E-F51B-490E-B86A-96B17ECC049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527" t="-18204" r="-8289"/>
          <a:stretch/>
        </p:blipFill>
        <p:spPr>
          <a:xfrm>
            <a:off x="20967" y="899253"/>
            <a:ext cx="621894" cy="646332"/>
          </a:xfrm>
          <a:prstGeom prst="ellipse">
            <a:avLst/>
          </a:prstGeom>
        </p:spPr>
      </p:pic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6F780575-3AD4-544D-A591-A39F92CC3980}"/>
              </a:ext>
            </a:extLst>
          </p:cNvPr>
          <p:cNvSpPr/>
          <p:nvPr/>
        </p:nvSpPr>
        <p:spPr>
          <a:xfrm>
            <a:off x="147241" y="3439638"/>
            <a:ext cx="865981" cy="182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C32D74D-BDAB-6747-836B-6B3CA5897BC5}"/>
              </a:ext>
            </a:extLst>
          </p:cNvPr>
          <p:cNvSpPr txBox="1"/>
          <p:nvPr/>
        </p:nvSpPr>
        <p:spPr>
          <a:xfrm>
            <a:off x="200309" y="3401709"/>
            <a:ext cx="949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EKONOMI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9946658-756B-4D08-9D21-24D72FAE79A0}"/>
              </a:ext>
            </a:extLst>
          </p:cNvPr>
          <p:cNvGrpSpPr/>
          <p:nvPr/>
        </p:nvGrpSpPr>
        <p:grpSpPr>
          <a:xfrm>
            <a:off x="3149394" y="4441602"/>
            <a:ext cx="957328" cy="261610"/>
            <a:chOff x="194004" y="4972629"/>
            <a:chExt cx="957328" cy="261610"/>
          </a:xfrm>
        </p:grpSpPr>
        <p:sp>
          <p:nvSpPr>
            <p:cNvPr id="113" name="Rounded Rectangle 112">
              <a:extLst>
                <a:ext uri="{FF2B5EF4-FFF2-40B4-BE49-F238E27FC236}">
                  <a16:creationId xmlns:a16="http://schemas.microsoft.com/office/drawing/2014/main" id="{A364952B-09E8-6545-8DC3-939A7ADDE4CD}"/>
                </a:ext>
              </a:extLst>
            </p:cNvPr>
            <p:cNvSpPr/>
            <p:nvPr/>
          </p:nvSpPr>
          <p:spPr>
            <a:xfrm>
              <a:off x="194004" y="500193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4D00CA9-44FD-DE4B-89F5-E720802D08D9}"/>
                </a:ext>
              </a:extLst>
            </p:cNvPr>
            <p:cNvSpPr txBox="1"/>
            <p:nvPr/>
          </p:nvSpPr>
          <p:spPr>
            <a:xfrm>
              <a:off x="201555" y="4972629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WELLBEING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C85BF6-0FCC-45DE-BB89-9F207BA447A3}"/>
              </a:ext>
            </a:extLst>
          </p:cNvPr>
          <p:cNvGrpSpPr/>
          <p:nvPr/>
        </p:nvGrpSpPr>
        <p:grpSpPr>
          <a:xfrm>
            <a:off x="106739" y="4438032"/>
            <a:ext cx="959704" cy="261610"/>
            <a:chOff x="189455" y="4079167"/>
            <a:chExt cx="959704" cy="261610"/>
          </a:xfrm>
        </p:grpSpPr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E9260264-AFF5-4546-8640-9FD3A13BE0C9}"/>
                </a:ext>
              </a:extLst>
            </p:cNvPr>
            <p:cNvSpPr/>
            <p:nvPr/>
          </p:nvSpPr>
          <p:spPr>
            <a:xfrm>
              <a:off x="189455" y="4121430"/>
              <a:ext cx="793786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E1D13BFA-493C-3347-9ECB-E873B5DFD6AF}"/>
                </a:ext>
              </a:extLst>
            </p:cNvPr>
            <p:cNvSpPr txBox="1"/>
            <p:nvPr/>
          </p:nvSpPr>
          <p:spPr>
            <a:xfrm>
              <a:off x="285660" y="4079167"/>
              <a:ext cx="8634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SOSIAL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4F6CC4-9A16-49EB-B551-559F28918CB9}"/>
              </a:ext>
            </a:extLst>
          </p:cNvPr>
          <p:cNvGrpSpPr/>
          <p:nvPr/>
        </p:nvGrpSpPr>
        <p:grpSpPr>
          <a:xfrm>
            <a:off x="3149394" y="3403023"/>
            <a:ext cx="865981" cy="261610"/>
            <a:chOff x="3356243" y="3269361"/>
            <a:chExt cx="865981" cy="261610"/>
          </a:xfrm>
        </p:grpSpPr>
        <p:sp>
          <p:nvSpPr>
            <p:cNvPr id="112" name="Rounded Rectangle 111">
              <a:extLst>
                <a:ext uri="{FF2B5EF4-FFF2-40B4-BE49-F238E27FC236}">
                  <a16:creationId xmlns:a16="http://schemas.microsoft.com/office/drawing/2014/main" id="{9C42277E-DBF0-EA4E-9A0C-2FF799C8C2EB}"/>
                </a:ext>
              </a:extLst>
            </p:cNvPr>
            <p:cNvSpPr/>
            <p:nvPr/>
          </p:nvSpPr>
          <p:spPr>
            <a:xfrm>
              <a:off x="3356243" y="3308883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8098F6B-2FFD-FD4D-BE06-27CA60B8DFC9}"/>
                </a:ext>
              </a:extLst>
            </p:cNvPr>
            <p:cNvSpPr txBox="1"/>
            <p:nvPr/>
          </p:nvSpPr>
          <p:spPr>
            <a:xfrm>
              <a:off x="3435740" y="3269361"/>
              <a:ext cx="69648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NATURE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C3F870E2-2CCF-4773-8FE0-C7C2FDAEB952}"/>
              </a:ext>
            </a:extLst>
          </p:cNvPr>
          <p:cNvSpPr txBox="1"/>
          <p:nvPr/>
        </p:nvSpPr>
        <p:spPr>
          <a:xfrm>
            <a:off x="6145428" y="3909701"/>
            <a:ext cx="2729760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Pemerintah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Bappeda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, DLH Kota Balikpapan UPT TPAS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Manggar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Lembaga Masyarakat LPM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Manggar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Masyarakat Rt 36 dan 61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Kel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.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Manggar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Praktisi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Universitas Balikpapan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DB1B5F0-5C33-41D8-95C2-BDA50542EC9D}"/>
              </a:ext>
            </a:extLst>
          </p:cNvPr>
          <p:cNvSpPr txBox="1"/>
          <p:nvPr/>
        </p:nvSpPr>
        <p:spPr>
          <a:xfrm>
            <a:off x="3089286" y="3663287"/>
            <a:ext cx="2854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Optimalisasi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pemanfaatan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gas methane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sebanyak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1.800 m3 ton/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tahun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Adanya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penghematan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listrik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TPAS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Manggar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sebesar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3.650k Watt/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tahun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16077AB-E6B0-41E4-BEBB-3B3F955C888D}"/>
              </a:ext>
            </a:extLst>
          </p:cNvPr>
          <p:cNvSpPr txBox="1"/>
          <p:nvPr/>
        </p:nvSpPr>
        <p:spPr>
          <a:xfrm>
            <a:off x="8732" y="3671765"/>
            <a:ext cx="3269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Rp 15.500.000/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penghematan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biaya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pengeluaran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52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rumah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tangga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untuk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memasak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Rp 86.700.000/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asumsi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biaya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penghematan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biaya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solar /PLN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5BF17A1-88B3-4E97-BC61-1FD34C7A935F}"/>
              </a:ext>
            </a:extLst>
          </p:cNvPr>
          <p:cNvSpPr txBox="1"/>
          <p:nvPr/>
        </p:nvSpPr>
        <p:spPr>
          <a:xfrm>
            <a:off x="8732" y="4716952"/>
            <a:ext cx="308055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52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rumah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warga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menerima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manfaat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langsung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sambungan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gas methane.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1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pengelola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gas methane di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masyarakat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terbentuk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sudah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legalisasi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melalui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SK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Walikota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Balikpapan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1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Tanggap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darurat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TPAS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selalui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SK DLH Kota Balikpapan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AEBB004-D67A-417E-80F8-420F1BBD3F42}"/>
              </a:ext>
            </a:extLst>
          </p:cNvPr>
          <p:cNvSpPr txBox="1"/>
          <p:nvPr/>
        </p:nvSpPr>
        <p:spPr>
          <a:xfrm>
            <a:off x="3100063" y="4716952"/>
            <a:ext cx="298338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40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warga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pekerja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TPAS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Manggar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Memahami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bahaya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keamanan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dalam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menggunakan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gas methane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8 orang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mampu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mengelola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Lembaga/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secara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professional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mandiri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5 KK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mengalami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peningkatan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pendapatan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D5CFCA1-6096-4C34-AECE-F2EDB6494FA1}"/>
              </a:ext>
            </a:extLst>
          </p:cNvPr>
          <p:cNvGrpSpPr/>
          <p:nvPr/>
        </p:nvGrpSpPr>
        <p:grpSpPr>
          <a:xfrm>
            <a:off x="6026918" y="3308221"/>
            <a:ext cx="2313677" cy="566069"/>
            <a:chOff x="3372086" y="4338092"/>
            <a:chExt cx="2313677" cy="566069"/>
          </a:xfrm>
        </p:grpSpPr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365AEFCE-A4D4-104D-8D6D-BDDFEF82FD6A}"/>
                </a:ext>
              </a:extLst>
            </p:cNvPr>
            <p:cNvSpPr/>
            <p:nvPr/>
          </p:nvSpPr>
          <p:spPr>
            <a:xfrm>
              <a:off x="3664344" y="4407910"/>
              <a:ext cx="2021419" cy="46979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C5696ED5-73E2-B949-97FD-FFD46544628C}"/>
                </a:ext>
              </a:extLst>
            </p:cNvPr>
            <p:cNvSpPr txBox="1"/>
            <p:nvPr/>
          </p:nvSpPr>
          <p:spPr>
            <a:xfrm>
              <a:off x="3974433" y="4380941"/>
              <a:ext cx="14969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KERJASAMA STAKEHOLDER</a:t>
              </a:r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B3688FEF-7E1A-9B4F-9058-181EEEC14DB2}"/>
                </a:ext>
              </a:extLst>
            </p:cNvPr>
            <p:cNvGrpSpPr/>
            <p:nvPr/>
          </p:nvGrpSpPr>
          <p:grpSpPr>
            <a:xfrm>
              <a:off x="3372086" y="4338092"/>
              <a:ext cx="560037" cy="566069"/>
              <a:chOff x="5982608" y="3508974"/>
              <a:chExt cx="599644" cy="606103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B1892AB1-F307-114D-8B51-E23F66797B76}"/>
                  </a:ext>
                </a:extLst>
              </p:cNvPr>
              <p:cNvSpPr/>
              <p:nvPr/>
            </p:nvSpPr>
            <p:spPr>
              <a:xfrm>
                <a:off x="5987445" y="3533162"/>
                <a:ext cx="581915" cy="581915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pic>
            <p:nvPicPr>
              <p:cNvPr id="123" name="Picture 122" descr="A picture containing text, toy, doll, vector graphics&#10;&#10;Description automatically generated">
                <a:extLst>
                  <a:ext uri="{FF2B5EF4-FFF2-40B4-BE49-F238E27FC236}">
                    <a16:creationId xmlns:a16="http://schemas.microsoft.com/office/drawing/2014/main" id="{7BD69E47-ABD9-6E43-82B6-35D10B0258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982608" y="3508974"/>
                <a:ext cx="599644" cy="599644"/>
              </a:xfrm>
              <a:prstGeom prst="rect">
                <a:avLst/>
              </a:prstGeom>
            </p:spPr>
          </p:pic>
        </p:grpSp>
      </p:grpSp>
      <p:pic>
        <p:nvPicPr>
          <p:cNvPr id="126" name="Picture 125" descr="A picture containing text&#10;&#10;Description automatically generated">
            <a:extLst>
              <a:ext uri="{FF2B5EF4-FFF2-40B4-BE49-F238E27FC236}">
                <a16:creationId xmlns:a16="http://schemas.microsoft.com/office/drawing/2014/main" id="{44552448-CA62-8041-8E4C-12F40CD3792D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36696" y="986473"/>
            <a:ext cx="298178" cy="505867"/>
          </a:xfrm>
          <a:prstGeom prst="rect">
            <a:avLst/>
          </a:prstGeom>
        </p:spPr>
      </p:pic>
      <p:pic>
        <p:nvPicPr>
          <p:cNvPr id="127" name="Picture 126" descr="Icon&#10;&#10;Description automatically generated with medium confidence">
            <a:extLst>
              <a:ext uri="{FF2B5EF4-FFF2-40B4-BE49-F238E27FC236}">
                <a16:creationId xmlns:a16="http://schemas.microsoft.com/office/drawing/2014/main" id="{13A0F4B0-1805-4445-87D2-24BDA69B7225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996" y="2773538"/>
            <a:ext cx="511876" cy="399809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E17A4C24-6EB8-6D41-9332-05512034CA46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958" y="2719338"/>
            <a:ext cx="198468" cy="542631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A2B414FD-9D79-8E42-BFF1-C261A8DFB7EB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pic>
        <p:nvPicPr>
          <p:cNvPr id="124" name="Picture 123" descr="Icon&#10;&#10;Description automatically generated with low confidence">
            <a:extLst>
              <a:ext uri="{FF2B5EF4-FFF2-40B4-BE49-F238E27FC236}">
                <a16:creationId xmlns:a16="http://schemas.microsoft.com/office/drawing/2014/main" id="{3E97494E-8298-47F5-8CE9-09B4FCF6B854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30" y="2789147"/>
            <a:ext cx="399809" cy="399809"/>
          </a:xfrm>
          <a:prstGeom prst="rect">
            <a:avLst/>
          </a:prstGeom>
        </p:spPr>
      </p:pic>
      <p:pic>
        <p:nvPicPr>
          <p:cNvPr id="133" name="Picture 132" descr="Icon&#10;&#10;Description automatically generated with medium confidence">
            <a:extLst>
              <a:ext uri="{FF2B5EF4-FFF2-40B4-BE49-F238E27FC236}">
                <a16:creationId xmlns:a16="http://schemas.microsoft.com/office/drawing/2014/main" id="{B45C535F-825B-4075-926D-4EECDA6BCC19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0851" y="3233657"/>
            <a:ext cx="399809" cy="399809"/>
          </a:xfrm>
          <a:prstGeom prst="rect">
            <a:avLst/>
          </a:prstGeom>
        </p:spPr>
      </p:pic>
      <p:pic>
        <p:nvPicPr>
          <p:cNvPr id="134" name="Picture 13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840F843-C517-4FF9-81D8-33C4FB99BEFB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5662" y="2789147"/>
            <a:ext cx="399809" cy="399809"/>
          </a:xfrm>
          <a:prstGeom prst="rect">
            <a:avLst/>
          </a:prstGeom>
        </p:spPr>
      </p:pic>
      <p:pic>
        <p:nvPicPr>
          <p:cNvPr id="135" name="Picture 134" descr="A picture containing text&#10;&#10;Description automatically generated">
            <a:extLst>
              <a:ext uri="{FF2B5EF4-FFF2-40B4-BE49-F238E27FC236}">
                <a16:creationId xmlns:a16="http://schemas.microsoft.com/office/drawing/2014/main" id="{8670C785-91FE-49B6-AF92-0EEEDFD8F5D9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0327" y="3233657"/>
            <a:ext cx="399809" cy="399809"/>
          </a:xfrm>
          <a:prstGeom prst="rect">
            <a:avLst/>
          </a:prstGeom>
        </p:spPr>
      </p:pic>
      <p:pic>
        <p:nvPicPr>
          <p:cNvPr id="136" name="Picture 135" descr="Icon&#10;&#10;Description automatically generated with low confidence">
            <a:extLst>
              <a:ext uri="{FF2B5EF4-FFF2-40B4-BE49-F238E27FC236}">
                <a16:creationId xmlns:a16="http://schemas.microsoft.com/office/drawing/2014/main" id="{EB2E26C5-F3FC-44B9-A15D-B6D218F055D1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78566" y="3231740"/>
            <a:ext cx="399809" cy="399809"/>
          </a:xfrm>
          <a:prstGeom prst="rect">
            <a:avLst/>
          </a:prstGeom>
        </p:spPr>
      </p:pic>
      <p:sp>
        <p:nvSpPr>
          <p:cNvPr id="84" name="Rounded Rectangle 85">
            <a:extLst>
              <a:ext uri="{FF2B5EF4-FFF2-40B4-BE49-F238E27FC236}">
                <a16:creationId xmlns:a16="http://schemas.microsoft.com/office/drawing/2014/main" id="{4F78BE89-854D-B34A-B815-C672404FBB93}"/>
              </a:ext>
            </a:extLst>
          </p:cNvPr>
          <p:cNvSpPr/>
          <p:nvPr/>
        </p:nvSpPr>
        <p:spPr>
          <a:xfrm>
            <a:off x="-884256" y="169432"/>
            <a:ext cx="2680241" cy="57827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F3EAD0F-C61A-E64E-8F6B-1C1978A0E341}"/>
              </a:ext>
            </a:extLst>
          </p:cNvPr>
          <p:cNvSpPr txBox="1"/>
          <p:nvPr/>
        </p:nvSpPr>
        <p:spPr>
          <a:xfrm>
            <a:off x="116274" y="2374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BERDIKARI</a:t>
            </a:r>
          </a:p>
        </p:txBody>
      </p:sp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03E732E1-02D7-2E42-BA17-F4947D53BF8B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0035" y="3982833"/>
            <a:ext cx="1134087" cy="810835"/>
          </a:xfrm>
          <a:prstGeom prst="rect">
            <a:avLst/>
          </a:prstGeom>
        </p:spPr>
      </p:pic>
      <p:pic>
        <p:nvPicPr>
          <p:cNvPr id="12" name="Picture 11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F85C891F-E8E9-174A-9CC3-189F0B771D36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1846" y="3982833"/>
            <a:ext cx="1316753" cy="7817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FF6657-FAE4-E845-AFDC-3CB85F13A1F4}"/>
              </a:ext>
            </a:extLst>
          </p:cNvPr>
          <p:cNvSpPr txBox="1"/>
          <p:nvPr/>
        </p:nvSpPr>
        <p:spPr>
          <a:xfrm>
            <a:off x="9001670" y="4859125"/>
            <a:ext cx="305923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1"/>
              </a:rPr>
              <a:t>https://kalimantan.bisnis.com/read/20191218/407/1182794/gas-metane-tpa-sampah-manggar-bakal-dialirkan-ke-120-keluarga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2"/>
              </a:rPr>
              <a:t>https://www.antaranews.com/berita/1213268/pengolahan-tpa-sampah-manggar-manfaatkan-gas-metana-untuk-kompor-gas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3"/>
              </a:rPr>
              <a:t>https://mediaindonesia.com/nusantara/278504/jokowi-puji-tpa-sampah-manggar.html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4"/>
              </a:rPr>
              <a:t>https://balikpapan.prokal.co/read/news/236679-phm-jadikan-tpa-manggar-acuan.html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5"/>
              </a:rPr>
              <a:t>https://www.indozone.id/news/6gsvQ7/tpa-manggar-bisa-jadi-objek-pariwisata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B355E307-F8EE-4825-85DA-6DCEA8C5C061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4491" y="2774266"/>
            <a:ext cx="403068" cy="400169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36587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17B29701-C0C4-934B-A0EF-9E2ED6FD3D9E}"/>
              </a:ext>
            </a:extLst>
          </p:cNvPr>
          <p:cNvSpPr/>
          <p:nvPr/>
        </p:nvSpPr>
        <p:spPr>
          <a:xfrm>
            <a:off x="9176311" y="4702253"/>
            <a:ext cx="2893139" cy="2078997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8337" y="6338032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513" y="6064592"/>
            <a:ext cx="1795986" cy="81201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1E28FFC7-DB83-4440-8943-D1A76F892802}"/>
              </a:ext>
            </a:extLst>
          </p:cNvPr>
          <p:cNvSpPr txBox="1"/>
          <p:nvPr/>
        </p:nvSpPr>
        <p:spPr>
          <a:xfrm>
            <a:off x="21150" y="4038464"/>
            <a:ext cx="366191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hasil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: 160Kg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bandeng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50Kg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Udang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20 Kg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Kepiting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/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bulan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Munculnya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2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kegiatan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ekonomi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kreatif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di Dusun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Bondan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yaitu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Ibu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Mandiri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dan Ibu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Mekar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Jaya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Rp. 1,5 Juta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pendapatan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rata-rata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anggota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/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bulan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40 KK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memberikan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iuran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Rp 25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ribu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/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bulan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untuk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pengembangan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perawatan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PLTH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F92B60-6E53-48D5-8AAA-A372B9CCB007}"/>
              </a:ext>
            </a:extLst>
          </p:cNvPr>
          <p:cNvSpPr txBox="1"/>
          <p:nvPr/>
        </p:nvSpPr>
        <p:spPr>
          <a:xfrm>
            <a:off x="3468913" y="5189825"/>
            <a:ext cx="3883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Masyarkat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dapat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beraktifitas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pada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malam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hari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seperti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riungan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15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anak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usia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pelajar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Dusun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Bondan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dapat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belajar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pada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malam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hari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10 orang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anggota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memiliki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kemampuan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maintenance PLTH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75B296-72FC-40A1-9931-8A9E61BCD0B5}"/>
              </a:ext>
            </a:extLst>
          </p:cNvPr>
          <p:cNvSpPr txBox="1"/>
          <p:nvPr/>
        </p:nvSpPr>
        <p:spPr>
          <a:xfrm>
            <a:off x="57111" y="5463100"/>
            <a:ext cx="311342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Pengurangan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emisi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: 8.77 ton C02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eq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/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Tahun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12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Kwh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Hasil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Baru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Terbarukan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/ Hari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2 ha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Terpadu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449C53-0320-46E3-8547-1190AED081D2}"/>
              </a:ext>
            </a:extLst>
          </p:cNvPr>
          <p:cNvSpPr txBox="1"/>
          <p:nvPr/>
        </p:nvSpPr>
        <p:spPr>
          <a:xfrm>
            <a:off x="3468913" y="4117110"/>
            <a:ext cx="31366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78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Tangga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1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Sekolah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1 Masjid, 2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produksi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Teraliri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Baru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Terbarukan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dengan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pengelolaan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berbasis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masyarakat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98% Wilayah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tercover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Mandiri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Tenaga Surya &amp;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Angin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1E23F4-1DD5-4907-83A8-5513F29DDEC4}"/>
              </a:ext>
            </a:extLst>
          </p:cNvPr>
          <p:cNvCxnSpPr>
            <a:cxnSpLocks/>
          </p:cNvCxnSpPr>
          <p:nvPr/>
        </p:nvCxnSpPr>
        <p:spPr>
          <a:xfrm>
            <a:off x="8998241" y="2232002"/>
            <a:ext cx="0" cy="1199963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6" name="Rounded Rectangle 13">
            <a:extLst>
              <a:ext uri="{FF2B5EF4-FFF2-40B4-BE49-F238E27FC236}">
                <a16:creationId xmlns:a16="http://schemas.microsoft.com/office/drawing/2014/main" id="{7643F084-AE7A-418C-A31F-BF137FFD4767}"/>
              </a:ext>
            </a:extLst>
          </p:cNvPr>
          <p:cNvSpPr/>
          <p:nvPr/>
        </p:nvSpPr>
        <p:spPr>
          <a:xfrm>
            <a:off x="9063184" y="1903005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8" name="Rounded Rectangle 11">
            <a:extLst>
              <a:ext uri="{FF2B5EF4-FFF2-40B4-BE49-F238E27FC236}">
                <a16:creationId xmlns:a16="http://schemas.microsoft.com/office/drawing/2014/main" id="{1C4AE3F0-70EB-4954-B545-EEA3F20A0314}"/>
              </a:ext>
            </a:extLst>
          </p:cNvPr>
          <p:cNvSpPr/>
          <p:nvPr/>
        </p:nvSpPr>
        <p:spPr>
          <a:xfrm>
            <a:off x="9128199" y="2490748"/>
            <a:ext cx="1694591" cy="2616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Bapak Jamal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3A48BB-FE51-4D10-B16A-63850A14A8EA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ADF0E1-084D-4AD7-AF38-5D1951BC746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AA471C1-2685-425D-B4FE-C21265B172AD}"/>
              </a:ext>
            </a:extLst>
          </p:cNvPr>
          <p:cNvSpPr txBox="1"/>
          <p:nvPr/>
        </p:nvSpPr>
        <p:spPr>
          <a:xfrm>
            <a:off x="1868598" y="169482"/>
            <a:ext cx="38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E-MAS BAYU &amp; E-MBAK MINA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D906CA1-F52E-4D1F-90EA-3491E8F43634}"/>
              </a:ext>
            </a:extLst>
          </p:cNvPr>
          <p:cNvSpPr txBox="1"/>
          <p:nvPr/>
        </p:nvSpPr>
        <p:spPr>
          <a:xfrm>
            <a:off x="9270072" y="1903005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PROFIL LOCAL HERO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B1D2D63-9B56-497B-B21C-7E6C5A2D8672}"/>
              </a:ext>
            </a:extLst>
          </p:cNvPr>
          <p:cNvSpPr/>
          <p:nvPr/>
        </p:nvSpPr>
        <p:spPr>
          <a:xfrm>
            <a:off x="8722734" y="1798826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4BD14A-BF2C-4387-850B-969E51DAB040}"/>
              </a:ext>
            </a:extLst>
          </p:cNvPr>
          <p:cNvGrpSpPr/>
          <p:nvPr/>
        </p:nvGrpSpPr>
        <p:grpSpPr>
          <a:xfrm>
            <a:off x="85717" y="3308361"/>
            <a:ext cx="3110462" cy="553598"/>
            <a:chOff x="48479" y="3940909"/>
            <a:chExt cx="3110462" cy="553598"/>
          </a:xfrm>
        </p:grpSpPr>
        <p:sp>
          <p:nvSpPr>
            <p:cNvPr id="45" name="Rounded Rectangle 45">
              <a:extLst>
                <a:ext uri="{FF2B5EF4-FFF2-40B4-BE49-F238E27FC236}">
                  <a16:creationId xmlns:a16="http://schemas.microsoft.com/office/drawing/2014/main" id="{0C8B844F-DD94-4718-A775-75771F4662E8}"/>
                </a:ext>
              </a:extLst>
            </p:cNvPr>
            <p:cNvSpPr/>
            <p:nvPr/>
          </p:nvSpPr>
          <p:spPr>
            <a:xfrm>
              <a:off x="420834" y="3962930"/>
              <a:ext cx="2738107" cy="5232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394ADF9-E469-4710-AEC1-4EED5F62C2DF}"/>
                </a:ext>
              </a:extLst>
            </p:cNvPr>
            <p:cNvSpPr txBox="1"/>
            <p:nvPr/>
          </p:nvSpPr>
          <p:spPr>
            <a:xfrm>
              <a:off x="611286" y="3971287"/>
              <a:ext cx="2132828" cy="52322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rPr>
                <a:t>DAMPAK PROGRAM</a:t>
              </a:r>
              <a:b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rPr>
              </a:b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rPr>
                <a:t>(SUSTAINABLE COMPASS)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3B4BE6C-BB84-4197-B6BC-96D28B1E1342}"/>
                </a:ext>
              </a:extLst>
            </p:cNvPr>
            <p:cNvSpPr/>
            <p:nvPr/>
          </p:nvSpPr>
          <p:spPr>
            <a:xfrm>
              <a:off x="48479" y="3940909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250D118E-E86F-4E57-8546-38F0CF610F1F}"/>
              </a:ext>
            </a:extLst>
          </p:cNvPr>
          <p:cNvSpPr txBox="1"/>
          <p:nvPr/>
        </p:nvSpPr>
        <p:spPr>
          <a:xfrm>
            <a:off x="45255" y="1611024"/>
            <a:ext cx="3125277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Kebutuhan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listrik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menyalur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kabel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7 Km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Desa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Ujung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Alang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merupakan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desa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tertinggal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80%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masyarakat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RTS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Belum di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optimalkan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Harga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Jual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Hasil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dipermainkan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oleh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Tengkulak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Belum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ada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Pengolahan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hasil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tambak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Tingkat Pendidikan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rendah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Mayoritas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nelayan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musiman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buruh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Terbatasnya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akses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transportasi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komunikasi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4F40C50-E50C-489D-AAFE-7D7866758BB5}"/>
              </a:ext>
            </a:extLst>
          </p:cNvPr>
          <p:cNvSpPr txBox="1"/>
          <p:nvPr/>
        </p:nvSpPr>
        <p:spPr>
          <a:xfrm>
            <a:off x="1897304" y="417037"/>
            <a:ext cx="14027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 IV CILACAP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140B831-CCD8-42D4-99F7-0F566C3F8C4F}"/>
              </a:ext>
            </a:extLst>
          </p:cNvPr>
          <p:cNvGrpSpPr/>
          <p:nvPr/>
        </p:nvGrpSpPr>
        <p:grpSpPr>
          <a:xfrm>
            <a:off x="82809" y="930783"/>
            <a:ext cx="2089554" cy="657296"/>
            <a:chOff x="20967" y="899253"/>
            <a:chExt cx="2089554" cy="65729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D8FB95C-7EFB-4A0E-8B72-A34BE116D3DF}"/>
                </a:ext>
              </a:extLst>
            </p:cNvPr>
            <p:cNvGrpSpPr/>
            <p:nvPr/>
          </p:nvGrpSpPr>
          <p:grpSpPr>
            <a:xfrm>
              <a:off x="98454" y="1040413"/>
              <a:ext cx="2012067" cy="516136"/>
              <a:chOff x="98454" y="1040413"/>
              <a:chExt cx="2012067" cy="516136"/>
            </a:xfrm>
          </p:grpSpPr>
          <p:sp>
            <p:nvSpPr>
              <p:cNvPr id="27" name="Rounded Rectangle 46">
                <a:extLst>
                  <a:ext uri="{FF2B5EF4-FFF2-40B4-BE49-F238E27FC236}">
                    <a16:creationId xmlns:a16="http://schemas.microsoft.com/office/drawing/2014/main" id="{30C6ACEB-4934-4755-A400-297F7117C5E4}"/>
                  </a:ext>
                </a:extLst>
              </p:cNvPr>
              <p:cNvSpPr/>
              <p:nvPr/>
            </p:nvSpPr>
            <p:spPr>
              <a:xfrm>
                <a:off x="238647" y="1134208"/>
                <a:ext cx="1871874" cy="30475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C603EF8-1867-433B-AE24-8C2A0DE3F0B3}"/>
                  </a:ext>
                </a:extLst>
              </p:cNvPr>
              <p:cNvSpPr txBox="1"/>
              <p:nvPr/>
            </p:nvSpPr>
            <p:spPr>
              <a:xfrm>
                <a:off x="695353" y="1130972"/>
                <a:ext cx="13344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rPr>
                  <a:t>KONDISI AWAL</a:t>
                </a: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BB794485-F1FF-45E5-9390-B79F897178F6}"/>
                  </a:ext>
                </a:extLst>
              </p:cNvPr>
              <p:cNvSpPr/>
              <p:nvPr/>
            </p:nvSpPr>
            <p:spPr>
              <a:xfrm>
                <a:off x="98454" y="1040413"/>
                <a:ext cx="516136" cy="516136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</p:grpSp>
        <p:pic>
          <p:nvPicPr>
            <p:cNvPr id="109" name="Picture 108" descr="A toy figurine of a person and person&#10;&#10;Description automatically generated with low confidence">
              <a:extLst>
                <a:ext uri="{FF2B5EF4-FFF2-40B4-BE49-F238E27FC236}">
                  <a16:creationId xmlns:a16="http://schemas.microsoft.com/office/drawing/2014/main" id="{6FE7B2E6-B912-4036-A543-6AEA487DEA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8527" t="-18204" r="-8289"/>
            <a:stretch/>
          </p:blipFill>
          <p:spPr>
            <a:xfrm>
              <a:off x="20967" y="899253"/>
              <a:ext cx="621894" cy="646332"/>
            </a:xfrm>
            <a:prstGeom prst="ellipse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CFF72A-8985-457B-8FC5-98B690CD317B}"/>
              </a:ext>
            </a:extLst>
          </p:cNvPr>
          <p:cNvGrpSpPr/>
          <p:nvPr/>
        </p:nvGrpSpPr>
        <p:grpSpPr>
          <a:xfrm>
            <a:off x="95427" y="3870209"/>
            <a:ext cx="1002845" cy="261610"/>
            <a:chOff x="185579" y="4478123"/>
            <a:chExt cx="1002845" cy="261610"/>
          </a:xfrm>
        </p:grpSpPr>
        <p:sp>
          <p:nvSpPr>
            <p:cNvPr id="94" name="Rounded Rectangle 93">
              <a:extLst>
                <a:ext uri="{FF2B5EF4-FFF2-40B4-BE49-F238E27FC236}">
                  <a16:creationId xmlns:a16="http://schemas.microsoft.com/office/drawing/2014/main" id="{42AF4767-394B-7E46-8580-C1AB9DF0EDD5}"/>
                </a:ext>
              </a:extLst>
            </p:cNvPr>
            <p:cNvSpPr/>
            <p:nvPr/>
          </p:nvSpPr>
          <p:spPr>
            <a:xfrm>
              <a:off x="185579" y="4516052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542658BA-385E-F241-A860-037C29E86085}"/>
                </a:ext>
              </a:extLst>
            </p:cNvPr>
            <p:cNvSpPr txBox="1"/>
            <p:nvPr/>
          </p:nvSpPr>
          <p:spPr>
            <a:xfrm>
              <a:off x="238647" y="4478123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EKONOMI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933FC1E-E644-4A3F-8008-DB48548F8E36}"/>
              </a:ext>
            </a:extLst>
          </p:cNvPr>
          <p:cNvGrpSpPr/>
          <p:nvPr/>
        </p:nvGrpSpPr>
        <p:grpSpPr>
          <a:xfrm>
            <a:off x="3557379" y="5000742"/>
            <a:ext cx="981948" cy="261610"/>
            <a:chOff x="263363" y="5402068"/>
            <a:chExt cx="981948" cy="261610"/>
          </a:xfrm>
        </p:grpSpPr>
        <p:sp>
          <p:nvSpPr>
            <p:cNvPr id="112" name="Rounded Rectangle 111">
              <a:extLst>
                <a:ext uri="{FF2B5EF4-FFF2-40B4-BE49-F238E27FC236}">
                  <a16:creationId xmlns:a16="http://schemas.microsoft.com/office/drawing/2014/main" id="{E7BDE04C-68A5-6B48-8B60-02D02B471CB9}"/>
                </a:ext>
              </a:extLst>
            </p:cNvPr>
            <p:cNvSpPr/>
            <p:nvPr/>
          </p:nvSpPr>
          <p:spPr>
            <a:xfrm>
              <a:off x="263363" y="5441590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B58AD65-8A15-D749-B7A9-F27534287DAD}"/>
                </a:ext>
              </a:extLst>
            </p:cNvPr>
            <p:cNvSpPr txBox="1"/>
            <p:nvPr/>
          </p:nvSpPr>
          <p:spPr>
            <a:xfrm>
              <a:off x="295534" y="5402068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WELLBEING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AAF1B7-5D40-41E9-B948-F43C2408C703}"/>
              </a:ext>
            </a:extLst>
          </p:cNvPr>
          <p:cNvGrpSpPr/>
          <p:nvPr/>
        </p:nvGrpSpPr>
        <p:grpSpPr>
          <a:xfrm>
            <a:off x="3532679" y="3855500"/>
            <a:ext cx="959704" cy="261610"/>
            <a:chOff x="2870855" y="6096776"/>
            <a:chExt cx="959704" cy="261610"/>
          </a:xfrm>
        </p:grpSpPr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2F3719B3-A1DD-AA42-8E65-C7D8990C2168}"/>
                </a:ext>
              </a:extLst>
            </p:cNvPr>
            <p:cNvSpPr/>
            <p:nvPr/>
          </p:nvSpPr>
          <p:spPr>
            <a:xfrm>
              <a:off x="2870855" y="6143615"/>
              <a:ext cx="793786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70B5330-BA99-3D4F-8DB5-0F204495545A}"/>
                </a:ext>
              </a:extLst>
            </p:cNvPr>
            <p:cNvSpPr txBox="1"/>
            <p:nvPr/>
          </p:nvSpPr>
          <p:spPr>
            <a:xfrm>
              <a:off x="2967060" y="6096776"/>
              <a:ext cx="8634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SOSIAL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1F6000-D881-4AEE-B191-9041F9FA1E3C}"/>
              </a:ext>
            </a:extLst>
          </p:cNvPr>
          <p:cNvGrpSpPr/>
          <p:nvPr/>
        </p:nvGrpSpPr>
        <p:grpSpPr>
          <a:xfrm>
            <a:off x="123417" y="5281812"/>
            <a:ext cx="865981" cy="261610"/>
            <a:chOff x="2877882" y="4448371"/>
            <a:chExt cx="865981" cy="261610"/>
          </a:xfrm>
        </p:grpSpPr>
        <p:sp>
          <p:nvSpPr>
            <p:cNvPr id="111" name="Rounded Rectangle 110">
              <a:extLst>
                <a:ext uri="{FF2B5EF4-FFF2-40B4-BE49-F238E27FC236}">
                  <a16:creationId xmlns:a16="http://schemas.microsoft.com/office/drawing/2014/main" id="{2D50AB0E-F588-F444-B206-2DF2FD13AF10}"/>
                </a:ext>
              </a:extLst>
            </p:cNvPr>
            <p:cNvSpPr/>
            <p:nvPr/>
          </p:nvSpPr>
          <p:spPr>
            <a:xfrm>
              <a:off x="2877882" y="449613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4FD1C00-C017-A340-BC94-DE644A55FE5F}"/>
                </a:ext>
              </a:extLst>
            </p:cNvPr>
            <p:cNvSpPr txBox="1"/>
            <p:nvPr/>
          </p:nvSpPr>
          <p:spPr>
            <a:xfrm>
              <a:off x="2923920" y="4448371"/>
              <a:ext cx="79486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NATURE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A65B528F-1515-4609-8316-B926521D596F}"/>
              </a:ext>
            </a:extLst>
          </p:cNvPr>
          <p:cNvSpPr txBox="1"/>
          <p:nvPr/>
        </p:nvSpPr>
        <p:spPr>
          <a:xfrm>
            <a:off x="6936406" y="5174521"/>
            <a:ext cx="2154970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Kementerian KLHK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Kementerian ESDM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Pemerintah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Kabupaten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Cilacap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Dinas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Kesehatan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Politeknik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Negeri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Cilacap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4884B3D-EC90-4E20-B3A4-08C7C8248FBF}"/>
              </a:ext>
            </a:extLst>
          </p:cNvPr>
          <p:cNvGrpSpPr/>
          <p:nvPr/>
        </p:nvGrpSpPr>
        <p:grpSpPr>
          <a:xfrm>
            <a:off x="3460134" y="1476303"/>
            <a:ext cx="486030" cy="261610"/>
            <a:chOff x="5972408" y="1500356"/>
            <a:chExt cx="663318" cy="357038"/>
          </a:xfrm>
        </p:grpSpPr>
        <p:sp>
          <p:nvSpPr>
            <p:cNvPr id="71" name="Rounded Rectangle 88">
              <a:extLst>
                <a:ext uri="{FF2B5EF4-FFF2-40B4-BE49-F238E27FC236}">
                  <a16:creationId xmlns:a16="http://schemas.microsoft.com/office/drawing/2014/main" id="{125FC685-2235-45E1-83DC-8814F6A5BDE4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6FC5EFC-75D9-49F4-AF3E-51C46E90C0E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2016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E2CD62D7-7913-4839-8E0D-0381E1DD6D62}"/>
              </a:ext>
            </a:extLst>
          </p:cNvPr>
          <p:cNvSpPr txBox="1"/>
          <p:nvPr/>
        </p:nvSpPr>
        <p:spPr>
          <a:xfrm>
            <a:off x="3384737" y="1687475"/>
            <a:ext cx="231420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Identifikasi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Kebutuhan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Masyarakat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Belum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Tersalurnya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listrik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di Dusun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Bondan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Tambak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yang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dikelola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masih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tradisional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A7D3805A-317A-43BE-A5C7-33FABAF3B62D}"/>
              </a:ext>
            </a:extLst>
          </p:cNvPr>
          <p:cNvGrpSpPr/>
          <p:nvPr/>
        </p:nvGrpSpPr>
        <p:grpSpPr>
          <a:xfrm>
            <a:off x="5739060" y="1073027"/>
            <a:ext cx="486030" cy="261610"/>
            <a:chOff x="5972408" y="1500356"/>
            <a:chExt cx="663318" cy="357038"/>
          </a:xfrm>
        </p:grpSpPr>
        <p:sp>
          <p:nvSpPr>
            <p:cNvPr id="75" name="Rounded Rectangle 88">
              <a:extLst>
                <a:ext uri="{FF2B5EF4-FFF2-40B4-BE49-F238E27FC236}">
                  <a16:creationId xmlns:a16="http://schemas.microsoft.com/office/drawing/2014/main" id="{46CC39CC-1F3F-4440-943E-0BB245615D12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0EEF810-E246-4865-8E25-130DFE2CF89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2018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ABF6D652-1FD0-4414-9925-53CE63A2598B}"/>
              </a:ext>
            </a:extLst>
          </p:cNvPr>
          <p:cNvSpPr txBox="1"/>
          <p:nvPr/>
        </p:nvSpPr>
        <p:spPr>
          <a:xfrm>
            <a:off x="5681249" y="1305231"/>
            <a:ext cx="258232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Pembangunan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Pembangkit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Listrik Tenaga Hybrid (Surya &amp;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Angin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)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kapasitas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12000 WP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baru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terbarukan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untuk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Fasilitas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pendidikan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dan Agama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serta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produksi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UMKM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F7163A-4E3B-481D-8C33-34A5AA273A28}"/>
              </a:ext>
            </a:extLst>
          </p:cNvPr>
          <p:cNvGrpSpPr/>
          <p:nvPr/>
        </p:nvGrpSpPr>
        <p:grpSpPr>
          <a:xfrm>
            <a:off x="5783710" y="2530345"/>
            <a:ext cx="649669" cy="261610"/>
            <a:chOff x="5984389" y="1484017"/>
            <a:chExt cx="719100" cy="357038"/>
          </a:xfrm>
        </p:grpSpPr>
        <p:sp>
          <p:nvSpPr>
            <p:cNvPr id="81" name="Rounded Rectangle 88">
              <a:extLst>
                <a:ext uri="{FF2B5EF4-FFF2-40B4-BE49-F238E27FC236}">
                  <a16:creationId xmlns:a16="http://schemas.microsoft.com/office/drawing/2014/main" id="{755B6C87-CAC1-4426-8161-BFDA72D08F99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F9B10BE-011B-48DB-AD28-DDFE5330501D}"/>
                </a:ext>
              </a:extLst>
            </p:cNvPr>
            <p:cNvSpPr txBox="1"/>
            <p:nvPr/>
          </p:nvSpPr>
          <p:spPr>
            <a:xfrm>
              <a:off x="6040171" y="1484017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2019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C9CE4711-7B42-4701-A4DB-6746F211E1AE}"/>
              </a:ext>
            </a:extLst>
          </p:cNvPr>
          <p:cNvSpPr txBox="1"/>
          <p:nvPr/>
        </p:nvSpPr>
        <p:spPr>
          <a:xfrm>
            <a:off x="5719139" y="2758706"/>
            <a:ext cx="294906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Terbentuknya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Pengelola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PLTH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Pelatihan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Tambak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Pelatihan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Maintanance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PLTH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Sertifikasi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Makanan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Perluasan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Pemasaran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Hasil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Olahan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Tambak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CC077A57-7D8F-4455-B1E6-C74660F8B357}"/>
              </a:ext>
            </a:extLst>
          </p:cNvPr>
          <p:cNvGrpSpPr/>
          <p:nvPr/>
        </p:nvGrpSpPr>
        <p:grpSpPr>
          <a:xfrm>
            <a:off x="3442395" y="2594167"/>
            <a:ext cx="486030" cy="261610"/>
            <a:chOff x="5972408" y="1500356"/>
            <a:chExt cx="663318" cy="357038"/>
          </a:xfrm>
        </p:grpSpPr>
        <p:sp>
          <p:nvSpPr>
            <p:cNvPr id="87" name="Rounded Rectangle 88">
              <a:extLst>
                <a:ext uri="{FF2B5EF4-FFF2-40B4-BE49-F238E27FC236}">
                  <a16:creationId xmlns:a16="http://schemas.microsoft.com/office/drawing/2014/main" id="{2B012686-7A42-4AC2-8430-25D090BB5FD0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D31EB05-A7F2-45B3-ADE9-5A4775CB488B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2017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ACE91A1E-3A66-4E44-8386-0482656090CF}"/>
              </a:ext>
            </a:extLst>
          </p:cNvPr>
          <p:cNvSpPr txBox="1"/>
          <p:nvPr/>
        </p:nvSpPr>
        <p:spPr>
          <a:xfrm>
            <a:off x="3399500" y="2822891"/>
            <a:ext cx="241135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Pembangunan 15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Kincir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Angin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&amp; 24 Solar Cell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sifat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AC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baru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terbarukan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untuk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Rumah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di Dusun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Bondan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E208A60-C1F8-45C4-B2CF-CBBC191DB68D}"/>
              </a:ext>
            </a:extLst>
          </p:cNvPr>
          <p:cNvGrpSpPr/>
          <p:nvPr/>
        </p:nvGrpSpPr>
        <p:grpSpPr>
          <a:xfrm>
            <a:off x="8200453" y="1075294"/>
            <a:ext cx="504943" cy="261610"/>
            <a:chOff x="5984389" y="1469056"/>
            <a:chExt cx="689130" cy="392742"/>
          </a:xfrm>
        </p:grpSpPr>
        <p:sp>
          <p:nvSpPr>
            <p:cNvPr id="98" name="Rounded Rectangle 88">
              <a:extLst>
                <a:ext uri="{FF2B5EF4-FFF2-40B4-BE49-F238E27FC236}">
                  <a16:creationId xmlns:a16="http://schemas.microsoft.com/office/drawing/2014/main" id="{223EC0CD-E000-45F4-91FF-D8294EB56CDA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C626D70-8B4B-4192-BD06-6BF9ABC398A4}"/>
                </a:ext>
              </a:extLst>
            </p:cNvPr>
            <p:cNvSpPr txBox="1"/>
            <p:nvPr/>
          </p:nvSpPr>
          <p:spPr>
            <a:xfrm>
              <a:off x="6010201" y="1469056"/>
              <a:ext cx="663318" cy="392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2020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88C9A98D-2216-423A-B15B-D04E0B25D13B}"/>
              </a:ext>
            </a:extLst>
          </p:cNvPr>
          <p:cNvSpPr txBox="1"/>
          <p:nvPr/>
        </p:nvSpPr>
        <p:spPr>
          <a:xfrm>
            <a:off x="8125307" y="1265783"/>
            <a:ext cx="27280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Menjadi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Rujukan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Sebagai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Kampung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Mandiri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Energi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Terintegrasi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dengan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Tambak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39DC133-82AF-4065-87D4-C3029D5D54D7}"/>
              </a:ext>
            </a:extLst>
          </p:cNvPr>
          <p:cNvSpPr txBox="1"/>
          <p:nvPr/>
        </p:nvSpPr>
        <p:spPr>
          <a:xfrm>
            <a:off x="9445172" y="2716825"/>
            <a:ext cx="2026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Penggerak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Dusun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Bondan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A0BF10F9-A6F4-A645-AA66-25898900308B}"/>
              </a:ext>
            </a:extLst>
          </p:cNvPr>
          <p:cNvSpPr/>
          <p:nvPr/>
        </p:nvSpPr>
        <p:spPr>
          <a:xfrm>
            <a:off x="7179737" y="4542533"/>
            <a:ext cx="1755956" cy="56003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173E871-B585-B84C-A7B7-F47AE5F671AE}"/>
              </a:ext>
            </a:extLst>
          </p:cNvPr>
          <p:cNvSpPr txBox="1"/>
          <p:nvPr/>
        </p:nvSpPr>
        <p:spPr>
          <a:xfrm>
            <a:off x="7540253" y="4561994"/>
            <a:ext cx="1357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KERJASAMA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STAKEHOLDER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6B63E460-A8C0-D242-A48C-1500FCF860A8}"/>
              </a:ext>
            </a:extLst>
          </p:cNvPr>
          <p:cNvGrpSpPr/>
          <p:nvPr/>
        </p:nvGrpSpPr>
        <p:grpSpPr>
          <a:xfrm>
            <a:off x="6933276" y="4534433"/>
            <a:ext cx="560037" cy="566069"/>
            <a:chOff x="5982608" y="3508974"/>
            <a:chExt cx="599644" cy="606103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28189A13-2BA0-E34E-87F8-B19A49C4CDEC}"/>
                </a:ext>
              </a:extLst>
            </p:cNvPr>
            <p:cNvSpPr/>
            <p:nvPr/>
          </p:nvSpPr>
          <p:spPr>
            <a:xfrm>
              <a:off x="5987445" y="3533162"/>
              <a:ext cx="581915" cy="58191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20" name="Picture 119" descr="A picture containing text, toy, doll, vector graphics&#10;&#10;Description automatically generated">
              <a:extLst>
                <a:ext uri="{FF2B5EF4-FFF2-40B4-BE49-F238E27FC236}">
                  <a16:creationId xmlns:a16="http://schemas.microsoft.com/office/drawing/2014/main" id="{CB6FA95C-ACB5-0149-A2E5-29070EA9D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2608" y="3508974"/>
              <a:ext cx="599644" cy="599644"/>
            </a:xfrm>
            <a:prstGeom prst="rect">
              <a:avLst/>
            </a:prstGeom>
          </p:spPr>
        </p:pic>
      </p:grpSp>
      <p:pic>
        <p:nvPicPr>
          <p:cNvPr id="102" name="Picture 101">
            <a:extLst>
              <a:ext uri="{FF2B5EF4-FFF2-40B4-BE49-F238E27FC236}">
                <a16:creationId xmlns:a16="http://schemas.microsoft.com/office/drawing/2014/main" id="{49CBFD51-2DEB-0F43-B14A-52067E36B578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111" y="6430733"/>
            <a:ext cx="2247900" cy="2159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228808C-E750-4139-A5F8-5DD0C18790F1}"/>
              </a:ext>
            </a:extLst>
          </p:cNvPr>
          <p:cNvGrpSpPr/>
          <p:nvPr/>
        </p:nvGrpSpPr>
        <p:grpSpPr>
          <a:xfrm>
            <a:off x="3388181" y="950899"/>
            <a:ext cx="1666351" cy="537299"/>
            <a:chOff x="3285291" y="2203382"/>
            <a:chExt cx="1666351" cy="537299"/>
          </a:xfrm>
        </p:grpSpPr>
        <p:sp>
          <p:nvSpPr>
            <p:cNvPr id="26" name="Rounded Rectangle 56">
              <a:extLst>
                <a:ext uri="{FF2B5EF4-FFF2-40B4-BE49-F238E27FC236}">
                  <a16:creationId xmlns:a16="http://schemas.microsoft.com/office/drawing/2014/main" id="{0C4FB0FB-AB0F-4B6D-9542-8C752A1F32E0}"/>
                </a:ext>
              </a:extLst>
            </p:cNvPr>
            <p:cNvSpPr/>
            <p:nvPr/>
          </p:nvSpPr>
          <p:spPr>
            <a:xfrm>
              <a:off x="3480293" y="2337582"/>
              <a:ext cx="1471349" cy="30261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24F9A85-1439-4FD0-9609-1481E002C092}"/>
                </a:ext>
              </a:extLst>
            </p:cNvPr>
            <p:cNvSpPr txBox="1"/>
            <p:nvPr/>
          </p:nvSpPr>
          <p:spPr>
            <a:xfrm>
              <a:off x="3825535" y="2330250"/>
              <a:ext cx="1000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ROADMAP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CD83064-05DB-4EE5-A76A-091CCFEE5007}"/>
                </a:ext>
              </a:extLst>
            </p:cNvPr>
            <p:cNvSpPr/>
            <p:nvPr/>
          </p:nvSpPr>
          <p:spPr>
            <a:xfrm>
              <a:off x="3285291" y="2224545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pic>
          <p:nvPicPr>
            <p:cNvPr id="104" name="Picture 10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227CE01-59D7-3640-94FB-3E3BD26B66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51439" y="2203382"/>
              <a:ext cx="298178" cy="505867"/>
            </a:xfrm>
            <a:prstGeom prst="rect">
              <a:avLst/>
            </a:prstGeom>
          </p:spPr>
        </p:pic>
      </p:grpSp>
      <p:pic>
        <p:nvPicPr>
          <p:cNvPr id="105" name="Picture 104" descr="Icon&#10;&#10;Description automatically generated with medium confidence">
            <a:extLst>
              <a:ext uri="{FF2B5EF4-FFF2-40B4-BE49-F238E27FC236}">
                <a16:creationId xmlns:a16="http://schemas.microsoft.com/office/drawing/2014/main" id="{42581006-D43E-704D-BD2B-95EDDA69F54D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29" y="3371566"/>
            <a:ext cx="511876" cy="399809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3C6BC5AD-EBD2-5F45-AB8E-A863AE699D2C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31" y="3279906"/>
            <a:ext cx="198468" cy="542631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32F7EB8-2456-9B4B-A0DB-E2DBF5DB04D0}"/>
              </a:ext>
            </a:extLst>
          </p:cNvPr>
          <p:cNvGrpSpPr/>
          <p:nvPr/>
        </p:nvGrpSpPr>
        <p:grpSpPr>
          <a:xfrm>
            <a:off x="9135443" y="4282788"/>
            <a:ext cx="2796504" cy="507978"/>
            <a:chOff x="9089561" y="4294210"/>
            <a:chExt cx="2887311" cy="524473"/>
          </a:xfrm>
        </p:grpSpPr>
        <p:sp>
          <p:nvSpPr>
            <p:cNvPr id="23" name="Rounded Rectangle 69">
              <a:extLst>
                <a:ext uri="{FF2B5EF4-FFF2-40B4-BE49-F238E27FC236}">
                  <a16:creationId xmlns:a16="http://schemas.microsoft.com/office/drawing/2014/main" id="{C3990AF5-C4D6-4110-87BE-873F2A400F6D}"/>
                </a:ext>
              </a:extLst>
            </p:cNvPr>
            <p:cNvSpPr/>
            <p:nvPr/>
          </p:nvSpPr>
          <p:spPr>
            <a:xfrm>
              <a:off x="9272374" y="4362005"/>
              <a:ext cx="2704498" cy="38013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294C1B7-DCA1-4D2B-85DA-1B20CAD04A8B}"/>
                </a:ext>
              </a:extLst>
            </p:cNvPr>
            <p:cNvSpPr txBox="1"/>
            <p:nvPr/>
          </p:nvSpPr>
          <p:spPr>
            <a:xfrm>
              <a:off x="9589065" y="4401695"/>
              <a:ext cx="2378646" cy="2701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>
                  <a:solidFill>
                    <a:schemeClr val="bg1"/>
                  </a:solidFill>
                  <a:latin typeface="Tw Cen MT"/>
                </a:rPr>
                <a:t>CONTOH PUBLIKASI ANTARA LAIN</a:t>
              </a:r>
              <a:endParaRPr lang="id-ID" sz="1100">
                <a:solidFill>
                  <a:schemeClr val="bg1"/>
                </a:solidFill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A737755-F86A-412D-8B34-23DF8A3B4F8F}"/>
                </a:ext>
              </a:extLst>
            </p:cNvPr>
            <p:cNvSpPr/>
            <p:nvPr/>
          </p:nvSpPr>
          <p:spPr>
            <a:xfrm>
              <a:off x="9089561" y="4294210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pic>
          <p:nvPicPr>
            <p:cNvPr id="107" name="Picture 106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44878CCA-94A3-4141-9ABE-B6C8756F6C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3274" t="-10849" r="-4850"/>
            <a:stretch/>
          </p:blipFill>
          <p:spPr>
            <a:xfrm>
              <a:off x="9105185" y="4333750"/>
              <a:ext cx="489669" cy="484933"/>
            </a:xfrm>
            <a:prstGeom prst="ellipse">
              <a:avLst/>
            </a:prstGeom>
          </p:spPr>
        </p:pic>
      </p:grpSp>
      <p:pic>
        <p:nvPicPr>
          <p:cNvPr id="122" name="Picture 121">
            <a:extLst>
              <a:ext uri="{FF2B5EF4-FFF2-40B4-BE49-F238E27FC236}">
                <a16:creationId xmlns:a16="http://schemas.microsoft.com/office/drawing/2014/main" id="{7412B4C9-77A8-7B4E-99AD-66E4FFDCC69C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22734" y="1749784"/>
            <a:ext cx="538079" cy="551934"/>
          </a:xfrm>
          <a:prstGeom prst="ellipse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43B1B2-0320-4854-A5BD-D95B890C9D6A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2816"/>
          <a:stretch/>
        </p:blipFill>
        <p:spPr>
          <a:xfrm>
            <a:off x="8685254" y="2386568"/>
            <a:ext cx="629961" cy="588379"/>
          </a:xfrm>
          <a:prstGeom prst="ellipse">
            <a:avLst/>
          </a:prstGeom>
        </p:spPr>
      </p:pic>
      <p:sp>
        <p:nvSpPr>
          <p:cNvPr id="123" name="Rounded Rectangle 11">
            <a:extLst>
              <a:ext uri="{FF2B5EF4-FFF2-40B4-BE49-F238E27FC236}">
                <a16:creationId xmlns:a16="http://schemas.microsoft.com/office/drawing/2014/main" id="{EB43A034-5F19-4D8D-8973-D7FB0A7D061F}"/>
              </a:ext>
            </a:extLst>
          </p:cNvPr>
          <p:cNvSpPr/>
          <p:nvPr/>
        </p:nvSpPr>
        <p:spPr>
          <a:xfrm>
            <a:off x="9011984" y="3022754"/>
            <a:ext cx="1694591" cy="2616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Ibu </a:t>
            </a:r>
            <a:r>
              <a:rPr kumimoji="0" lang="en-US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Asnem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B7E43E5-8B58-454A-B309-7C5EBAA71CB7}"/>
              </a:ext>
            </a:extLst>
          </p:cNvPr>
          <p:cNvSpPr txBox="1"/>
          <p:nvPr/>
        </p:nvSpPr>
        <p:spPr>
          <a:xfrm>
            <a:off x="9419540" y="3258685"/>
            <a:ext cx="2026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Penggerak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Dusun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Bondan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3056C5B-5C39-45C0-B291-574397894893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524"/>
          <a:stretch/>
        </p:blipFill>
        <p:spPr>
          <a:xfrm>
            <a:off x="8693622" y="3006494"/>
            <a:ext cx="622397" cy="603003"/>
          </a:xfrm>
          <a:prstGeom prst="ellipse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760DF2E-2C5D-4F18-86D4-AEA448CACA8F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14445" y="5490812"/>
            <a:ext cx="635652" cy="63306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8E88545-7CC4-456A-B129-E231CDC8C351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14445" y="4852450"/>
            <a:ext cx="617532" cy="596826"/>
          </a:xfrm>
          <a:prstGeom prst="rect">
            <a:avLst/>
          </a:prstGeom>
        </p:spPr>
      </p:pic>
      <p:pic>
        <p:nvPicPr>
          <p:cNvPr id="125" name="Picture 124" descr="Icon&#10;&#10;Description automatically generated with low confidence">
            <a:extLst>
              <a:ext uri="{FF2B5EF4-FFF2-40B4-BE49-F238E27FC236}">
                <a16:creationId xmlns:a16="http://schemas.microsoft.com/office/drawing/2014/main" id="{CBAF3A2C-D140-4A7E-8B62-79F19F23BC0B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3258" y="3731116"/>
            <a:ext cx="343788" cy="343788"/>
          </a:xfrm>
          <a:prstGeom prst="rect">
            <a:avLst/>
          </a:prstGeom>
        </p:spPr>
      </p:pic>
      <p:pic>
        <p:nvPicPr>
          <p:cNvPr id="126" name="Picture 125" descr="A picture containing table&#10;&#10;Description automatically generated">
            <a:extLst>
              <a:ext uri="{FF2B5EF4-FFF2-40B4-BE49-F238E27FC236}">
                <a16:creationId xmlns:a16="http://schemas.microsoft.com/office/drawing/2014/main" id="{36580E6F-250D-4170-8AED-308D90B7CE71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5874" y="3731116"/>
            <a:ext cx="343788" cy="343788"/>
          </a:xfrm>
          <a:prstGeom prst="rect">
            <a:avLst/>
          </a:prstGeom>
        </p:spPr>
      </p:pic>
      <p:pic>
        <p:nvPicPr>
          <p:cNvPr id="127" name="Picture 126" descr="Icon&#10;&#10;Description automatically generated with low confidence">
            <a:extLst>
              <a:ext uri="{FF2B5EF4-FFF2-40B4-BE49-F238E27FC236}">
                <a16:creationId xmlns:a16="http://schemas.microsoft.com/office/drawing/2014/main" id="{A8EBD967-6A8F-428B-A32A-C8DEBA22EF43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1497" y="3732245"/>
            <a:ext cx="343788" cy="343788"/>
          </a:xfrm>
          <a:prstGeom prst="rect">
            <a:avLst/>
          </a:prstGeom>
        </p:spPr>
      </p:pic>
      <p:pic>
        <p:nvPicPr>
          <p:cNvPr id="133" name="Picture 13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A5D707B-C206-4288-B3D2-7C056DA6FC81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0642" y="3731116"/>
            <a:ext cx="343788" cy="343788"/>
          </a:xfrm>
          <a:prstGeom prst="rect">
            <a:avLst/>
          </a:prstGeom>
        </p:spPr>
      </p:pic>
      <p:pic>
        <p:nvPicPr>
          <p:cNvPr id="134" name="Picture 133" descr="Icon&#10;&#10;Description automatically generated with medium confidence">
            <a:extLst>
              <a:ext uri="{FF2B5EF4-FFF2-40B4-BE49-F238E27FC236}">
                <a16:creationId xmlns:a16="http://schemas.microsoft.com/office/drawing/2014/main" id="{94EAA143-66F8-43E6-B9A2-1D9ED00D9BE1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9318" y="3731116"/>
            <a:ext cx="343788" cy="343788"/>
          </a:xfrm>
          <a:prstGeom prst="rect">
            <a:avLst/>
          </a:prstGeom>
        </p:spPr>
      </p:pic>
      <p:pic>
        <p:nvPicPr>
          <p:cNvPr id="135" name="Picture 134" descr="A picture containing text&#10;&#10;Description automatically generated">
            <a:extLst>
              <a:ext uri="{FF2B5EF4-FFF2-40B4-BE49-F238E27FC236}">
                <a16:creationId xmlns:a16="http://schemas.microsoft.com/office/drawing/2014/main" id="{2166B096-D78F-4E1A-A85A-9FDBEC3DA330}"/>
              </a:ext>
            </a:extLst>
          </p:cNvPr>
          <p:cNvPicPr>
            <a:picLocks noChangeAspect="1"/>
          </p:cNvPicPr>
          <p:nvPr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3719" y="3731116"/>
            <a:ext cx="343788" cy="3437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77A540-C0E7-3F48-A27D-8DCDA8F4E5AE}"/>
              </a:ext>
            </a:extLst>
          </p:cNvPr>
          <p:cNvSpPr txBox="1"/>
          <p:nvPr/>
        </p:nvSpPr>
        <p:spPr>
          <a:xfrm>
            <a:off x="9135440" y="3706857"/>
            <a:ext cx="27715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Juara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1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Lomba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Desa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Mandiri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Energi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Se-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Jawa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Tengah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Adanya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Perdes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yang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mendukung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PLTH</a:t>
            </a:r>
          </a:p>
        </p:txBody>
      </p:sp>
      <p:sp>
        <p:nvSpPr>
          <p:cNvPr id="128" name="Rounded Rectangle 66">
            <a:extLst>
              <a:ext uri="{FF2B5EF4-FFF2-40B4-BE49-F238E27FC236}">
                <a16:creationId xmlns:a16="http://schemas.microsoft.com/office/drawing/2014/main" id="{BF885EE5-FBD0-1745-BC63-3F7367EF4DD2}"/>
              </a:ext>
            </a:extLst>
          </p:cNvPr>
          <p:cNvSpPr/>
          <p:nvPr/>
        </p:nvSpPr>
        <p:spPr>
          <a:xfrm>
            <a:off x="7200373" y="3864348"/>
            <a:ext cx="1658371" cy="3047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690A345-8C75-3F47-AB18-B0042FF36FAB}"/>
              </a:ext>
            </a:extLst>
          </p:cNvPr>
          <p:cNvSpPr txBox="1"/>
          <p:nvPr/>
        </p:nvSpPr>
        <p:spPr>
          <a:xfrm>
            <a:off x="7674517" y="3873627"/>
            <a:ext cx="1069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AWARDING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B955CFE-DE90-284A-82E9-52BF4128FF9A}"/>
              </a:ext>
            </a:extLst>
          </p:cNvPr>
          <p:cNvSpPr/>
          <p:nvPr/>
        </p:nvSpPr>
        <p:spPr>
          <a:xfrm>
            <a:off x="7073675" y="3769448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31" name="Picture 130">
            <a:extLst>
              <a:ext uri="{FF2B5EF4-FFF2-40B4-BE49-F238E27FC236}">
                <a16:creationId xmlns:a16="http://schemas.microsoft.com/office/drawing/2014/main" id="{3F777094-16AC-FB4B-BD0D-B3D6CE568697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3977" y="3770900"/>
            <a:ext cx="372104" cy="507977"/>
          </a:xfrm>
          <a:prstGeom prst="rect">
            <a:avLst/>
          </a:prstGeom>
        </p:spPr>
      </p:pic>
      <p:pic>
        <p:nvPicPr>
          <p:cNvPr id="132" name="Picture 131" descr="Icon&#10;&#10;Description automatically generated">
            <a:extLst>
              <a:ext uri="{FF2B5EF4-FFF2-40B4-BE49-F238E27FC236}">
                <a16:creationId xmlns:a16="http://schemas.microsoft.com/office/drawing/2014/main" id="{2D6376AC-7A37-BB46-981D-B57FBD7411AC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2530" y="3934813"/>
            <a:ext cx="309311" cy="347975"/>
          </a:xfrm>
          <a:prstGeom prst="rect">
            <a:avLst/>
          </a:prstGeom>
        </p:spPr>
      </p:pic>
      <p:pic>
        <p:nvPicPr>
          <p:cNvPr id="136" name="Picture 135" descr="A picture containing text&#10;&#10;Description automatically generated">
            <a:extLst>
              <a:ext uri="{FF2B5EF4-FFF2-40B4-BE49-F238E27FC236}">
                <a16:creationId xmlns:a16="http://schemas.microsoft.com/office/drawing/2014/main" id="{F9EC4E5E-580C-C749-B892-8AB0337629F3}"/>
              </a:ext>
            </a:extLst>
          </p:cNvPr>
          <p:cNvPicPr>
            <a:picLocks noChangeAspect="1"/>
          </p:cNvPicPr>
          <p:nvPr/>
        </p:nvPicPr>
        <p:blipFill rotWithShape="1"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775" t="-6313" r="-21448"/>
          <a:stretch/>
        </p:blipFill>
        <p:spPr>
          <a:xfrm>
            <a:off x="7193772" y="3836469"/>
            <a:ext cx="471517" cy="466969"/>
          </a:xfrm>
          <a:prstGeom prst="ellipse">
            <a:avLst/>
          </a:prstGeom>
        </p:spPr>
      </p:pic>
      <p:sp>
        <p:nvSpPr>
          <p:cNvPr id="137" name="Rounded Rectangle 85">
            <a:extLst>
              <a:ext uri="{FF2B5EF4-FFF2-40B4-BE49-F238E27FC236}">
                <a16:creationId xmlns:a16="http://schemas.microsoft.com/office/drawing/2014/main" id="{2EC54895-455E-A54F-B9E8-5F5A7CC85D29}"/>
              </a:ext>
            </a:extLst>
          </p:cNvPr>
          <p:cNvSpPr/>
          <p:nvPr/>
        </p:nvSpPr>
        <p:spPr>
          <a:xfrm>
            <a:off x="-884256" y="169432"/>
            <a:ext cx="2680241" cy="57827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745FAF1C-2AB0-CB4B-913C-C8613DF013B6}"/>
              </a:ext>
            </a:extLst>
          </p:cNvPr>
          <p:cNvSpPr txBox="1"/>
          <p:nvPr/>
        </p:nvSpPr>
        <p:spPr>
          <a:xfrm>
            <a:off x="116274" y="2374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BERDIKARI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42EA7B-5EA1-FB40-A829-C594358D487C}"/>
              </a:ext>
            </a:extLst>
          </p:cNvPr>
          <p:cNvSpPr txBox="1"/>
          <p:nvPr/>
        </p:nvSpPr>
        <p:spPr>
          <a:xfrm>
            <a:off x="9818395" y="4812500"/>
            <a:ext cx="2321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marR="0" lvl="0" indent="-93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8"/>
              </a:rPr>
              <a:t>https://www.liputan6.com/citizen6/read/4095914/emas-bayu-dan-embak-mina-pertamina-berbagi-cahaya-di-pesisir-selatan-jawa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93663" marR="0" lvl="0" indent="-93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9"/>
              </a:rPr>
              <a:t>https://www.pikiran-rakyat.com/nasional/pr-01307543/pertamina-hadirkan-e-mas-bayu-dan-e-mbak-mina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3663" marR="0" lvl="0" indent="-93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0"/>
              </a:rPr>
              <a:t>https://rm.id/baca-berita/ekonomi-bisnis/21007/emas-bayu-dan-embak-mina-pertamina-berbagi-cahaya-di-pesisir-selatan-jawa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3663" marR="0" lvl="0" indent="-93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1"/>
              </a:rPr>
              <a:t>https://mediaindonesia.com/humaniora/220905/menteri-lhk-resmikan-kampung-e-mas-bayu-dan-e-mbak-mina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B355E307-F8EE-4825-85DA-6DCEA8C5C061}"/>
              </a:ext>
            </a:extLst>
          </p:cNvPr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2944" y="3732573"/>
            <a:ext cx="352710" cy="350173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34616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D4F51F7B-02E9-DF42-A176-3C1C4C2FAF21}"/>
              </a:ext>
            </a:extLst>
          </p:cNvPr>
          <p:cNvCxnSpPr>
            <a:cxnSpLocks/>
          </p:cNvCxnSpPr>
          <p:nvPr/>
        </p:nvCxnSpPr>
        <p:spPr>
          <a:xfrm>
            <a:off x="9088568" y="1346692"/>
            <a:ext cx="0" cy="688058"/>
          </a:xfrm>
          <a:prstGeom prst="line">
            <a:avLst/>
          </a:prstGeom>
          <a:ln w="28575">
            <a:solidFill>
              <a:srgbClr val="C7E4D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17B29701-C0C4-934B-A0EF-9E2ED6FD3D9E}"/>
              </a:ext>
            </a:extLst>
          </p:cNvPr>
          <p:cNvSpPr/>
          <p:nvPr/>
        </p:nvSpPr>
        <p:spPr>
          <a:xfrm>
            <a:off x="9073149" y="4333742"/>
            <a:ext cx="2893139" cy="2078997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53335" y="6336322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441" y="6096392"/>
            <a:ext cx="1795986" cy="81201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1E28FFC7-DB83-4440-8943-D1A76F892802}"/>
              </a:ext>
            </a:extLst>
          </p:cNvPr>
          <p:cNvSpPr txBox="1"/>
          <p:nvPr/>
        </p:nvSpPr>
        <p:spPr>
          <a:xfrm>
            <a:off x="146661" y="4215856"/>
            <a:ext cx="498007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Pendapatan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bertambah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▲ Rp. 2.300.158,-/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dari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penjualan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biodiesel.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KSM Ramah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Lingkungan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Peningkatan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pendapatan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▲ Rp. 405.000.000,-/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dari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hasil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pengelolaan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sampah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▼ Rp. 1.404.000,-/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Biaya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konsumsi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bahan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bakar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solar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menurun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F92B60-6E53-48D5-8AAA-A372B9CCB007}"/>
              </a:ext>
            </a:extLst>
          </p:cNvPr>
          <p:cNvSpPr txBox="1"/>
          <p:nvPr/>
        </p:nvSpPr>
        <p:spPr>
          <a:xfrm>
            <a:off x="4972710" y="4231501"/>
            <a:ext cx="377470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5.200 jiwa (86.3%) penduduk Kampung Enam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Produk biodiesel B10 dan B20 telah uji  kandungan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Inovasi social: penukaran 5L minyak jelantah ➤ 1L minyak goreng baru.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Index Value dari survey Indeks Kepuasan Masyarakat (IKM) menunjukkan angka 89 dalam katagori sangat baik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75B296-72FC-40A1-9931-8A9E61BCD0B5}"/>
              </a:ext>
            </a:extLst>
          </p:cNvPr>
          <p:cNvSpPr txBox="1"/>
          <p:nvPr/>
        </p:nvSpPr>
        <p:spPr>
          <a:xfrm>
            <a:off x="186262" y="5316509"/>
            <a:ext cx="447699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479 L/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minyak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jelantah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diolah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menjadi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biodiesel.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9 Ton/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Sampah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organik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kini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dimanfaatkan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masyarakat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sendiri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65 L/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gliserol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untuk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campuran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pembuatan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sabun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Kembalinya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fungsi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tanah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dan air.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449C53-0320-46E3-8547-1190AED081D2}"/>
              </a:ext>
            </a:extLst>
          </p:cNvPr>
          <p:cNvSpPr txBox="1"/>
          <p:nvPr/>
        </p:nvSpPr>
        <p:spPr>
          <a:xfrm>
            <a:off x="4959143" y="5488645"/>
            <a:ext cx="3955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160KK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nasabah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bank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sampah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Brangkas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Nikel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(140KK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warga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Kelurahan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Kampung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Enam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, 20KK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pekerja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PT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Pertamina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Replikasi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pengelolaan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sampah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oleh KSM Ramah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Lingkungan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di 20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titik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 di wilayah Kota Tarakan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Nunukan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. </a:t>
            </a:r>
          </a:p>
        </p:txBody>
      </p:sp>
      <p:sp>
        <p:nvSpPr>
          <p:cNvPr id="23" name="Rounded Rectangle 69">
            <a:extLst>
              <a:ext uri="{FF2B5EF4-FFF2-40B4-BE49-F238E27FC236}">
                <a16:creationId xmlns:a16="http://schemas.microsoft.com/office/drawing/2014/main" id="{C3990AF5-C4D6-4110-87BE-873F2A400F6D}"/>
              </a:ext>
            </a:extLst>
          </p:cNvPr>
          <p:cNvSpPr/>
          <p:nvPr/>
        </p:nvSpPr>
        <p:spPr>
          <a:xfrm>
            <a:off x="9037732" y="4268587"/>
            <a:ext cx="2704498" cy="38013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6" name="Rounded Rectangle 13">
            <a:extLst>
              <a:ext uri="{FF2B5EF4-FFF2-40B4-BE49-F238E27FC236}">
                <a16:creationId xmlns:a16="http://schemas.microsoft.com/office/drawing/2014/main" id="{7643F084-AE7A-418C-A31F-BF137FFD4767}"/>
              </a:ext>
            </a:extLst>
          </p:cNvPr>
          <p:cNvSpPr/>
          <p:nvPr/>
        </p:nvSpPr>
        <p:spPr>
          <a:xfrm>
            <a:off x="9088568" y="1138976"/>
            <a:ext cx="2100242" cy="3077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8" name="Rounded Rectangle 11">
            <a:extLst>
              <a:ext uri="{FF2B5EF4-FFF2-40B4-BE49-F238E27FC236}">
                <a16:creationId xmlns:a16="http://schemas.microsoft.com/office/drawing/2014/main" id="{1C4AE3F0-70EB-4954-B545-EEA3F20A0314}"/>
              </a:ext>
            </a:extLst>
          </p:cNvPr>
          <p:cNvSpPr/>
          <p:nvPr/>
        </p:nvSpPr>
        <p:spPr>
          <a:xfrm>
            <a:off x="9085398" y="1590595"/>
            <a:ext cx="2048476" cy="2937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Bapak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Sardji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Sarwan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3A48BB-FE51-4D10-B16A-63850A14A8EA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ADF0E1-084D-4AD7-AF38-5D1951BC746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AA471C1-2685-425D-B4FE-C21265B172AD}"/>
              </a:ext>
            </a:extLst>
          </p:cNvPr>
          <p:cNvSpPr txBox="1"/>
          <p:nvPr/>
        </p:nvSpPr>
        <p:spPr>
          <a:xfrm>
            <a:off x="2017075" y="127665"/>
            <a:ext cx="7673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DEPO BIODIESEL KAMPUNG ENAM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D906CA1-F52E-4D1F-90EA-3491E8F43634}"/>
              </a:ext>
            </a:extLst>
          </p:cNvPr>
          <p:cNvSpPr txBox="1"/>
          <p:nvPr/>
        </p:nvSpPr>
        <p:spPr>
          <a:xfrm>
            <a:off x="9295456" y="1138976"/>
            <a:ext cx="175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PROFIL LOCAL HERO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B1D2D63-9B56-497B-B21C-7E6C5A2D8672}"/>
              </a:ext>
            </a:extLst>
          </p:cNvPr>
          <p:cNvSpPr/>
          <p:nvPr/>
        </p:nvSpPr>
        <p:spPr>
          <a:xfrm>
            <a:off x="8748118" y="1034797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4BD14A-BF2C-4387-850B-969E51DAB040}"/>
              </a:ext>
            </a:extLst>
          </p:cNvPr>
          <p:cNvGrpSpPr/>
          <p:nvPr/>
        </p:nvGrpSpPr>
        <p:grpSpPr>
          <a:xfrm>
            <a:off x="71402" y="3350424"/>
            <a:ext cx="2675704" cy="560036"/>
            <a:chOff x="48479" y="3918691"/>
            <a:chExt cx="2675704" cy="560036"/>
          </a:xfrm>
        </p:grpSpPr>
        <p:sp>
          <p:nvSpPr>
            <p:cNvPr id="45" name="Rounded Rectangle 45">
              <a:extLst>
                <a:ext uri="{FF2B5EF4-FFF2-40B4-BE49-F238E27FC236}">
                  <a16:creationId xmlns:a16="http://schemas.microsoft.com/office/drawing/2014/main" id="{0C8B844F-DD94-4718-A775-75771F4662E8}"/>
                </a:ext>
              </a:extLst>
            </p:cNvPr>
            <p:cNvSpPr/>
            <p:nvPr/>
          </p:nvSpPr>
          <p:spPr>
            <a:xfrm>
              <a:off x="406444" y="3918691"/>
              <a:ext cx="2317739" cy="56003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394ADF9-E469-4710-AEC1-4EED5F62C2DF}"/>
                </a:ext>
              </a:extLst>
            </p:cNvPr>
            <p:cNvSpPr txBox="1"/>
            <p:nvPr/>
          </p:nvSpPr>
          <p:spPr>
            <a:xfrm>
              <a:off x="570790" y="3927662"/>
              <a:ext cx="2132828" cy="52322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rPr>
                <a:t>DAMPAK PROGRAM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rPr>
                <a:t>(SUSTAINABLE COMPASS)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3B4BE6C-BB84-4197-B6BC-96D28B1E1342}"/>
                </a:ext>
              </a:extLst>
            </p:cNvPr>
            <p:cNvSpPr/>
            <p:nvPr/>
          </p:nvSpPr>
          <p:spPr>
            <a:xfrm>
              <a:off x="48479" y="3940909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250D118E-E86F-4E57-8546-38F0CF610F1F}"/>
              </a:ext>
            </a:extLst>
          </p:cNvPr>
          <p:cNvSpPr txBox="1"/>
          <p:nvPr/>
        </p:nvSpPr>
        <p:spPr>
          <a:xfrm>
            <a:off x="76307" y="1482816"/>
            <a:ext cx="2747596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Terbatasnya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TPS (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Tempat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Pengumpulan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Sementara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Tumpukan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Sampah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di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Kampung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Enam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, Kota Tarakan 60 </a:t>
            </a: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ton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/hari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Belum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Adanya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Kelompok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pengelola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sampah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yang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bernilai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ekonomi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Rendahnya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Kepedulian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masyarakat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terhadap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pengolahan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sampah</a:t>
            </a:r>
            <a:endParaRPr kumimoji="0" lang="sv-SE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Belum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Adanya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PERDA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Tentang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Pengolahan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Sampah</a:t>
            </a:r>
            <a:endParaRPr kumimoji="0" lang="fi-FI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94C1B7-DCA1-4D2B-85DA-1B20CAD04A8B}"/>
              </a:ext>
            </a:extLst>
          </p:cNvPr>
          <p:cNvSpPr txBox="1"/>
          <p:nvPr/>
        </p:nvSpPr>
        <p:spPr>
          <a:xfrm>
            <a:off x="9449371" y="4321282"/>
            <a:ext cx="23038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100">
              <a:solidFill>
                <a:schemeClr val="bg1"/>
              </a:solidFill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A737755-F86A-412D-8B34-23DF8A3B4F8F}"/>
              </a:ext>
            </a:extLst>
          </p:cNvPr>
          <p:cNvSpPr/>
          <p:nvPr/>
        </p:nvSpPr>
        <p:spPr>
          <a:xfrm>
            <a:off x="8857309" y="4217102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4F40C50-E50C-489D-AAFE-7D7866758BB5}"/>
              </a:ext>
            </a:extLst>
          </p:cNvPr>
          <p:cNvSpPr txBox="1"/>
          <p:nvPr/>
        </p:nvSpPr>
        <p:spPr>
          <a:xfrm>
            <a:off x="2017075" y="429518"/>
            <a:ext cx="24584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PEP ASET 5 FIELD TARAKAN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140B831-CCD8-42D4-99F7-0F566C3F8C4F}"/>
              </a:ext>
            </a:extLst>
          </p:cNvPr>
          <p:cNvGrpSpPr/>
          <p:nvPr/>
        </p:nvGrpSpPr>
        <p:grpSpPr>
          <a:xfrm>
            <a:off x="25176" y="877825"/>
            <a:ext cx="2089554" cy="657296"/>
            <a:chOff x="20967" y="899253"/>
            <a:chExt cx="2089554" cy="65729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D8FB95C-7EFB-4A0E-8B72-A34BE116D3DF}"/>
                </a:ext>
              </a:extLst>
            </p:cNvPr>
            <p:cNvGrpSpPr/>
            <p:nvPr/>
          </p:nvGrpSpPr>
          <p:grpSpPr>
            <a:xfrm>
              <a:off x="98454" y="1040413"/>
              <a:ext cx="2012067" cy="516136"/>
              <a:chOff x="98454" y="1040413"/>
              <a:chExt cx="2012067" cy="516136"/>
            </a:xfrm>
          </p:grpSpPr>
          <p:sp>
            <p:nvSpPr>
              <p:cNvPr id="27" name="Rounded Rectangle 46">
                <a:extLst>
                  <a:ext uri="{FF2B5EF4-FFF2-40B4-BE49-F238E27FC236}">
                    <a16:creationId xmlns:a16="http://schemas.microsoft.com/office/drawing/2014/main" id="{30C6ACEB-4934-4755-A400-297F7117C5E4}"/>
                  </a:ext>
                </a:extLst>
              </p:cNvPr>
              <p:cNvSpPr/>
              <p:nvPr/>
            </p:nvSpPr>
            <p:spPr>
              <a:xfrm>
                <a:off x="238647" y="1134208"/>
                <a:ext cx="1871874" cy="30475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C603EF8-1867-433B-AE24-8C2A0DE3F0B3}"/>
                  </a:ext>
                </a:extLst>
              </p:cNvPr>
              <p:cNvSpPr txBox="1"/>
              <p:nvPr/>
            </p:nvSpPr>
            <p:spPr>
              <a:xfrm>
                <a:off x="695353" y="1130972"/>
                <a:ext cx="13344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rPr>
                  <a:t>KONDISI AWAL</a:t>
                </a: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BB794485-F1FF-45E5-9390-B79F897178F6}"/>
                  </a:ext>
                </a:extLst>
              </p:cNvPr>
              <p:cNvSpPr/>
              <p:nvPr/>
            </p:nvSpPr>
            <p:spPr>
              <a:xfrm>
                <a:off x="98454" y="1040413"/>
                <a:ext cx="516136" cy="516136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</p:grpSp>
        <p:pic>
          <p:nvPicPr>
            <p:cNvPr id="109" name="Picture 108" descr="A toy figurine of a person and person&#10;&#10;Description automatically generated with low confidence">
              <a:extLst>
                <a:ext uri="{FF2B5EF4-FFF2-40B4-BE49-F238E27FC236}">
                  <a16:creationId xmlns:a16="http://schemas.microsoft.com/office/drawing/2014/main" id="{6FE7B2E6-B912-4036-A543-6AEA487DEA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8527" t="-18204" r="-8289"/>
            <a:stretch/>
          </p:blipFill>
          <p:spPr>
            <a:xfrm>
              <a:off x="20967" y="899253"/>
              <a:ext cx="621894" cy="646332"/>
            </a:xfrm>
            <a:prstGeom prst="ellipse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CFF72A-8985-457B-8FC5-98B690CD317B}"/>
              </a:ext>
            </a:extLst>
          </p:cNvPr>
          <p:cNvGrpSpPr/>
          <p:nvPr/>
        </p:nvGrpSpPr>
        <p:grpSpPr>
          <a:xfrm>
            <a:off x="196699" y="4029403"/>
            <a:ext cx="1002845" cy="261610"/>
            <a:chOff x="185579" y="4478123"/>
            <a:chExt cx="1002845" cy="261610"/>
          </a:xfrm>
        </p:grpSpPr>
        <p:sp>
          <p:nvSpPr>
            <p:cNvPr id="94" name="Rounded Rectangle 93">
              <a:extLst>
                <a:ext uri="{FF2B5EF4-FFF2-40B4-BE49-F238E27FC236}">
                  <a16:creationId xmlns:a16="http://schemas.microsoft.com/office/drawing/2014/main" id="{42AF4767-394B-7E46-8580-C1AB9DF0EDD5}"/>
                </a:ext>
              </a:extLst>
            </p:cNvPr>
            <p:cNvSpPr/>
            <p:nvPr/>
          </p:nvSpPr>
          <p:spPr>
            <a:xfrm>
              <a:off x="185579" y="4516052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542658BA-385E-F241-A860-037C29E86085}"/>
                </a:ext>
              </a:extLst>
            </p:cNvPr>
            <p:cNvSpPr txBox="1"/>
            <p:nvPr/>
          </p:nvSpPr>
          <p:spPr>
            <a:xfrm>
              <a:off x="238647" y="4478123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EKONOMI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933FC1E-E644-4A3F-8008-DB48548F8E36}"/>
              </a:ext>
            </a:extLst>
          </p:cNvPr>
          <p:cNvGrpSpPr/>
          <p:nvPr/>
        </p:nvGrpSpPr>
        <p:grpSpPr>
          <a:xfrm>
            <a:off x="4974186" y="3984765"/>
            <a:ext cx="949777" cy="261610"/>
            <a:chOff x="221465" y="5402068"/>
            <a:chExt cx="949777" cy="261610"/>
          </a:xfrm>
        </p:grpSpPr>
        <p:sp>
          <p:nvSpPr>
            <p:cNvPr id="112" name="Rounded Rectangle 111">
              <a:extLst>
                <a:ext uri="{FF2B5EF4-FFF2-40B4-BE49-F238E27FC236}">
                  <a16:creationId xmlns:a16="http://schemas.microsoft.com/office/drawing/2014/main" id="{E7BDE04C-68A5-6B48-8B60-02D02B471CB9}"/>
                </a:ext>
              </a:extLst>
            </p:cNvPr>
            <p:cNvSpPr/>
            <p:nvPr/>
          </p:nvSpPr>
          <p:spPr>
            <a:xfrm>
              <a:off x="263363" y="5441590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B58AD65-8A15-D749-B7A9-F27534287DAD}"/>
                </a:ext>
              </a:extLst>
            </p:cNvPr>
            <p:cNvSpPr txBox="1"/>
            <p:nvPr/>
          </p:nvSpPr>
          <p:spPr>
            <a:xfrm>
              <a:off x="221465" y="5402068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WELLBEING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AAF1B7-5D40-41E9-B948-F43C2408C703}"/>
              </a:ext>
            </a:extLst>
          </p:cNvPr>
          <p:cNvGrpSpPr/>
          <p:nvPr/>
        </p:nvGrpSpPr>
        <p:grpSpPr>
          <a:xfrm>
            <a:off x="4996067" y="5274106"/>
            <a:ext cx="959704" cy="261610"/>
            <a:chOff x="2870855" y="6096776"/>
            <a:chExt cx="959704" cy="261610"/>
          </a:xfrm>
        </p:grpSpPr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2F3719B3-A1DD-AA42-8E65-C7D8990C2168}"/>
                </a:ext>
              </a:extLst>
            </p:cNvPr>
            <p:cNvSpPr/>
            <p:nvPr/>
          </p:nvSpPr>
          <p:spPr>
            <a:xfrm>
              <a:off x="2870855" y="6143615"/>
              <a:ext cx="793786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70B5330-BA99-3D4F-8DB5-0F204495545A}"/>
                </a:ext>
              </a:extLst>
            </p:cNvPr>
            <p:cNvSpPr txBox="1"/>
            <p:nvPr/>
          </p:nvSpPr>
          <p:spPr>
            <a:xfrm>
              <a:off x="2967060" y="6096776"/>
              <a:ext cx="8634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SOSIAL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1F6000-D881-4AEE-B191-9041F9FA1E3C}"/>
              </a:ext>
            </a:extLst>
          </p:cNvPr>
          <p:cNvGrpSpPr/>
          <p:nvPr/>
        </p:nvGrpSpPr>
        <p:grpSpPr>
          <a:xfrm>
            <a:off x="200042" y="5113574"/>
            <a:ext cx="865981" cy="261610"/>
            <a:chOff x="2877882" y="4448371"/>
            <a:chExt cx="865981" cy="261610"/>
          </a:xfrm>
        </p:grpSpPr>
        <p:sp>
          <p:nvSpPr>
            <p:cNvPr id="111" name="Rounded Rectangle 110">
              <a:extLst>
                <a:ext uri="{FF2B5EF4-FFF2-40B4-BE49-F238E27FC236}">
                  <a16:creationId xmlns:a16="http://schemas.microsoft.com/office/drawing/2014/main" id="{2D50AB0E-F588-F444-B206-2DF2FD13AF10}"/>
                </a:ext>
              </a:extLst>
            </p:cNvPr>
            <p:cNvSpPr/>
            <p:nvPr/>
          </p:nvSpPr>
          <p:spPr>
            <a:xfrm>
              <a:off x="2877882" y="449613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4FD1C00-C017-A340-BC94-DE644A55FE5F}"/>
                </a:ext>
              </a:extLst>
            </p:cNvPr>
            <p:cNvSpPr txBox="1"/>
            <p:nvPr/>
          </p:nvSpPr>
          <p:spPr>
            <a:xfrm>
              <a:off x="2923920" y="4448371"/>
              <a:ext cx="79486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NATURE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4884B3D-EC90-4E20-B3A4-08C7C8248FBF}"/>
              </a:ext>
            </a:extLst>
          </p:cNvPr>
          <p:cNvGrpSpPr/>
          <p:nvPr/>
        </p:nvGrpSpPr>
        <p:grpSpPr>
          <a:xfrm>
            <a:off x="2801167" y="1598478"/>
            <a:ext cx="486030" cy="261610"/>
            <a:chOff x="5972408" y="1500356"/>
            <a:chExt cx="663318" cy="357038"/>
          </a:xfrm>
        </p:grpSpPr>
        <p:sp>
          <p:nvSpPr>
            <p:cNvPr id="71" name="Rounded Rectangle 88">
              <a:extLst>
                <a:ext uri="{FF2B5EF4-FFF2-40B4-BE49-F238E27FC236}">
                  <a16:creationId xmlns:a16="http://schemas.microsoft.com/office/drawing/2014/main" id="{125FC685-2235-45E1-83DC-8814F6A5BDE4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6FC5EFC-75D9-49F4-AF3E-51C46E90C0E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2016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E2CD62D7-7913-4839-8E0D-0381E1DD6D62}"/>
              </a:ext>
            </a:extLst>
          </p:cNvPr>
          <p:cNvSpPr txBox="1"/>
          <p:nvPr/>
        </p:nvSpPr>
        <p:spPr>
          <a:xfrm>
            <a:off x="2801167" y="1814398"/>
            <a:ext cx="242170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938" marR="0" lvl="0" indent="-1349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Pelatihan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dan study banding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pengolahan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minyak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jelantah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menjadi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biodiesel (Bogor)</a:t>
            </a:r>
          </a:p>
          <a:p>
            <a:pPr marL="134938" marR="0" lvl="0" indent="-1349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Brangkas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Nikel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dibentuk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sebagai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pengolahan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Enbarter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Helvetica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A7D3805A-317A-43BE-A5C7-33FABAF3B62D}"/>
              </a:ext>
            </a:extLst>
          </p:cNvPr>
          <p:cNvGrpSpPr/>
          <p:nvPr/>
        </p:nvGrpSpPr>
        <p:grpSpPr>
          <a:xfrm>
            <a:off x="2806513" y="2742896"/>
            <a:ext cx="486030" cy="261610"/>
            <a:chOff x="5972408" y="1500356"/>
            <a:chExt cx="663318" cy="357038"/>
          </a:xfrm>
        </p:grpSpPr>
        <p:sp>
          <p:nvSpPr>
            <p:cNvPr id="75" name="Rounded Rectangle 88">
              <a:extLst>
                <a:ext uri="{FF2B5EF4-FFF2-40B4-BE49-F238E27FC236}">
                  <a16:creationId xmlns:a16="http://schemas.microsoft.com/office/drawing/2014/main" id="{46CC39CC-1F3F-4440-943E-0BB245615D12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0EEF810-E246-4865-8E25-130DFE2CF89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2017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ABF6D652-1FD0-4414-9925-53CE63A2598B}"/>
              </a:ext>
            </a:extLst>
          </p:cNvPr>
          <p:cNvSpPr txBox="1"/>
          <p:nvPr/>
        </p:nvSpPr>
        <p:spPr>
          <a:xfrm>
            <a:off x="2806514" y="2929354"/>
            <a:ext cx="24788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Inovasi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bioethanol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dari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limbah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rumput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laut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sebagai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campuran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biodiesel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berhasil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membuat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alat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pengolahan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biodiesel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Biodiesel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sebagai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pengganti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bahan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bakar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solar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F7163A-4E3B-481D-8C33-34A5AA273A28}"/>
              </a:ext>
            </a:extLst>
          </p:cNvPr>
          <p:cNvGrpSpPr/>
          <p:nvPr/>
        </p:nvGrpSpPr>
        <p:grpSpPr>
          <a:xfrm>
            <a:off x="5222873" y="1029656"/>
            <a:ext cx="486030" cy="261610"/>
            <a:chOff x="5972408" y="1500356"/>
            <a:chExt cx="663318" cy="357038"/>
          </a:xfrm>
        </p:grpSpPr>
        <p:sp>
          <p:nvSpPr>
            <p:cNvPr id="81" name="Rounded Rectangle 88">
              <a:extLst>
                <a:ext uri="{FF2B5EF4-FFF2-40B4-BE49-F238E27FC236}">
                  <a16:creationId xmlns:a16="http://schemas.microsoft.com/office/drawing/2014/main" id="{755B6C87-CAC1-4426-8161-BFDA72D08F99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F9B10BE-011B-48DB-AD28-DDFE5330501D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2018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C9CE4711-7B42-4701-A4DB-6746F211E1AE}"/>
              </a:ext>
            </a:extLst>
          </p:cNvPr>
          <p:cNvSpPr txBox="1"/>
          <p:nvPr/>
        </p:nvSpPr>
        <p:spPr>
          <a:xfrm>
            <a:off x="5161645" y="1213741"/>
            <a:ext cx="35102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Inovasi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alat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untuk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mempercepat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proses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pemisahan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minyak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jelantah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Pemanfaatan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limbah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biodiesel (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gliserol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)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menjadi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sabun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Sertifikasi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dan uji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kandungan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biodiesel B10 dan B20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Terciptanya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creating shared value (CSV)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antara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dengan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perusahaan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CC077A57-7D8F-4455-B1E6-C74660F8B357}"/>
              </a:ext>
            </a:extLst>
          </p:cNvPr>
          <p:cNvGrpSpPr/>
          <p:nvPr/>
        </p:nvGrpSpPr>
        <p:grpSpPr>
          <a:xfrm>
            <a:off x="5232839" y="2327572"/>
            <a:ext cx="486030" cy="261610"/>
            <a:chOff x="5972408" y="1500356"/>
            <a:chExt cx="663318" cy="357038"/>
          </a:xfrm>
        </p:grpSpPr>
        <p:sp>
          <p:nvSpPr>
            <p:cNvPr id="87" name="Rounded Rectangle 88">
              <a:extLst>
                <a:ext uri="{FF2B5EF4-FFF2-40B4-BE49-F238E27FC236}">
                  <a16:creationId xmlns:a16="http://schemas.microsoft.com/office/drawing/2014/main" id="{2B012686-7A42-4AC2-8430-25D090BB5FD0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D31EB05-A7F2-45B3-ADE9-5A4775CB488B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2019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ACE91A1E-3A66-4E44-8386-0482656090CF}"/>
              </a:ext>
            </a:extLst>
          </p:cNvPr>
          <p:cNvSpPr txBox="1"/>
          <p:nvPr/>
        </p:nvSpPr>
        <p:spPr>
          <a:xfrm>
            <a:off x="5157442" y="2505822"/>
            <a:ext cx="32581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Pemanfaatan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biodiesel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secara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luas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(Mitra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Binaan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Tarakan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Field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dan DLH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Tarakan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)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Sabun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gliserol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dipasarkan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secara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sv-SE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luas</a:t>
            </a: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. 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E208A60-C1F8-45C4-B2CF-CBBC191DB68D}"/>
              </a:ext>
            </a:extLst>
          </p:cNvPr>
          <p:cNvGrpSpPr/>
          <p:nvPr/>
        </p:nvGrpSpPr>
        <p:grpSpPr>
          <a:xfrm>
            <a:off x="5251886" y="3133656"/>
            <a:ext cx="486030" cy="261610"/>
            <a:chOff x="5972408" y="1500356"/>
            <a:chExt cx="663318" cy="392742"/>
          </a:xfrm>
        </p:grpSpPr>
        <p:sp>
          <p:nvSpPr>
            <p:cNvPr id="98" name="Rounded Rectangle 88">
              <a:extLst>
                <a:ext uri="{FF2B5EF4-FFF2-40B4-BE49-F238E27FC236}">
                  <a16:creationId xmlns:a16="http://schemas.microsoft.com/office/drawing/2014/main" id="{223EC0CD-E000-45F4-91FF-D8294EB56CDA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C626D70-8B4B-4192-BD06-6BF9ABC398A4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92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2020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88C9A98D-2216-423A-B15B-D04E0B25D13B}"/>
              </a:ext>
            </a:extLst>
          </p:cNvPr>
          <p:cNvSpPr txBox="1"/>
          <p:nvPr/>
        </p:nvSpPr>
        <p:spPr>
          <a:xfrm>
            <a:off x="5176488" y="3327807"/>
            <a:ext cx="32390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KSM Ramah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Lingkungan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menjadi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pusat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edukasi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dan 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percontohan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pengelolaan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sampah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perkotaan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Helvetica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39DC133-82AF-4065-87D4-C3029D5D54D7}"/>
              </a:ext>
            </a:extLst>
          </p:cNvPr>
          <p:cNvSpPr txBox="1"/>
          <p:nvPr/>
        </p:nvSpPr>
        <p:spPr>
          <a:xfrm>
            <a:off x="9416147" y="1874071"/>
            <a:ext cx="20265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Ketua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KSM Ramah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Lingkungan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Kampung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Enam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49CBFD51-2DEB-0F43-B14A-52067E36B57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3379" y="6394449"/>
            <a:ext cx="2247900" cy="2159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BD4FA3F-39B9-4217-A928-5242419DEE09}"/>
              </a:ext>
            </a:extLst>
          </p:cNvPr>
          <p:cNvGrpSpPr/>
          <p:nvPr/>
        </p:nvGrpSpPr>
        <p:grpSpPr>
          <a:xfrm>
            <a:off x="2792100" y="1019112"/>
            <a:ext cx="1703093" cy="524912"/>
            <a:chOff x="3247816" y="1004693"/>
            <a:chExt cx="1703093" cy="52491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8F3321F-577B-434C-897F-D69052D4B7B2}"/>
                </a:ext>
              </a:extLst>
            </p:cNvPr>
            <p:cNvGrpSpPr/>
            <p:nvPr/>
          </p:nvGrpSpPr>
          <p:grpSpPr>
            <a:xfrm>
              <a:off x="3247816" y="1013469"/>
              <a:ext cx="1703093" cy="516136"/>
              <a:chOff x="3247816" y="1013469"/>
              <a:chExt cx="1703093" cy="516136"/>
            </a:xfrm>
          </p:grpSpPr>
          <p:sp>
            <p:nvSpPr>
              <p:cNvPr id="26" name="Rounded Rectangle 56">
                <a:extLst>
                  <a:ext uri="{FF2B5EF4-FFF2-40B4-BE49-F238E27FC236}">
                    <a16:creationId xmlns:a16="http://schemas.microsoft.com/office/drawing/2014/main" id="{0C4FB0FB-AB0F-4B6D-9542-8C752A1F32E0}"/>
                  </a:ext>
                </a:extLst>
              </p:cNvPr>
              <p:cNvSpPr/>
              <p:nvPr/>
            </p:nvSpPr>
            <p:spPr>
              <a:xfrm>
                <a:off x="3479560" y="1138893"/>
                <a:ext cx="1471349" cy="30261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24F9A85-1439-4FD0-9609-1481E002C092}"/>
                  </a:ext>
                </a:extLst>
              </p:cNvPr>
              <p:cNvSpPr txBox="1"/>
              <p:nvPr/>
            </p:nvSpPr>
            <p:spPr>
              <a:xfrm>
                <a:off x="3824802" y="1131561"/>
                <a:ext cx="10000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rPr>
                  <a:t>ROADMAP</a:t>
                </a: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0CD83064-05DB-4EE5-A76A-091CCFEE5007}"/>
                  </a:ext>
                </a:extLst>
              </p:cNvPr>
              <p:cNvSpPr/>
              <p:nvPr/>
            </p:nvSpPr>
            <p:spPr>
              <a:xfrm>
                <a:off x="3247816" y="1013469"/>
                <a:ext cx="516136" cy="516136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</p:grpSp>
        <p:pic>
          <p:nvPicPr>
            <p:cNvPr id="104" name="Picture 10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227CE01-59D7-3640-94FB-3E3BD26B66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50706" y="1004693"/>
              <a:ext cx="298178" cy="505867"/>
            </a:xfrm>
            <a:prstGeom prst="rect">
              <a:avLst/>
            </a:prstGeom>
          </p:spPr>
        </p:pic>
      </p:grpSp>
      <p:pic>
        <p:nvPicPr>
          <p:cNvPr id="105" name="Picture 104" descr="Icon&#10;&#10;Description automatically generated with medium confidence">
            <a:extLst>
              <a:ext uri="{FF2B5EF4-FFF2-40B4-BE49-F238E27FC236}">
                <a16:creationId xmlns:a16="http://schemas.microsoft.com/office/drawing/2014/main" id="{42581006-D43E-704D-BD2B-95EDDA69F54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227" y="3451055"/>
            <a:ext cx="511876" cy="399809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3C6BC5AD-EBD2-5F45-AB8E-A863AE699D2C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29" y="3359395"/>
            <a:ext cx="198468" cy="542631"/>
          </a:xfrm>
          <a:prstGeom prst="rect">
            <a:avLst/>
          </a:prstGeom>
        </p:spPr>
      </p:pic>
      <p:pic>
        <p:nvPicPr>
          <p:cNvPr id="107" name="Picture 106" descr="A picture containing text&#10;&#10;Description automatically generated">
            <a:extLst>
              <a:ext uri="{FF2B5EF4-FFF2-40B4-BE49-F238E27FC236}">
                <a16:creationId xmlns:a16="http://schemas.microsoft.com/office/drawing/2014/main" id="{44878CCA-94A3-4141-9ABE-B6C8756F6C19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8870543" y="4240332"/>
            <a:ext cx="489669" cy="484933"/>
          </a:xfrm>
          <a:prstGeom prst="ellipse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7412B4C9-77A8-7B4E-99AD-66E4FFDCC69C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48118" y="985755"/>
            <a:ext cx="538079" cy="551934"/>
          </a:xfrm>
          <a:prstGeom prst="ellipse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1516A372-68E1-453F-B39E-078DD2AAD82B}"/>
              </a:ext>
            </a:extLst>
          </p:cNvPr>
          <p:cNvGrpSpPr/>
          <p:nvPr/>
        </p:nvGrpSpPr>
        <p:grpSpPr>
          <a:xfrm>
            <a:off x="8767250" y="2274848"/>
            <a:ext cx="2042406" cy="516136"/>
            <a:chOff x="10981486" y="2933543"/>
            <a:chExt cx="2042406" cy="516136"/>
          </a:xfrm>
        </p:grpSpPr>
        <p:sp>
          <p:nvSpPr>
            <p:cNvPr id="103" name="Rounded Rectangle 66">
              <a:extLst>
                <a:ext uri="{FF2B5EF4-FFF2-40B4-BE49-F238E27FC236}">
                  <a16:creationId xmlns:a16="http://schemas.microsoft.com/office/drawing/2014/main" id="{16C41663-CF40-4097-86E5-0572863B0461}"/>
                </a:ext>
              </a:extLst>
            </p:cNvPr>
            <p:cNvSpPr/>
            <p:nvPr/>
          </p:nvSpPr>
          <p:spPr>
            <a:xfrm>
              <a:off x="11108184" y="3028443"/>
              <a:ext cx="1658371" cy="30475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41B131CB-9241-4FE9-91C4-96D1FEA68596}"/>
                </a:ext>
              </a:extLst>
            </p:cNvPr>
            <p:cNvSpPr txBox="1"/>
            <p:nvPr/>
          </p:nvSpPr>
          <p:spPr>
            <a:xfrm>
              <a:off x="11582328" y="3037722"/>
              <a:ext cx="10694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AWARDING</a:t>
              </a: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8AA27EC4-78EA-4C72-8F4E-9125B91E2151}"/>
                </a:ext>
              </a:extLst>
            </p:cNvPr>
            <p:cNvSpPr/>
            <p:nvPr/>
          </p:nvSpPr>
          <p:spPr>
            <a:xfrm>
              <a:off x="10981486" y="2933543"/>
              <a:ext cx="516136" cy="516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pic>
          <p:nvPicPr>
            <p:cNvPr id="125" name="Picture 124">
              <a:extLst>
                <a:ext uri="{FF2B5EF4-FFF2-40B4-BE49-F238E27FC236}">
                  <a16:creationId xmlns:a16="http://schemas.microsoft.com/office/drawing/2014/main" id="{7A9EE0DA-07EA-4349-A812-B873D61BEA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651788" y="2934995"/>
              <a:ext cx="372104" cy="507977"/>
            </a:xfrm>
            <a:prstGeom prst="rect">
              <a:avLst/>
            </a:prstGeom>
          </p:spPr>
        </p:pic>
        <p:pic>
          <p:nvPicPr>
            <p:cNvPr id="126" name="Picture 125" descr="Icon&#10;&#10;Description automatically generated">
              <a:extLst>
                <a:ext uri="{FF2B5EF4-FFF2-40B4-BE49-F238E27FC236}">
                  <a16:creationId xmlns:a16="http://schemas.microsoft.com/office/drawing/2014/main" id="{35E8467D-6A88-4BE5-928C-76E7DA343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990322" y="3101704"/>
              <a:ext cx="309311" cy="347975"/>
            </a:xfrm>
            <a:prstGeom prst="rect">
              <a:avLst/>
            </a:prstGeom>
          </p:spPr>
        </p:pic>
        <p:pic>
          <p:nvPicPr>
            <p:cNvPr id="127" name="Picture 126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08DE7690-5BAC-4DAA-8391-8FC06AB8D9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4775" t="-6313" r="-21448"/>
            <a:stretch/>
          </p:blipFill>
          <p:spPr>
            <a:xfrm>
              <a:off x="11031610" y="2977506"/>
              <a:ext cx="471517" cy="466969"/>
            </a:xfrm>
            <a:prstGeom prst="ellipse">
              <a:avLst/>
            </a:prstGeom>
          </p:spPr>
        </p:pic>
      </p:grpSp>
      <p:sp>
        <p:nvSpPr>
          <p:cNvPr id="133" name="TextBox 132">
            <a:extLst>
              <a:ext uri="{FF2B5EF4-FFF2-40B4-BE49-F238E27FC236}">
                <a16:creationId xmlns:a16="http://schemas.microsoft.com/office/drawing/2014/main" id="{E66572FE-F243-4A57-84DF-BB1DE8A1F71F}"/>
              </a:ext>
            </a:extLst>
          </p:cNvPr>
          <p:cNvSpPr txBox="1"/>
          <p:nvPr/>
        </p:nvSpPr>
        <p:spPr>
          <a:xfrm>
            <a:off x="8695313" y="2796295"/>
            <a:ext cx="37697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Penghargaan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Tarakan Lestari Awards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Peduli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Lingkungan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&amp;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Kebersihan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(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Gubernur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Kalimantan Utara) &amp;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Kandidat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Proklim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Prov.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KalTara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2017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Penghargaan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Kampung Hijau Prov.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Kaltara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2018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Penghargaan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Kalpataru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Penghargaan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Kampung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Iklim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Madya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Kementerian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Lingkungan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Hidup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ISDA Award – Platinum, Nusantara CSR Awards</a:t>
            </a:r>
          </a:p>
        </p:txBody>
      </p:sp>
      <p:pic>
        <p:nvPicPr>
          <p:cNvPr id="135" name="Picture 134" descr="Text&#10;&#10;Description automatically generated">
            <a:extLst>
              <a:ext uri="{FF2B5EF4-FFF2-40B4-BE49-F238E27FC236}">
                <a16:creationId xmlns:a16="http://schemas.microsoft.com/office/drawing/2014/main" id="{57372A5E-45DD-4AD6-803F-912E71837301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55771" y="3808026"/>
            <a:ext cx="397254" cy="397254"/>
          </a:xfrm>
          <a:prstGeom prst="rect">
            <a:avLst/>
          </a:prstGeom>
        </p:spPr>
      </p:pic>
      <p:pic>
        <p:nvPicPr>
          <p:cNvPr id="136" name="Picture 135" descr="Icon&#10;&#10;Description automatically generated with low confidence">
            <a:extLst>
              <a:ext uri="{FF2B5EF4-FFF2-40B4-BE49-F238E27FC236}">
                <a16:creationId xmlns:a16="http://schemas.microsoft.com/office/drawing/2014/main" id="{781AC30B-A31D-41F7-950F-7B381919F275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5709" y="3808026"/>
            <a:ext cx="397254" cy="397254"/>
          </a:xfrm>
          <a:prstGeom prst="rect">
            <a:avLst/>
          </a:prstGeom>
        </p:spPr>
      </p:pic>
      <p:pic>
        <p:nvPicPr>
          <p:cNvPr id="137" name="Picture 136" descr="Icon&#10;&#10;Description automatically generated with low confidence">
            <a:extLst>
              <a:ext uri="{FF2B5EF4-FFF2-40B4-BE49-F238E27FC236}">
                <a16:creationId xmlns:a16="http://schemas.microsoft.com/office/drawing/2014/main" id="{B018FF21-0A2A-428A-9944-94373E958F9E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2466" y="3807305"/>
            <a:ext cx="397254" cy="397254"/>
          </a:xfrm>
          <a:prstGeom prst="rect">
            <a:avLst/>
          </a:prstGeom>
        </p:spPr>
      </p:pic>
      <p:pic>
        <p:nvPicPr>
          <p:cNvPr id="138" name="Picture 137" descr="A picture containing text&#10;&#10;Description automatically generated">
            <a:extLst>
              <a:ext uri="{FF2B5EF4-FFF2-40B4-BE49-F238E27FC236}">
                <a16:creationId xmlns:a16="http://schemas.microsoft.com/office/drawing/2014/main" id="{02DBCD0D-4C14-4C19-88BD-EBFCE2B29887}"/>
              </a:ext>
            </a:extLst>
          </p:cNvPr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9016" y="3807305"/>
            <a:ext cx="397254" cy="397254"/>
          </a:xfrm>
          <a:prstGeom prst="rect">
            <a:avLst/>
          </a:prstGeom>
        </p:spPr>
      </p:pic>
      <p:pic>
        <p:nvPicPr>
          <p:cNvPr id="139" name="Picture 138" descr="Icon&#10;&#10;Description automatically generated with medium confidence">
            <a:extLst>
              <a:ext uri="{FF2B5EF4-FFF2-40B4-BE49-F238E27FC236}">
                <a16:creationId xmlns:a16="http://schemas.microsoft.com/office/drawing/2014/main" id="{0EFCD413-4665-4583-89B4-FB2E50CF2D82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2401" y="3807305"/>
            <a:ext cx="397254" cy="397254"/>
          </a:xfrm>
          <a:prstGeom prst="rect">
            <a:avLst/>
          </a:prstGeom>
        </p:spPr>
      </p:pic>
      <p:sp>
        <p:nvSpPr>
          <p:cNvPr id="128" name="Rounded Rectangle 85">
            <a:extLst>
              <a:ext uri="{FF2B5EF4-FFF2-40B4-BE49-F238E27FC236}">
                <a16:creationId xmlns:a16="http://schemas.microsoft.com/office/drawing/2014/main" id="{6C7E8987-EF31-EC45-A56B-A71A94E485C2}"/>
              </a:ext>
            </a:extLst>
          </p:cNvPr>
          <p:cNvSpPr/>
          <p:nvPr/>
        </p:nvSpPr>
        <p:spPr>
          <a:xfrm>
            <a:off x="-857114" y="182312"/>
            <a:ext cx="2776284" cy="57827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9DF4D7B-9DF3-8648-8AA3-BF38FCB72F18}"/>
              </a:ext>
            </a:extLst>
          </p:cNvPr>
          <p:cNvSpPr txBox="1"/>
          <p:nvPr/>
        </p:nvSpPr>
        <p:spPr>
          <a:xfrm>
            <a:off x="116274" y="2374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BERDIKARI</a:t>
            </a:r>
          </a:p>
        </p:txBody>
      </p:sp>
      <p:pic>
        <p:nvPicPr>
          <p:cNvPr id="9" name="Picture 8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722597B2-196B-E240-B17A-36C7FC2BA612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64903" y="4916661"/>
            <a:ext cx="1145585" cy="914479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2F36290E-F574-3642-8410-4362B9D61813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17374" y="1621735"/>
            <a:ext cx="527055" cy="527055"/>
          </a:xfrm>
          <a:prstGeom prst="ellips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8A9998-66E0-724F-AA98-8459E614FDA2}"/>
              </a:ext>
            </a:extLst>
          </p:cNvPr>
          <p:cNvSpPr txBox="1"/>
          <p:nvPr/>
        </p:nvSpPr>
        <p:spPr>
          <a:xfrm>
            <a:off x="10317880" y="4899150"/>
            <a:ext cx="15971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4"/>
              </a:rPr>
              <a:t>https://kumparan.com/kumparanbisnis/cerita-sardji-sarwan-sulap-minyak-jelantah-jadi-biodiesel-b80-1sIMxLMv2qT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5"/>
              </a:rPr>
              <a:t>https://www.antaranews.com/berita/1174920/di-tangan-ksm-ramah-lingkungan-tarakan-minyak-jelantah-jadi-biodiesel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B355E307-F8EE-4825-85DA-6DCEA8C5C061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7818" y="3811079"/>
            <a:ext cx="407869" cy="404935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175356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D5A329EA-6A88-1049-9C67-F124F1430409}"/>
              </a:ext>
            </a:extLst>
          </p:cNvPr>
          <p:cNvSpPr/>
          <p:nvPr/>
        </p:nvSpPr>
        <p:spPr>
          <a:xfrm>
            <a:off x="7806991" y="5024112"/>
            <a:ext cx="3833924" cy="2078997"/>
          </a:xfrm>
          <a:prstGeom prst="roundRect">
            <a:avLst>
              <a:gd name="adj" fmla="val 516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69">
            <a:extLst>
              <a:ext uri="{FF2B5EF4-FFF2-40B4-BE49-F238E27FC236}">
                <a16:creationId xmlns:a16="http://schemas.microsoft.com/office/drawing/2014/main" id="{0B978D91-2877-5644-858A-12FDDAF55321}"/>
              </a:ext>
            </a:extLst>
          </p:cNvPr>
          <p:cNvSpPr/>
          <p:nvPr/>
        </p:nvSpPr>
        <p:spPr>
          <a:xfrm>
            <a:off x="7771573" y="4958957"/>
            <a:ext cx="3311554" cy="38013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1339A87D-83AA-284B-843A-B5E961938D0E}"/>
              </a:ext>
            </a:extLst>
          </p:cNvPr>
          <p:cNvSpPr/>
          <p:nvPr/>
        </p:nvSpPr>
        <p:spPr>
          <a:xfrm>
            <a:off x="7582440" y="4896556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42CDB6-414A-CC49-8F10-93155C79453D}"/>
              </a:ext>
            </a:extLst>
          </p:cNvPr>
          <p:cNvSpPr/>
          <p:nvPr/>
        </p:nvSpPr>
        <p:spPr>
          <a:xfrm>
            <a:off x="-19693" y="6146800"/>
            <a:ext cx="12230748" cy="71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95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E9CC90A-5971-7A4D-9A6A-9E79C5361B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96199" y="6321242"/>
            <a:ext cx="400275" cy="401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D512E0-8864-B741-9654-50E874F5F83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5985"/>
            <a:ext cx="1795986" cy="81201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1E28FFC7-DB83-4440-8943-D1A76F892802}"/>
              </a:ext>
            </a:extLst>
          </p:cNvPr>
          <p:cNvSpPr txBox="1"/>
          <p:nvPr/>
        </p:nvSpPr>
        <p:spPr>
          <a:xfrm>
            <a:off x="32751" y="4436212"/>
            <a:ext cx="37882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IDR 180 Juta/Tahun10%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Pendapatan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rata-rata Badan Usaha Milik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Desa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(BUMDES)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IDR 2,7 Juta/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Tahun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Kelompok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 SHS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Arial" panose="020B0604020202020204" pitchFamily="34" charset="0"/>
              </a:rPr>
              <a:t>Komunal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F92B60-6E53-48D5-8AAA-A372B9CCB007}"/>
              </a:ext>
            </a:extLst>
          </p:cNvPr>
          <p:cNvSpPr txBox="1"/>
          <p:nvPr/>
        </p:nvSpPr>
        <p:spPr>
          <a:xfrm>
            <a:off x="63613" y="5306822"/>
            <a:ext cx="35138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270 KK menikmati fasilitas penerangan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270 KK menikmati Layanan kesehatan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156 Jiwa menikmati air bersih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75B296-72FC-40A1-9931-8A9E61BCD0B5}"/>
              </a:ext>
            </a:extLst>
          </p:cNvPr>
          <p:cNvSpPr txBox="1"/>
          <p:nvPr/>
        </p:nvSpPr>
        <p:spPr>
          <a:xfrm>
            <a:off x="3580020" y="4412502"/>
            <a:ext cx="3833924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80 %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penurunan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Emisi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yang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dihasilkan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dari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genset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1.500 kg/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Bulan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Pemanfaatan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Kotoran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Sapi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Sebagai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Pupuk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449C53-0320-46E3-8547-1190AED081D2}"/>
              </a:ext>
            </a:extLst>
          </p:cNvPr>
          <p:cNvSpPr txBox="1"/>
          <p:nvPr/>
        </p:nvSpPr>
        <p:spPr>
          <a:xfrm>
            <a:off x="3624702" y="5152472"/>
            <a:ext cx="3218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50 KK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Penerima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Manfaat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SHS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22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Pengurus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BUMdes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10 Kader First Aider dan10 Kader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Posyandu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4 Kader Tim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Tangap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Darurat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26" name="Rounded Rectangle 56">
            <a:extLst>
              <a:ext uri="{FF2B5EF4-FFF2-40B4-BE49-F238E27FC236}">
                <a16:creationId xmlns:a16="http://schemas.microsoft.com/office/drawing/2014/main" id="{0C4FB0FB-AB0F-4B6D-9542-8C752A1F32E0}"/>
              </a:ext>
            </a:extLst>
          </p:cNvPr>
          <p:cNvSpPr/>
          <p:nvPr/>
        </p:nvSpPr>
        <p:spPr>
          <a:xfrm>
            <a:off x="2811930" y="1138893"/>
            <a:ext cx="1471349" cy="30261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3A48BB-FE51-4D10-B16A-63850A14A8EA}"/>
              </a:ext>
            </a:extLst>
          </p:cNvPr>
          <p:cNvSpPr/>
          <p:nvPr/>
        </p:nvSpPr>
        <p:spPr>
          <a:xfrm>
            <a:off x="0" y="3334"/>
            <a:ext cx="12192000" cy="9298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95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ADF0E1-084D-4AD7-AF38-5D1951BC746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453" y="0"/>
            <a:ext cx="2422602" cy="71120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AA471C1-2685-425D-B4FE-C21265B172AD}"/>
              </a:ext>
            </a:extLst>
          </p:cNvPr>
          <p:cNvSpPr txBox="1"/>
          <p:nvPr/>
        </p:nvSpPr>
        <p:spPr>
          <a:xfrm>
            <a:off x="1989867" y="142041"/>
            <a:ext cx="7673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DESA MANDIRI ENERGI LISTRIK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24F9A85-1439-4FD0-9609-1481E002C092}"/>
              </a:ext>
            </a:extLst>
          </p:cNvPr>
          <p:cNvSpPr txBox="1"/>
          <p:nvPr/>
        </p:nvSpPr>
        <p:spPr>
          <a:xfrm>
            <a:off x="3157172" y="1131561"/>
            <a:ext cx="10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ROADMAP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CD83064-05DB-4EE5-A76A-091CCFEE5007}"/>
              </a:ext>
            </a:extLst>
          </p:cNvPr>
          <p:cNvSpPr/>
          <p:nvPr/>
        </p:nvSpPr>
        <p:spPr>
          <a:xfrm>
            <a:off x="2580186" y="1013469"/>
            <a:ext cx="516136" cy="516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50D118E-E86F-4E57-8546-38F0CF610F1F}"/>
              </a:ext>
            </a:extLst>
          </p:cNvPr>
          <p:cNvSpPr txBox="1"/>
          <p:nvPr/>
        </p:nvSpPr>
        <p:spPr>
          <a:xfrm>
            <a:off x="198493" y="1671843"/>
            <a:ext cx="2413722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Akses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JalanTerbatas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Tidak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Ada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Penerangan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Listrik &amp; Air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Bersih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Minimnya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Sarana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Pendidikandan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Kesehatan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Minimnya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Eksistensi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Kurangnya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Keterampilan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Bertani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Kondisi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Lahan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Gambut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4F40C50-E50C-489D-AAFE-7D7866758BB5}"/>
              </a:ext>
            </a:extLst>
          </p:cNvPr>
          <p:cNvSpPr txBox="1"/>
          <p:nvPr/>
        </p:nvSpPr>
        <p:spPr>
          <a:xfrm>
            <a:off x="2008018" y="418705"/>
            <a:ext cx="24584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rPr>
              <a:t>PEP ASET 5 FIELD TARAKAN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+mn-ea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140B831-CCD8-42D4-99F7-0F566C3F8C4F}"/>
              </a:ext>
            </a:extLst>
          </p:cNvPr>
          <p:cNvGrpSpPr/>
          <p:nvPr/>
        </p:nvGrpSpPr>
        <p:grpSpPr>
          <a:xfrm>
            <a:off x="67770" y="925314"/>
            <a:ext cx="2089554" cy="657296"/>
            <a:chOff x="20967" y="899253"/>
            <a:chExt cx="2089554" cy="65729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D8FB95C-7EFB-4A0E-8B72-A34BE116D3DF}"/>
                </a:ext>
              </a:extLst>
            </p:cNvPr>
            <p:cNvGrpSpPr/>
            <p:nvPr/>
          </p:nvGrpSpPr>
          <p:grpSpPr>
            <a:xfrm>
              <a:off x="98454" y="1040413"/>
              <a:ext cx="2012067" cy="516136"/>
              <a:chOff x="98454" y="1040413"/>
              <a:chExt cx="2012067" cy="516136"/>
            </a:xfrm>
          </p:grpSpPr>
          <p:sp>
            <p:nvSpPr>
              <p:cNvPr id="27" name="Rounded Rectangle 46">
                <a:extLst>
                  <a:ext uri="{FF2B5EF4-FFF2-40B4-BE49-F238E27FC236}">
                    <a16:creationId xmlns:a16="http://schemas.microsoft.com/office/drawing/2014/main" id="{30C6ACEB-4934-4755-A400-297F7117C5E4}"/>
                  </a:ext>
                </a:extLst>
              </p:cNvPr>
              <p:cNvSpPr/>
              <p:nvPr/>
            </p:nvSpPr>
            <p:spPr>
              <a:xfrm>
                <a:off x="238647" y="1134208"/>
                <a:ext cx="1871874" cy="30475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C603EF8-1867-433B-AE24-8C2A0DE3F0B3}"/>
                  </a:ext>
                </a:extLst>
              </p:cNvPr>
              <p:cNvSpPr txBox="1"/>
              <p:nvPr/>
            </p:nvSpPr>
            <p:spPr>
              <a:xfrm>
                <a:off x="695353" y="1130972"/>
                <a:ext cx="13344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rPr>
                  <a:t>KONDISI AWAL</a:t>
                </a: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BB794485-F1FF-45E5-9390-B79F897178F6}"/>
                  </a:ext>
                </a:extLst>
              </p:cNvPr>
              <p:cNvSpPr/>
              <p:nvPr/>
            </p:nvSpPr>
            <p:spPr>
              <a:xfrm>
                <a:off x="98454" y="1040413"/>
                <a:ext cx="516136" cy="516136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endParaRPr>
              </a:p>
            </p:txBody>
          </p:sp>
        </p:grpSp>
        <p:pic>
          <p:nvPicPr>
            <p:cNvPr id="109" name="Picture 108" descr="A toy figurine of a person and person&#10;&#10;Description automatically generated with low confidence">
              <a:extLst>
                <a:ext uri="{FF2B5EF4-FFF2-40B4-BE49-F238E27FC236}">
                  <a16:creationId xmlns:a16="http://schemas.microsoft.com/office/drawing/2014/main" id="{6FE7B2E6-B912-4036-A543-6AEA487DEA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8527" t="-18204" r="-8289"/>
            <a:stretch/>
          </p:blipFill>
          <p:spPr>
            <a:xfrm>
              <a:off x="20967" y="899253"/>
              <a:ext cx="621894" cy="646332"/>
            </a:xfrm>
            <a:prstGeom prst="ellipse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CFF72A-8985-457B-8FC5-98B690CD317B}"/>
              </a:ext>
            </a:extLst>
          </p:cNvPr>
          <p:cNvGrpSpPr/>
          <p:nvPr/>
        </p:nvGrpSpPr>
        <p:grpSpPr>
          <a:xfrm>
            <a:off x="84421" y="4194741"/>
            <a:ext cx="1002845" cy="261610"/>
            <a:chOff x="185579" y="4478123"/>
            <a:chExt cx="1002845" cy="261610"/>
          </a:xfrm>
        </p:grpSpPr>
        <p:sp>
          <p:nvSpPr>
            <p:cNvPr id="94" name="Rounded Rectangle 93">
              <a:extLst>
                <a:ext uri="{FF2B5EF4-FFF2-40B4-BE49-F238E27FC236}">
                  <a16:creationId xmlns:a16="http://schemas.microsoft.com/office/drawing/2014/main" id="{42AF4767-394B-7E46-8580-C1AB9DF0EDD5}"/>
                </a:ext>
              </a:extLst>
            </p:cNvPr>
            <p:cNvSpPr/>
            <p:nvPr/>
          </p:nvSpPr>
          <p:spPr>
            <a:xfrm>
              <a:off x="185579" y="4516052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542658BA-385E-F241-A860-037C29E86085}"/>
                </a:ext>
              </a:extLst>
            </p:cNvPr>
            <p:cNvSpPr txBox="1"/>
            <p:nvPr/>
          </p:nvSpPr>
          <p:spPr>
            <a:xfrm>
              <a:off x="238647" y="4478123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EKONOMI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933FC1E-E644-4A3F-8008-DB48548F8E36}"/>
              </a:ext>
            </a:extLst>
          </p:cNvPr>
          <p:cNvGrpSpPr/>
          <p:nvPr/>
        </p:nvGrpSpPr>
        <p:grpSpPr>
          <a:xfrm>
            <a:off x="65088" y="5060086"/>
            <a:ext cx="949777" cy="261610"/>
            <a:chOff x="221465" y="5402068"/>
            <a:chExt cx="949777" cy="261610"/>
          </a:xfrm>
        </p:grpSpPr>
        <p:sp>
          <p:nvSpPr>
            <p:cNvPr id="112" name="Rounded Rectangle 111">
              <a:extLst>
                <a:ext uri="{FF2B5EF4-FFF2-40B4-BE49-F238E27FC236}">
                  <a16:creationId xmlns:a16="http://schemas.microsoft.com/office/drawing/2014/main" id="{E7BDE04C-68A5-6B48-8B60-02D02B471CB9}"/>
                </a:ext>
              </a:extLst>
            </p:cNvPr>
            <p:cNvSpPr/>
            <p:nvPr/>
          </p:nvSpPr>
          <p:spPr>
            <a:xfrm>
              <a:off x="263363" y="5441590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B58AD65-8A15-D749-B7A9-F27534287DAD}"/>
                </a:ext>
              </a:extLst>
            </p:cNvPr>
            <p:cNvSpPr txBox="1"/>
            <p:nvPr/>
          </p:nvSpPr>
          <p:spPr>
            <a:xfrm>
              <a:off x="221465" y="5402068"/>
              <a:ext cx="94977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WELLBEING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AAF1B7-5D40-41E9-B948-F43C2408C703}"/>
              </a:ext>
            </a:extLst>
          </p:cNvPr>
          <p:cNvGrpSpPr/>
          <p:nvPr/>
        </p:nvGrpSpPr>
        <p:grpSpPr>
          <a:xfrm>
            <a:off x="3638185" y="4905807"/>
            <a:ext cx="959704" cy="261610"/>
            <a:chOff x="2870855" y="6096776"/>
            <a:chExt cx="959704" cy="261610"/>
          </a:xfrm>
        </p:grpSpPr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2F3719B3-A1DD-AA42-8E65-C7D8990C2168}"/>
                </a:ext>
              </a:extLst>
            </p:cNvPr>
            <p:cNvSpPr/>
            <p:nvPr/>
          </p:nvSpPr>
          <p:spPr>
            <a:xfrm>
              <a:off x="2870855" y="6143615"/>
              <a:ext cx="793786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70B5330-BA99-3D4F-8DB5-0F204495545A}"/>
                </a:ext>
              </a:extLst>
            </p:cNvPr>
            <p:cNvSpPr txBox="1"/>
            <p:nvPr/>
          </p:nvSpPr>
          <p:spPr>
            <a:xfrm>
              <a:off x="2967060" y="6096776"/>
              <a:ext cx="8634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SOSIAL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1F6000-D881-4AEE-B191-9041F9FA1E3C}"/>
              </a:ext>
            </a:extLst>
          </p:cNvPr>
          <p:cNvGrpSpPr/>
          <p:nvPr/>
        </p:nvGrpSpPr>
        <p:grpSpPr>
          <a:xfrm>
            <a:off x="3618262" y="4196346"/>
            <a:ext cx="865981" cy="261610"/>
            <a:chOff x="2877882" y="4448371"/>
            <a:chExt cx="865981" cy="261610"/>
          </a:xfrm>
        </p:grpSpPr>
        <p:sp>
          <p:nvSpPr>
            <p:cNvPr id="111" name="Rounded Rectangle 110">
              <a:extLst>
                <a:ext uri="{FF2B5EF4-FFF2-40B4-BE49-F238E27FC236}">
                  <a16:creationId xmlns:a16="http://schemas.microsoft.com/office/drawing/2014/main" id="{2D50AB0E-F588-F444-B206-2DF2FD13AF10}"/>
                </a:ext>
              </a:extLst>
            </p:cNvPr>
            <p:cNvSpPr/>
            <p:nvPr/>
          </p:nvSpPr>
          <p:spPr>
            <a:xfrm>
              <a:off x="2877882" y="4496136"/>
              <a:ext cx="865981" cy="18256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4FD1C00-C017-A340-BC94-DE644A55FE5F}"/>
                </a:ext>
              </a:extLst>
            </p:cNvPr>
            <p:cNvSpPr txBox="1"/>
            <p:nvPr/>
          </p:nvSpPr>
          <p:spPr>
            <a:xfrm>
              <a:off x="2923920" y="4448371"/>
              <a:ext cx="79486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NATURE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A65B528F-1515-4609-8316-B926521D596F}"/>
              </a:ext>
            </a:extLst>
          </p:cNvPr>
          <p:cNvSpPr txBox="1"/>
          <p:nvPr/>
        </p:nvSpPr>
        <p:spPr>
          <a:xfrm>
            <a:off x="8052349" y="3835969"/>
            <a:ext cx="3944125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Dinas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Pertanian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Dinas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Pemberdayaan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Masyarakat &amp;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Desa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Tertinggal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Kementrian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ESDM: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Pembuatan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PLTS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Komunal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Pemkab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Nunukan</a:t>
            </a:r>
            <a:endParaRPr lang="en-US" sz="1100">
              <a:solidFill>
                <a:prstClr val="black"/>
              </a:solidFill>
              <a:latin typeface="Tw Cen MT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Dinas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Kesehatan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Pertamedika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Kota Tarakan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Pelayanan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&amp;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Penyuluhan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Kesehatan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4884B3D-EC90-4E20-B3A4-08C7C8248FBF}"/>
              </a:ext>
            </a:extLst>
          </p:cNvPr>
          <p:cNvGrpSpPr/>
          <p:nvPr/>
        </p:nvGrpSpPr>
        <p:grpSpPr>
          <a:xfrm>
            <a:off x="2644753" y="1551178"/>
            <a:ext cx="486030" cy="261610"/>
            <a:chOff x="5972408" y="1500356"/>
            <a:chExt cx="663318" cy="357038"/>
          </a:xfrm>
        </p:grpSpPr>
        <p:sp>
          <p:nvSpPr>
            <p:cNvPr id="71" name="Rounded Rectangle 88">
              <a:extLst>
                <a:ext uri="{FF2B5EF4-FFF2-40B4-BE49-F238E27FC236}">
                  <a16:creationId xmlns:a16="http://schemas.microsoft.com/office/drawing/2014/main" id="{125FC685-2235-45E1-83DC-8814F6A5BDE4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6FC5EFC-75D9-49F4-AF3E-51C46E90C0E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2016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E2CD62D7-7913-4839-8E0D-0381E1DD6D62}"/>
              </a:ext>
            </a:extLst>
          </p:cNvPr>
          <p:cNvSpPr txBox="1"/>
          <p:nvPr/>
        </p:nvSpPr>
        <p:spPr>
          <a:xfrm>
            <a:off x="2766306" y="1777532"/>
            <a:ext cx="23856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Inisiasi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Pembentukan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Desa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Mandiri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Program Solar Home System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Program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Pengelolaan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 Air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Lato Black" panose="020F0502020204030203" pitchFamily="34" charset="0"/>
                <a:cs typeface="Lato Black" panose="020F0502020204030203" pitchFamily="34" charset="0"/>
              </a:rPr>
              <a:t>Bersih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77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B80226-9AF4-430D-B5F9-41EF9DF9DFF3}"/>
              </a:ext>
            </a:extLst>
          </p:cNvPr>
          <p:cNvGrpSpPr/>
          <p:nvPr/>
        </p:nvGrpSpPr>
        <p:grpSpPr>
          <a:xfrm>
            <a:off x="7614981" y="3342733"/>
            <a:ext cx="2945015" cy="566069"/>
            <a:chOff x="7524229" y="4921517"/>
            <a:chExt cx="2945015" cy="566069"/>
          </a:xfrm>
        </p:grpSpPr>
        <p:sp>
          <p:nvSpPr>
            <p:cNvPr id="108" name="Rounded Rectangle 107">
              <a:extLst>
                <a:ext uri="{FF2B5EF4-FFF2-40B4-BE49-F238E27FC236}">
                  <a16:creationId xmlns:a16="http://schemas.microsoft.com/office/drawing/2014/main" id="{A0BF10F9-A6F4-A645-AA66-25898900308B}"/>
                </a:ext>
              </a:extLst>
            </p:cNvPr>
            <p:cNvSpPr/>
            <p:nvPr/>
          </p:nvSpPr>
          <p:spPr>
            <a:xfrm>
              <a:off x="7800486" y="5016798"/>
              <a:ext cx="2596104" cy="38013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173E871-B585-B84C-A7B7-F47AE5F671AE}"/>
                </a:ext>
              </a:extLst>
            </p:cNvPr>
            <p:cNvSpPr txBox="1"/>
            <p:nvPr/>
          </p:nvSpPr>
          <p:spPr>
            <a:xfrm>
              <a:off x="8087951" y="5035937"/>
              <a:ext cx="23812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KERJASAMA STAKEHOLDER</a:t>
              </a:r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6B63E460-A8C0-D242-A48C-1500FCF860A8}"/>
                </a:ext>
              </a:extLst>
            </p:cNvPr>
            <p:cNvGrpSpPr/>
            <p:nvPr/>
          </p:nvGrpSpPr>
          <p:grpSpPr>
            <a:xfrm>
              <a:off x="7524229" y="4921517"/>
              <a:ext cx="560037" cy="566069"/>
              <a:chOff x="5982608" y="3508974"/>
              <a:chExt cx="599644" cy="606103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28189A13-2BA0-E34E-87F8-B19A49C4CDEC}"/>
                  </a:ext>
                </a:extLst>
              </p:cNvPr>
              <p:cNvSpPr/>
              <p:nvPr/>
            </p:nvSpPr>
            <p:spPr>
              <a:xfrm>
                <a:off x="5987445" y="3533162"/>
                <a:ext cx="581915" cy="581915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pic>
            <p:nvPicPr>
              <p:cNvPr id="120" name="Picture 119" descr="A picture containing text, toy, doll, vector graphics&#10;&#10;Description automatically generated">
                <a:extLst>
                  <a:ext uri="{FF2B5EF4-FFF2-40B4-BE49-F238E27FC236}">
                    <a16:creationId xmlns:a16="http://schemas.microsoft.com/office/drawing/2014/main" id="{CB6FA95C-ACB5-0149-A2E5-29070EA9DA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982608" y="3508974"/>
                <a:ext cx="599644" cy="599644"/>
              </a:xfrm>
              <a:prstGeom prst="rect">
                <a:avLst/>
              </a:prstGeom>
            </p:spPr>
          </p:pic>
        </p:grpSp>
      </p:grpSp>
      <p:pic>
        <p:nvPicPr>
          <p:cNvPr id="102" name="Picture 101">
            <a:extLst>
              <a:ext uri="{FF2B5EF4-FFF2-40B4-BE49-F238E27FC236}">
                <a16:creationId xmlns:a16="http://schemas.microsoft.com/office/drawing/2014/main" id="{49CBFD51-2DEB-0F43-B14A-52067E36B578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158" y="6344945"/>
            <a:ext cx="2247900" cy="215900"/>
          </a:xfrm>
          <a:prstGeom prst="rect">
            <a:avLst/>
          </a:prstGeom>
        </p:spPr>
      </p:pic>
      <p:pic>
        <p:nvPicPr>
          <p:cNvPr id="104" name="Picture 103" descr="A picture containing text&#10;&#10;Description automatically generated">
            <a:extLst>
              <a:ext uri="{FF2B5EF4-FFF2-40B4-BE49-F238E27FC236}">
                <a16:creationId xmlns:a16="http://schemas.microsoft.com/office/drawing/2014/main" id="{8227CE01-59D7-3640-94FB-3E3BD26B6618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83076" y="1004693"/>
            <a:ext cx="298178" cy="50586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09990222-BFDF-4833-AE13-0D85B67EE728}"/>
              </a:ext>
            </a:extLst>
          </p:cNvPr>
          <p:cNvGrpSpPr/>
          <p:nvPr/>
        </p:nvGrpSpPr>
        <p:grpSpPr>
          <a:xfrm>
            <a:off x="59110" y="3534108"/>
            <a:ext cx="4270672" cy="542631"/>
            <a:chOff x="116274" y="3331143"/>
            <a:chExt cx="4270672" cy="54263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35DDCEE-3A2E-4B37-BCFF-EB9C43C8D9D3}"/>
                </a:ext>
              </a:extLst>
            </p:cNvPr>
            <p:cNvGrpSpPr/>
            <p:nvPr/>
          </p:nvGrpSpPr>
          <p:grpSpPr>
            <a:xfrm>
              <a:off x="116274" y="3333570"/>
              <a:ext cx="4270672" cy="516136"/>
              <a:chOff x="116274" y="3333570"/>
              <a:chExt cx="4270672" cy="516136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74BD14A-BF2C-4387-850B-969E51DAB040}"/>
                  </a:ext>
                </a:extLst>
              </p:cNvPr>
              <p:cNvGrpSpPr/>
              <p:nvPr/>
            </p:nvGrpSpPr>
            <p:grpSpPr>
              <a:xfrm>
                <a:off x="116274" y="3333570"/>
                <a:ext cx="4270672" cy="516136"/>
                <a:chOff x="48479" y="3940909"/>
                <a:chExt cx="4270672" cy="516136"/>
              </a:xfrm>
            </p:grpSpPr>
            <p:sp>
              <p:nvSpPr>
                <p:cNvPr id="45" name="Rounded Rectangle 45">
                  <a:extLst>
                    <a:ext uri="{FF2B5EF4-FFF2-40B4-BE49-F238E27FC236}">
                      <a16:creationId xmlns:a16="http://schemas.microsoft.com/office/drawing/2014/main" id="{0C8B844F-DD94-4718-A775-75771F4662E8}"/>
                    </a:ext>
                  </a:extLst>
                </p:cNvPr>
                <p:cNvSpPr/>
                <p:nvPr/>
              </p:nvSpPr>
              <p:spPr>
                <a:xfrm>
                  <a:off x="420834" y="4024684"/>
                  <a:ext cx="3833924" cy="33024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394ADF9-E469-4710-AEC1-4EED5F62C2DF}"/>
                    </a:ext>
                  </a:extLst>
                </p:cNvPr>
                <p:cNvSpPr txBox="1"/>
                <p:nvPr/>
              </p:nvSpPr>
              <p:spPr>
                <a:xfrm>
                  <a:off x="585180" y="4033655"/>
                  <a:ext cx="3733971" cy="307777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w Cen MT"/>
                      <a:ea typeface="+mn-ea"/>
                      <a:cs typeface="+mn-cs"/>
                    </a:rPr>
                    <a:t>DAMPAK PROGRAM (SUSTAINABLE COMPASS)</a:t>
                  </a: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C3B4BE6C-BB84-4197-B6BC-96D28B1E1342}"/>
                    </a:ext>
                  </a:extLst>
                </p:cNvPr>
                <p:cNvSpPr/>
                <p:nvPr/>
              </p:nvSpPr>
              <p:spPr>
                <a:xfrm>
                  <a:off x="48479" y="3940909"/>
                  <a:ext cx="516136" cy="516136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 pitchFamily="34" charset="77"/>
                    <a:ea typeface="+mn-ea"/>
                    <a:cs typeface="+mn-cs"/>
                  </a:endParaRPr>
                </a:p>
              </p:txBody>
            </p:sp>
          </p:grpSp>
          <p:pic>
            <p:nvPicPr>
              <p:cNvPr id="105" name="Picture 104" descr="Icon&#10;&#10;Description automatically generated with medium confidence">
                <a:extLst>
                  <a:ext uri="{FF2B5EF4-FFF2-40B4-BE49-F238E27FC236}">
                    <a16:creationId xmlns:a16="http://schemas.microsoft.com/office/drawing/2014/main" id="{42581006-D43E-704D-BD2B-95EDDA69F5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41099" y="3422803"/>
                <a:ext cx="511876" cy="399809"/>
              </a:xfrm>
              <a:prstGeom prst="rect">
                <a:avLst/>
              </a:prstGeom>
            </p:spPr>
          </p:pic>
        </p:grpSp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id="{3C6BC5AD-EBD2-5F45-AB8E-A863AE699D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1901" y="3331143"/>
              <a:ext cx="198468" cy="542631"/>
            </a:xfrm>
            <a:prstGeom prst="rect">
              <a:avLst/>
            </a:prstGeom>
          </p:spPr>
        </p:pic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B53D3F4-D551-454C-BEF4-2DA2BF90215F}"/>
              </a:ext>
            </a:extLst>
          </p:cNvPr>
          <p:cNvGrpSpPr/>
          <p:nvPr/>
        </p:nvGrpSpPr>
        <p:grpSpPr>
          <a:xfrm>
            <a:off x="2610303" y="2342213"/>
            <a:ext cx="486030" cy="261610"/>
            <a:chOff x="5972408" y="1500356"/>
            <a:chExt cx="663318" cy="357038"/>
          </a:xfrm>
        </p:grpSpPr>
        <p:sp>
          <p:nvSpPr>
            <p:cNvPr id="123" name="Rounded Rectangle 88">
              <a:extLst>
                <a:ext uri="{FF2B5EF4-FFF2-40B4-BE49-F238E27FC236}">
                  <a16:creationId xmlns:a16="http://schemas.microsoft.com/office/drawing/2014/main" id="{2031ED23-C383-4251-BBDC-66B34094AE0F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A4C0AFDE-EF24-4731-86BB-8DA5CB9BD023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2017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8FA367C8-4FE3-4646-88A1-9490A868BB38}"/>
              </a:ext>
            </a:extLst>
          </p:cNvPr>
          <p:cNvSpPr txBox="1"/>
          <p:nvPr/>
        </p:nvSpPr>
        <p:spPr>
          <a:xfrm>
            <a:off x="2498459" y="2531663"/>
            <a:ext cx="28776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Pembentukan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Kelompok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Pengelola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Solar Home System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Pembentukan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Kelompok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Pengelolaan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Air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Bersih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Program Baling (Ambulance Boat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Keliling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E2837504-5692-4123-922C-3FD3482B990B}"/>
              </a:ext>
            </a:extLst>
          </p:cNvPr>
          <p:cNvGrpSpPr/>
          <p:nvPr/>
        </p:nvGrpSpPr>
        <p:grpSpPr>
          <a:xfrm>
            <a:off x="5190792" y="1020197"/>
            <a:ext cx="486030" cy="261610"/>
            <a:chOff x="5972408" y="1500356"/>
            <a:chExt cx="663318" cy="357038"/>
          </a:xfrm>
        </p:grpSpPr>
        <p:sp>
          <p:nvSpPr>
            <p:cNvPr id="127" name="Rounded Rectangle 88">
              <a:extLst>
                <a:ext uri="{FF2B5EF4-FFF2-40B4-BE49-F238E27FC236}">
                  <a16:creationId xmlns:a16="http://schemas.microsoft.com/office/drawing/2014/main" id="{DE3C6428-5D68-4544-8F4D-0FC6338A87C9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89DC6B0-373E-43A4-AA05-F855242234D3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2018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A14D8559-933E-44B2-991E-4CA741A4EAB8}"/>
              </a:ext>
            </a:extLst>
          </p:cNvPr>
          <p:cNvSpPr txBox="1"/>
          <p:nvPr/>
        </p:nvSpPr>
        <p:spPr>
          <a:xfrm>
            <a:off x="5151995" y="1295119"/>
            <a:ext cx="328685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Peralihan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Secara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Menyeluruh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Dari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Mesin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Genset Solar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Ke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Solar Cell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Komunal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Pemanfaatan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Air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Bersih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Oleh Masyarakat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Derajat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Kesehatan Masyarakat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Meningkat</a:t>
            </a:r>
            <a:endParaRPr kumimoji="0" lang="en-ID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Pembentukan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Program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Pertaniandan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Peternakan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Terpadu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Program Kampung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Bersih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Solar Cell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Komunal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dan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Pengolaan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Air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Bersih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Sebagai</a:t>
            </a:r>
            <a:r>
              <a:rPr kumimoji="0" lang="en-ID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 Usaha Milik </a:t>
            </a:r>
            <a:r>
              <a:rPr kumimoji="0" lang="en-ID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Desa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EA72BFB7-C0A9-4D58-83D2-BAFB9A2B2024}"/>
              </a:ext>
            </a:extLst>
          </p:cNvPr>
          <p:cNvGrpSpPr/>
          <p:nvPr/>
        </p:nvGrpSpPr>
        <p:grpSpPr>
          <a:xfrm>
            <a:off x="8720966" y="1033509"/>
            <a:ext cx="486030" cy="261610"/>
            <a:chOff x="5972408" y="1500356"/>
            <a:chExt cx="663318" cy="357038"/>
          </a:xfrm>
        </p:grpSpPr>
        <p:sp>
          <p:nvSpPr>
            <p:cNvPr id="136" name="Rounded Rectangle 88">
              <a:extLst>
                <a:ext uri="{FF2B5EF4-FFF2-40B4-BE49-F238E27FC236}">
                  <a16:creationId xmlns:a16="http://schemas.microsoft.com/office/drawing/2014/main" id="{163DC1F3-F59F-471C-9C5C-699DBA72E501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05EA9CA-FAE7-4780-9FE7-6DB221AF7BEE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2019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A39ECA0E-B89D-4C2A-9E87-55305119240B}"/>
              </a:ext>
            </a:extLst>
          </p:cNvPr>
          <p:cNvSpPr txBox="1"/>
          <p:nvPr/>
        </p:nvSpPr>
        <p:spPr>
          <a:xfrm>
            <a:off x="8660569" y="1311314"/>
            <a:ext cx="36084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Derajat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Kesehatan Masyarakat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Meningkat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Kebutuan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Akan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Pangan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Masyarakat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Terpenuhi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BadanUsaha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Desa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(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Bumdes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)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Berdaya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Peningkatan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Solar Home System (SHS)  Di Dusun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Labion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RT 04 dan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Pengelolahan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Air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Bersih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Di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DesaTepian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Program Kampung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Tanggap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Bencana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 </a:t>
            </a: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4F1589AF-E0E9-4C66-B608-4D9F51F21BE6}"/>
              </a:ext>
            </a:extLst>
          </p:cNvPr>
          <p:cNvGrpSpPr/>
          <p:nvPr/>
        </p:nvGrpSpPr>
        <p:grpSpPr>
          <a:xfrm>
            <a:off x="8718022" y="2498163"/>
            <a:ext cx="486030" cy="261610"/>
            <a:chOff x="5972408" y="1500356"/>
            <a:chExt cx="663318" cy="357038"/>
          </a:xfrm>
        </p:grpSpPr>
        <p:sp>
          <p:nvSpPr>
            <p:cNvPr id="140" name="Rounded Rectangle 88">
              <a:extLst>
                <a:ext uri="{FF2B5EF4-FFF2-40B4-BE49-F238E27FC236}">
                  <a16:creationId xmlns:a16="http://schemas.microsoft.com/office/drawing/2014/main" id="{50668BD5-BD58-4003-AE88-539E80B0573F}"/>
                </a:ext>
              </a:extLst>
            </p:cNvPr>
            <p:cNvSpPr/>
            <p:nvPr/>
          </p:nvSpPr>
          <p:spPr>
            <a:xfrm>
              <a:off x="5984389" y="1543253"/>
              <a:ext cx="639357" cy="25785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A0428C60-FAE7-4C89-8B84-8A002845D205}"/>
                </a:ext>
              </a:extLst>
            </p:cNvPr>
            <p:cNvSpPr txBox="1"/>
            <p:nvPr/>
          </p:nvSpPr>
          <p:spPr>
            <a:xfrm>
              <a:off x="5972408" y="1500356"/>
              <a:ext cx="663318" cy="3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D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w Cen MT" panose="020B0602020104020603" pitchFamily="34" charset="77"/>
                  <a:ea typeface="+mn-ea"/>
                  <a:cs typeface="+mn-cs"/>
                </a:rPr>
                <a:t>2020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77"/>
                <a:ea typeface="+mn-ea"/>
                <a:cs typeface="+mn-cs"/>
              </a:endParaRPr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6A2114CB-7C01-4B5B-82A5-EC8C124FE428}"/>
              </a:ext>
            </a:extLst>
          </p:cNvPr>
          <p:cNvSpPr txBox="1"/>
          <p:nvPr/>
        </p:nvSpPr>
        <p:spPr>
          <a:xfrm>
            <a:off x="8693336" y="2742620"/>
            <a:ext cx="30109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Desa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Tepian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Menjadi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Percontohan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Desa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Mandiri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Di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Kalimantan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Utara</a:t>
            </a:r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Exit </a:t>
            </a:r>
            <a:r>
              <a:rPr kumimoji="0" lang="it-IT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Strategy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143" name="Picture 142" descr="Icon&#10;&#10;Description automatically generated with low confidence">
            <a:extLst>
              <a:ext uri="{FF2B5EF4-FFF2-40B4-BE49-F238E27FC236}">
                <a16:creationId xmlns:a16="http://schemas.microsoft.com/office/drawing/2014/main" id="{202FA1A7-FA48-418E-8BAC-B884F710C119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0347" y="3511564"/>
            <a:ext cx="443652" cy="443652"/>
          </a:xfrm>
          <a:prstGeom prst="rect">
            <a:avLst/>
          </a:prstGeom>
        </p:spPr>
      </p:pic>
      <p:pic>
        <p:nvPicPr>
          <p:cNvPr id="144" name="Picture 143" descr="A picture containing shape&#10;&#10;Description automatically generated">
            <a:extLst>
              <a:ext uri="{FF2B5EF4-FFF2-40B4-BE49-F238E27FC236}">
                <a16:creationId xmlns:a16="http://schemas.microsoft.com/office/drawing/2014/main" id="{18A09012-0B0E-4E21-9379-BC091982E738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2845" y="3511563"/>
            <a:ext cx="443652" cy="443652"/>
          </a:xfrm>
          <a:prstGeom prst="rect">
            <a:avLst/>
          </a:prstGeom>
        </p:spPr>
      </p:pic>
      <p:pic>
        <p:nvPicPr>
          <p:cNvPr id="145" name="Picture 144" descr="Icon&#10;&#10;Description automatically generated with low confidence">
            <a:extLst>
              <a:ext uri="{FF2B5EF4-FFF2-40B4-BE49-F238E27FC236}">
                <a16:creationId xmlns:a16="http://schemas.microsoft.com/office/drawing/2014/main" id="{839D5B65-786C-478A-AC00-8E39B9624B0E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5343" y="3531674"/>
            <a:ext cx="443652" cy="443652"/>
          </a:xfrm>
          <a:prstGeom prst="rect">
            <a:avLst/>
          </a:prstGeom>
        </p:spPr>
      </p:pic>
      <p:pic>
        <p:nvPicPr>
          <p:cNvPr id="146" name="Picture 145" descr="A picture containing table&#10;&#10;Description automatically generated">
            <a:extLst>
              <a:ext uri="{FF2B5EF4-FFF2-40B4-BE49-F238E27FC236}">
                <a16:creationId xmlns:a16="http://schemas.microsoft.com/office/drawing/2014/main" id="{001FD1BB-0BC8-4630-AB65-C52F2DE09315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26603" y="3523940"/>
            <a:ext cx="443652" cy="443652"/>
          </a:xfrm>
          <a:prstGeom prst="rect">
            <a:avLst/>
          </a:prstGeom>
        </p:spPr>
      </p:pic>
      <p:pic>
        <p:nvPicPr>
          <p:cNvPr id="147" name="Picture 146" descr="A picture containing text&#10;&#10;Description automatically generated">
            <a:extLst>
              <a:ext uri="{FF2B5EF4-FFF2-40B4-BE49-F238E27FC236}">
                <a16:creationId xmlns:a16="http://schemas.microsoft.com/office/drawing/2014/main" id="{8DB3C7B8-C7F6-4B6E-97E5-A75565AC7E6D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2429" y="4005501"/>
            <a:ext cx="443652" cy="443652"/>
          </a:xfrm>
          <a:prstGeom prst="rect">
            <a:avLst/>
          </a:prstGeom>
        </p:spPr>
      </p:pic>
      <p:pic>
        <p:nvPicPr>
          <p:cNvPr id="148" name="Picture 147" descr="Icon&#10;&#10;Description automatically generated with medium confidence">
            <a:extLst>
              <a:ext uri="{FF2B5EF4-FFF2-40B4-BE49-F238E27FC236}">
                <a16:creationId xmlns:a16="http://schemas.microsoft.com/office/drawing/2014/main" id="{90811A7F-A6A5-44FF-B5F0-302ECF483534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3397" y="4026452"/>
            <a:ext cx="443652" cy="443652"/>
          </a:xfrm>
          <a:prstGeom prst="rect">
            <a:avLst/>
          </a:prstGeom>
        </p:spPr>
      </p:pic>
      <p:sp>
        <p:nvSpPr>
          <p:cNvPr id="92" name="Rounded Rectangle 85">
            <a:extLst>
              <a:ext uri="{FF2B5EF4-FFF2-40B4-BE49-F238E27FC236}">
                <a16:creationId xmlns:a16="http://schemas.microsoft.com/office/drawing/2014/main" id="{1BE3DDDE-4B83-7E46-94B5-A2B233984369}"/>
              </a:ext>
            </a:extLst>
          </p:cNvPr>
          <p:cNvSpPr/>
          <p:nvPr/>
        </p:nvSpPr>
        <p:spPr>
          <a:xfrm>
            <a:off x="-857114" y="182312"/>
            <a:ext cx="2776284" cy="57827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0E46204-3639-9447-8B0B-F0B34A005680}"/>
              </a:ext>
            </a:extLst>
          </p:cNvPr>
          <p:cNvSpPr txBox="1"/>
          <p:nvPr/>
        </p:nvSpPr>
        <p:spPr>
          <a:xfrm>
            <a:off x="116274" y="2374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w Cen MT" panose="020B0602020104020603" pitchFamily="34" charset="77"/>
              </a:rPr>
              <a:t>BERDIKARI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44C51DC-7F71-2D43-AF1E-522676FF4634}"/>
              </a:ext>
            </a:extLst>
          </p:cNvPr>
          <p:cNvSpPr txBox="1"/>
          <p:nvPr/>
        </p:nvSpPr>
        <p:spPr>
          <a:xfrm>
            <a:off x="8183212" y="5011652"/>
            <a:ext cx="2858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w Cen MT"/>
              </a:rPr>
              <a:t>CONTOH PUBLIKASI ANTARA LAIN</a:t>
            </a:r>
            <a:endParaRPr lang="id-ID" sz="1400">
              <a:solidFill>
                <a:schemeClr val="bg1"/>
              </a:solidFill>
            </a:endParaRPr>
          </a:p>
        </p:txBody>
      </p:sp>
      <p:pic>
        <p:nvPicPr>
          <p:cNvPr id="83" name="Picture 82" descr="A picture containing text&#10;&#10;Description automatically generated">
            <a:extLst>
              <a:ext uri="{FF2B5EF4-FFF2-40B4-BE49-F238E27FC236}">
                <a16:creationId xmlns:a16="http://schemas.microsoft.com/office/drawing/2014/main" id="{ACA9F83B-0250-7D45-B0D3-5CD7639F6392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74" t="-10849" r="-4850"/>
          <a:stretch/>
        </p:blipFill>
        <p:spPr>
          <a:xfrm>
            <a:off x="7604384" y="4930702"/>
            <a:ext cx="489669" cy="484933"/>
          </a:xfrm>
          <a:prstGeom prst="ellipse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B6A900-E452-AE42-A08A-1F0D55442F9C}"/>
              </a:ext>
            </a:extLst>
          </p:cNvPr>
          <p:cNvSpPr txBox="1"/>
          <p:nvPr/>
        </p:nvSpPr>
        <p:spPr>
          <a:xfrm>
            <a:off x="7927130" y="5443890"/>
            <a:ext cx="3476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0"/>
              </a:rPr>
              <a:t>https://www.liputan6.com/citizen6/read/2691401/indonesia-go-pertamina-bangkitkan-semangat-petani-di-perbatasan</a:t>
            </a:r>
            <a:endParaRPr lang="en-US" sz="7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>
                <a:hlinkClick r:id="rId21"/>
              </a:rPr>
              <a:t>https://pertamina.com/id/news-room/news-release/pt-pertamina-ep-dukung-potensi-lokal-menjadi-identitas-daerah</a:t>
            </a:r>
            <a:r>
              <a:rPr lang="en-US" sz="700"/>
              <a:t> </a:t>
            </a:r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B355E307-F8EE-4825-85DA-6DCEA8C5C061}"/>
              </a:ext>
            </a:extLst>
          </p:cNvPr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13868" y="4034053"/>
            <a:ext cx="448654" cy="445427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180438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O3uFuD9MYztff6UMt4nN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bUCWKFtfQiX3uLOHMSyk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O3uFuD9MYztff6UMt4nN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bUCWKFtfQiX3uLOHMSyk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1391C87C3CFB45996FD16B89A7F2AA" ma:contentTypeVersion="10" ma:contentTypeDescription="Create a new document." ma:contentTypeScope="" ma:versionID="520f3629fef5366ce694933d6ae0860d">
  <xsd:schema xmlns:xsd="http://www.w3.org/2001/XMLSchema" xmlns:xs="http://www.w3.org/2001/XMLSchema" xmlns:p="http://schemas.microsoft.com/office/2006/metadata/properties" xmlns:ns3="e2bdf515-adda-4f80-a881-6effacee2ccb" xmlns:ns4="b0cae419-c32b-457e-ad90-69e9f28698de" targetNamespace="http://schemas.microsoft.com/office/2006/metadata/properties" ma:root="true" ma:fieldsID="c982f1ae76bfca0e7355f5391c6e49ee" ns3:_="" ns4:_="">
    <xsd:import namespace="e2bdf515-adda-4f80-a881-6effacee2ccb"/>
    <xsd:import namespace="b0cae419-c32b-457e-ad90-69e9f28698d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df515-adda-4f80-a881-6effacee2c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ae419-c32b-457e-ad90-69e9f28698d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5BC76D-8CD7-4EA6-8C5D-BDA16A312CCA}">
  <ds:schemaRefs>
    <ds:schemaRef ds:uri="http://purl.org/dc/dcmitype/"/>
    <ds:schemaRef ds:uri="http://purl.org/dc/elements/1.1/"/>
    <ds:schemaRef ds:uri="http://schemas.microsoft.com/office/2006/documentManagement/types"/>
    <ds:schemaRef ds:uri="b0cae419-c32b-457e-ad90-69e9f28698de"/>
    <ds:schemaRef ds:uri="http://schemas.microsoft.com/office/infopath/2007/PartnerControls"/>
    <ds:schemaRef ds:uri="http://purl.org/dc/terms/"/>
    <ds:schemaRef ds:uri="http://www.w3.org/XML/1998/namespace"/>
    <ds:schemaRef ds:uri="e2bdf515-adda-4f80-a881-6effacee2ccb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F3504E5-3CEE-41AF-BAFA-4C316FC289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A42C2E-1C0D-43A1-B03C-2AE1CDF508A2}">
  <ds:schemaRefs>
    <ds:schemaRef ds:uri="b0cae419-c32b-457e-ad90-69e9f28698de"/>
    <ds:schemaRef ds:uri="e2bdf515-adda-4f80-a881-6effacee2c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2992</Words>
  <Application>Microsoft Office PowerPoint</Application>
  <PresentationFormat>Widescreen</PresentationFormat>
  <Paragraphs>660</Paragraphs>
  <Slides>17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40" baseType="lpstr">
      <vt:lpstr>맑은 고딕</vt:lpstr>
      <vt:lpstr>ＭＳ Ｐゴシック</vt:lpstr>
      <vt:lpstr>宋体</vt:lpstr>
      <vt:lpstr>Arial</vt:lpstr>
      <vt:lpstr>Calibri</vt:lpstr>
      <vt:lpstr>Calibri Light</vt:lpstr>
      <vt:lpstr>Futura</vt:lpstr>
      <vt:lpstr>FUTURA MEDIUM</vt:lpstr>
      <vt:lpstr>FUTURA MEDIUM</vt:lpstr>
      <vt:lpstr>Helvetica</vt:lpstr>
      <vt:lpstr>Lato Black</vt:lpstr>
      <vt:lpstr>Montserrat</vt:lpstr>
      <vt:lpstr>Montserrat Medium</vt:lpstr>
      <vt:lpstr>Times New Roman</vt:lpstr>
      <vt:lpstr>Tw Cen MT</vt:lpstr>
      <vt:lpstr>Twentieth Century</vt:lpstr>
      <vt:lpstr>Ubuntu-Medium</vt:lpstr>
      <vt:lpstr>Office Theme</vt:lpstr>
      <vt:lpstr>1_Office Theme</vt:lpstr>
      <vt:lpstr>2_Office Theme</vt:lpstr>
      <vt:lpstr>3_Office Theme</vt:lpstr>
      <vt:lpstr>5_Office Theme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Untung Sulistyo P</dc:creator>
  <cp:lastModifiedBy>Arya Dwi Paramita</cp:lastModifiedBy>
  <cp:revision>12</cp:revision>
  <dcterms:modified xsi:type="dcterms:W3CDTF">2021-03-04T02:21:31Z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0x010100AD1391C87C3CFB45996FD16B89A7F2AA</vt:lpwstr>
  </property>
</Properties>
</file>